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11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13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4551" r:id="rId1"/>
  </p:sldMasterIdLst>
  <p:notesMasterIdLst>
    <p:notesMasterId r:id="rId24"/>
  </p:notesMasterIdLst>
  <p:sldIdLst>
    <p:sldId id="256" r:id="rId2"/>
    <p:sldId id="257" r:id="rId3"/>
    <p:sldId id="275" r:id="rId4"/>
    <p:sldId id="274" r:id="rId5"/>
    <p:sldId id="273" r:id="rId6"/>
    <p:sldId id="258" r:id="rId7"/>
    <p:sldId id="276" r:id="rId8"/>
    <p:sldId id="278" r:id="rId9"/>
    <p:sldId id="277" r:id="rId10"/>
    <p:sldId id="259" r:id="rId11"/>
    <p:sldId id="279" r:id="rId12"/>
    <p:sldId id="261" r:id="rId13"/>
    <p:sldId id="262" r:id="rId14"/>
    <p:sldId id="280" r:id="rId15"/>
    <p:sldId id="263" r:id="rId16"/>
    <p:sldId id="265" r:id="rId17"/>
    <p:sldId id="266" r:id="rId18"/>
    <p:sldId id="287" r:id="rId19"/>
    <p:sldId id="289" r:id="rId20"/>
    <p:sldId id="281" r:id="rId21"/>
    <p:sldId id="282" r:id="rId22"/>
    <p:sldId id="285" r:id="rId23"/>
  </p:sldIdLst>
  <p:sldSz cx="9144000" cy="5184775"/>
  <p:notesSz cx="6735763" cy="9866313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  <p:embeddedFont>
      <p:font typeface="Gill Sans" panose="020B0604020202020204" charset="0"/>
      <p:regular r:id="rId31"/>
      <p:bold r:id="rId32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F8675D3-2AB3-4D9A-8F80-B2C244778E11}">
          <p14:sldIdLst>
            <p14:sldId id="256"/>
            <p14:sldId id="257"/>
            <p14:sldId id="275"/>
          </p14:sldIdLst>
        </p14:section>
        <p14:section name="Раздел без заголовка" id="{06BB02A2-76D7-4035-B86F-D90CCCE0004A}">
          <p14:sldIdLst>
            <p14:sldId id="274"/>
            <p14:sldId id="273"/>
            <p14:sldId id="258"/>
            <p14:sldId id="276"/>
            <p14:sldId id="278"/>
            <p14:sldId id="277"/>
            <p14:sldId id="259"/>
            <p14:sldId id="279"/>
            <p14:sldId id="261"/>
            <p14:sldId id="262"/>
            <p14:sldId id="280"/>
            <p14:sldId id="263"/>
            <p14:sldId id="265"/>
            <p14:sldId id="266"/>
            <p14:sldId id="287"/>
            <p14:sldId id="289"/>
            <p14:sldId id="281"/>
            <p14:sldId id="282"/>
            <p14:sldId id="2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3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5" roundtripDataSignature="AMtx7mgxkr8h+mMgJzVKhGcNZfNOGTWeb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CC1E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9" autoAdjust="0"/>
    <p:restoredTop sz="94660"/>
  </p:normalViewPr>
  <p:slideViewPr>
    <p:cSldViewPr snapToGrid="0">
      <p:cViewPr varScale="1">
        <p:scale>
          <a:sx n="141" d="100"/>
          <a:sy n="141" d="100"/>
        </p:scale>
        <p:origin x="696" y="114"/>
      </p:cViewPr>
      <p:guideLst>
        <p:guide orient="horz" pos="163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564</c:v>
                </c:pt>
                <c:pt idx="1">
                  <c:v>626</c:v>
                </c:pt>
                <c:pt idx="2">
                  <c:v>1407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6-4368-B431-FE58F7BED99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955</c:v>
                </c:pt>
                <c:pt idx="1">
                  <c:v>623</c:v>
                </c:pt>
                <c:pt idx="2">
                  <c:v>1539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246-4368-B431-FE58F7BED99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160</c:v>
                </c:pt>
                <c:pt idx="1">
                  <c:v>95</c:v>
                </c:pt>
                <c:pt idx="2">
                  <c:v>451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46-4368-B431-FE58F7BED99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tx2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314814814814814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F6-4484-B983-3186ADE692FD}"/>
                </c:ext>
              </c:extLst>
            </c:dLbl>
            <c:dLbl>
              <c:idx val="1"/>
              <c:layout>
                <c:manualLayout>
                  <c:x val="1.8518518518518517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F6-4484-B983-3186ADE692FD}"/>
                </c:ext>
              </c:extLst>
            </c:dLbl>
            <c:dLbl>
              <c:idx val="2"/>
              <c:layout>
                <c:manualLayout>
                  <c:x val="2.5462962962962962E-2"/>
                  <c:y val="-5.15873015873016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F6-4484-B983-3186ADE692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2088</c:v>
                </c:pt>
                <c:pt idx="1">
                  <c:v>1876</c:v>
                </c:pt>
                <c:pt idx="2">
                  <c:v>6211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CF6-4484-B983-3186ADE692F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982774336"/>
        <c:axId val="2008145472"/>
        <c:axId val="1983368512"/>
      </c:bar3DChart>
      <c:catAx>
        <c:axId val="198277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  <c:auto val="1"/>
        <c:lblAlgn val="ctr"/>
        <c:lblOffset val="100"/>
        <c:noMultiLvlLbl val="0"/>
      </c:catAx>
      <c:valAx>
        <c:axId val="2008145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2774336"/>
        <c:crosses val="autoZero"/>
        <c:crossBetween val="between"/>
      </c:valAx>
      <c:serAx>
        <c:axId val="19833685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5472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9 luni 2023 </c:v>
                </c:pt>
                <c:pt idx="1">
                  <c:v>9 luni 2024 </c:v>
                </c:pt>
                <c:pt idx="2">
                  <c:v>9 luni 2025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0.92889999999999995</c:v>
                </c:pt>
                <c:pt idx="1">
                  <c:v>0.70089999999999997</c:v>
                </c:pt>
                <c:pt idx="2">
                  <c:v>0.74319999999999997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AB-49EA-81F0-B62E4311F53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9 luni 2023 </c:v>
                </c:pt>
                <c:pt idx="1">
                  <c:v>9 luni 2024 </c:v>
                </c:pt>
                <c:pt idx="2">
                  <c:v>9 luni 2025</c:v>
                </c:pt>
              </c:strCache>
            </c:strRef>
          </c:cat>
          <c:val>
            <c:numRef>
              <c:f>Лист1!$C$2:$C$5</c:f>
              <c:numCache>
                <c:formatCode>0.00%</c:formatCode>
                <c:ptCount val="4"/>
                <c:pt idx="0">
                  <c:v>0.84730000000000005</c:v>
                </c:pt>
                <c:pt idx="1">
                  <c:v>0.63200000000000001</c:v>
                </c:pt>
                <c:pt idx="2">
                  <c:v>0.995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AB-49EA-81F0-B62E4311F53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3"/>
                <c:pt idx="0">
                  <c:v>9 luni 2023 </c:v>
                </c:pt>
                <c:pt idx="1">
                  <c:v>9 luni 2024 </c:v>
                </c:pt>
                <c:pt idx="2">
                  <c:v>9 luni 2025</c:v>
                </c:pt>
              </c:strCache>
            </c:strRef>
          </c:cat>
          <c:val>
            <c:numRef>
              <c:f>Лист1!$D$2:$D$5</c:f>
              <c:numCache>
                <c:formatCode>0.00%</c:formatCode>
                <c:ptCount val="4"/>
                <c:pt idx="0">
                  <c:v>0.97250000000000003</c:v>
                </c:pt>
                <c:pt idx="1">
                  <c:v>0.74</c:v>
                </c:pt>
                <c:pt idx="2">
                  <c:v>0.66510000000000002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AB-49EA-81F0-B62E4311F53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03744592"/>
        <c:axId val="481460784"/>
        <c:axId val="535279312"/>
      </c:bar3DChart>
      <c:catAx>
        <c:axId val="4037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  <c:auto val="1"/>
        <c:lblAlgn val="ctr"/>
        <c:lblOffset val="100"/>
        <c:noMultiLvlLbl val="0"/>
      </c:catAx>
      <c:valAx>
        <c:axId val="4814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03744592"/>
        <c:crosses val="autoZero"/>
        <c:crossBetween val="between"/>
      </c:valAx>
      <c:serAx>
        <c:axId val="53527931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146078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>
          <a:outerShdw blurRad="38100" dir="6000000" sx="106000" sy="106000" algn="ctr" rotWithShape="0">
            <a:srgbClr val="000000">
              <a:alpha val="43137"/>
            </a:srgbClr>
          </a:outerShdw>
          <a:softEdge rad="850900"/>
        </a:effectLst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0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GB" dirty="0"/>
              <a:t>  </a:t>
            </a:r>
          </a:p>
        </c:rich>
      </c:tx>
      <c:layout>
        <c:manualLayout>
          <c:xMode val="edge"/>
          <c:yMode val="edge"/>
          <c:x val="0.10268410183086715"/>
          <c:y val="1.50851821079674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9624151587604251E-2"/>
          <c:y val="0.15897475704816971"/>
          <c:w val="0.74624128642035503"/>
          <c:h val="0.66410422702380811"/>
        </c:manualLayout>
      </c:layout>
      <c:lineChart>
        <c:grouping val="standard"/>
        <c:varyColors val="0"/>
        <c:ser>
          <c:idx val="0"/>
          <c:order val="0"/>
          <c:tx>
            <c:strRef>
              <c:f>'Rezultat CR și DT'!$A$15</c:f>
              <c:strCache>
                <c:ptCount val="1"/>
                <c:pt idx="0">
                  <c:v>Rata de variaţie a stocului de cauze pendinte (CR)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DT'!$B$15:$G$15</c:f>
              <c:numCache>
                <c:formatCode>0%</c:formatCode>
                <c:ptCount val="3"/>
                <c:pt idx="0">
                  <c:v>0.92889999999999995</c:v>
                </c:pt>
                <c:pt idx="1">
                  <c:v>0.70089999999999997</c:v>
                </c:pt>
                <c:pt idx="2">
                  <c:v>0.74319999999999997</c:v>
                </c:pt>
              </c:numCache>
            </c:numRef>
          </c:val>
          <c:smooth val="1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0-95B8-41B4-841E-3D4E88ABFB53}"/>
            </c:ext>
          </c:extLst>
        </c:ser>
        <c:ser>
          <c:idx val="5"/>
          <c:order val="1"/>
          <c:tx>
            <c:strRef>
              <c:f>'Rezultat CR și DT'!$A$17</c:f>
              <c:strCache>
                <c:ptCount val="1"/>
                <c:pt idx="0">
                  <c:v>CR=100%</c:v>
                </c:pt>
              </c:strCache>
            </c:strRef>
          </c:tx>
          <c:spPr>
            <a:ln w="317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'Rezultat CR și DT'!$B$11:$G$11</c:f>
              <c:numCache>
                <c:formatCode>General</c:formatCode>
                <c:ptCount val="3"/>
                <c:pt idx="0">
                  <c:v>2023</c:v>
                </c:pt>
                <c:pt idx="1">
                  <c:v>2024</c:v>
                </c:pt>
                <c:pt idx="2">
                  <c:v>2025</c:v>
                </c:pt>
              </c:numCache>
            </c:numRef>
          </c:cat>
          <c:val>
            <c:numRef>
              <c:f>'Rezultat CR și DT'!$B$17:$G$17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0"/>
          <c:extLst xmlns:mc="http://schemas.openxmlformats.org/markup-compatibility/2006" xmlns:c14="http://schemas.microsoft.com/office/drawing/2007/8/2/chart" xmlns:c16="http://schemas.microsoft.com/office/drawing/2014/chart">
            <c:ext xmlns:c16="http://schemas.microsoft.com/office/drawing/2014/chart" uri="{C3380CC4-5D6E-409C-BE32-E72D297353CC}">
              <c16:uniqueId val="{00000001-95B8-41B4-841E-3D4E88ABFB5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305392336"/>
        <c:axId val="1305405392"/>
      </c:lineChart>
      <c:catAx>
        <c:axId val="130539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4053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05405392"/>
        <c:scaling>
          <c:orientation val="minMax"/>
          <c:max val="1.5"/>
          <c:min val="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05392336"/>
        <c:crosses val="autoZero"/>
        <c:crossBetween val="midCat"/>
        <c:majorUnit val="0.2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9214</c:v>
                </c:pt>
                <c:pt idx="1">
                  <c:v>7877</c:v>
                </c:pt>
                <c:pt idx="2">
                  <c:v>11849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8FB-47F6-96E3-E436065F3C5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Ședințe publice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8583</c:v>
                </c:pt>
                <c:pt idx="1">
                  <c:v>6994</c:v>
                </c:pt>
                <c:pt idx="2">
                  <c:v>10732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8FB-47F6-96E3-E436065F3C53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Șed. prin videoconferință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1361</c:v>
                </c:pt>
                <c:pt idx="1">
                  <c:v>68</c:v>
                </c:pt>
                <c:pt idx="2">
                  <c:v>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FB-47F6-96E3-E436065F3C53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Șed. cu participarea translatorului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614</c:v>
                </c:pt>
                <c:pt idx="1">
                  <c:v>328</c:v>
                </c:pt>
                <c:pt idx="2">
                  <c:v>407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FB-47F6-96E3-E436065F3C5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rgbClr val="5B9BD5">
            <a:lumMod val="20000"/>
            <a:lumOff val="80000"/>
          </a:srgb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57142857142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examinate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5329</c:v>
                </c:pt>
                <c:pt idx="1">
                  <c:v>4880</c:v>
                </c:pt>
                <c:pt idx="2">
                  <c:v>8135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Încheiate într-o singură ședință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3556258472661504E-2"/>
                  <c:y val="-3.9541320680110716E-3"/>
                </c:manualLayout>
              </c:layout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/65,12%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layout>
                <c:manualLayout>
                  <c:x val="1.5815634884771803E-2"/>
                  <c:y val="-7.9082641360221431E-3"/>
                </c:manualLayout>
              </c:layout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/75,66%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layout>
                <c:manualLayout>
                  <c:x val="1.8075011296882059E-2"/>
                  <c:y val="-7.9082641360221431E-3"/>
                </c:manualLayout>
              </c:layout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/74,03%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3470</c:v>
                </c:pt>
                <c:pt idx="1">
                  <c:v>3702</c:v>
                </c:pt>
                <c:pt idx="2">
                  <c:v>6022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021143190434533E-2"/>
          <c:y val="2.0172683141819848E-2"/>
          <c:w val="0.70593358121901428"/>
          <c:h val="0.75646685459993268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0"/>
                  <c:y val="-3.305480156418908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2239 /24,30%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31-495A-90E1-FF2324B2C06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17,82 %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231-495A-90E1-FF2324B2C06A}"/>
                </c:ext>
              </c:extLst>
            </c:dLbl>
            <c:dLbl>
              <c:idx val="2"/>
              <c:layout>
                <c:manualLayout>
                  <c:x val="-8.4875562720133283E-17"/>
                  <c:y val="-4.0400313022897753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19,8 %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231-495A-90E1-FF2324B2C06A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2239</c:v>
                </c:pt>
                <c:pt idx="1">
                  <c:v>1404</c:v>
                </c:pt>
                <c:pt idx="2">
                  <c:v>2346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231-495A-90E1-FF2324B2C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556736448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erAx>
        <c:axId val="5567364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</c:ser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ședințe amânate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800 /17,09% 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077-49C0-A0BE-CD08734B4DA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559F83F0-3556-4BDB-8D97-FD88D79CB36B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14,69 %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F077-49C0-A0BE-CD08734B4DA1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9BA7504F-35D2-4773-B945-048357D9D61F}" type="VALUE">
                      <a:rPr lang="en-US" baseline="0"/>
                      <a:pPr/>
                      <a:t>[VALUE]</a:t>
                    </a:fld>
                    <a:r>
                      <a:rPr lang="en-US" baseline="0" dirty="0"/>
                      <a:t> / 6,23 %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077-49C0-A0BE-CD08734B4DA1}"/>
                </c:ext>
              </c:extLst>
            </c:dLbl>
            <c:spPr>
              <a:solidFill>
                <a:sysClr val="window" lastClr="FFFFFF"/>
              </a:solidFill>
              <a:ln>
                <a:solidFill>
                  <a:sysClr val="windowText" lastClr="000000">
                    <a:lumMod val="25000"/>
                    <a:lumOff val="75000"/>
                  </a:sys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800</c:v>
                </c:pt>
                <c:pt idx="1">
                  <c:v>623</c:v>
                </c:pt>
                <c:pt idx="2">
                  <c:v>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077-49C0-A0BE-CD08734B4D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56272848"/>
        <c:axId val="484230704"/>
        <c:axId val="0"/>
      </c:bar3DChart>
      <c:catAx>
        <c:axId val="556272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4230704"/>
        <c:crosses val="autoZero"/>
        <c:auto val="1"/>
        <c:lblAlgn val="ctr"/>
        <c:lblOffset val="100"/>
        <c:noMultiLvlLbl val="0"/>
      </c:catAx>
      <c:valAx>
        <c:axId val="484230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6272848"/>
        <c:crosses val="autoZero"/>
        <c:crossBetween val="between"/>
      </c:valAx>
      <c:spPr>
        <a:solidFill>
          <a:schemeClr val="tx2">
            <a:lumMod val="40000"/>
            <a:lumOff val="60000"/>
          </a:schemeClr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613949069741789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4002</c:v>
                </c:pt>
                <c:pt idx="1">
                  <c:v>10352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examinate per colegiu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2582</c:v>
                </c:pt>
                <c:pt idx="1">
                  <c:v>5561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examinate per judecător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2"/>
                <c:pt idx="0">
                  <c:v>Colegiul Civil</c:v>
                </c:pt>
                <c:pt idx="1">
                  <c:v>Colegiul Penal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323</c:v>
                </c:pt>
                <c:pt idx="1">
                  <c:v>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8531903462358E-2"/>
          <c:y val="7.142867256376545E-2"/>
          <c:w val="0.90038605093025825"/>
          <c:h val="0.773518310211223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în procedură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31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69-45CF-805B-AE0B5F49F7B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8C96587-17AE-4608-A828-837DA4AFF007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769-45CF-805B-AE0B5F49F7B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8E95FA7-E041-4F62-B2EF-E8D3163BD0BC}" type="VALUE">
                      <a:rPr lang="en-US" smtClean="0"/>
                      <a:pPr/>
                      <a:t>[VALUE]</a:t>
                    </a:fld>
                    <a:endParaRPr lang="ru-RU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3769-45CF-805B-AE0B5F49F7B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52C9A18-0D95-4452-BB9B-EF51DBC196CD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/70,20%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769-45CF-805B-AE0B5F49F7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769-45CF-805B-AE0B5F49F7B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Registrul solicitărilor de acces în E-dosar</c:v>
                </c:pt>
                <c:pt idx="1">
                  <c:v>Rata cauzelor în E-dosar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F2-46E3-9402-4757BDBDA01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553372304"/>
        <c:axId val="664328400"/>
      </c:barChart>
      <c:catAx>
        <c:axId val="55337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64328400"/>
        <c:crosses val="autoZero"/>
        <c:auto val="1"/>
        <c:lblAlgn val="ctr"/>
        <c:lblOffset val="100"/>
        <c:noMultiLvlLbl val="0"/>
      </c:catAx>
      <c:valAx>
        <c:axId val="664328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20000"/>
                  <a:lumOff val="8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53372304"/>
        <c:crosses val="autoZero"/>
        <c:crossBetween val="between"/>
      </c:valAx>
      <c:spPr>
        <a:solidFill>
          <a:srgbClr val="ACC1E4"/>
        </a:solidFill>
        <a:ln>
          <a:solidFill>
            <a:srgbClr val="ACC1E4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sideWall>
    <c:backWall>
      <c:thickness val="0"/>
      <c:spPr>
        <a:solidFill>
          <a:schemeClr val="tx2">
            <a:lumMod val="20000"/>
            <a:lumOff val="80000"/>
          </a:schemeClr>
        </a:solidFill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9145244910837331E-2"/>
          <c:y val="0.10917112180313857"/>
          <c:w val="0.9105710936742607"/>
          <c:h val="0.78936741819386469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8518518518518497E-2"/>
                  <c:y val="-6.349206349206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B71-45BE-BC36-B7887A48FD8A}"/>
                </c:ext>
              </c:extLst>
            </c:dLbl>
            <c:dLbl>
              <c:idx val="1"/>
              <c:layout>
                <c:manualLayout>
                  <c:x val="1.8518518518518476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B71-45BE-BC36-B7887A48FD8A}"/>
                </c:ext>
              </c:extLst>
            </c:dLbl>
            <c:dLbl>
              <c:idx val="2"/>
              <c:layout>
                <c:manualLayout>
                  <c:x val="1.3888888888888888E-2"/>
                  <c:y val="-3.57142857142857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B71-45BE-BC36-B7887A48FD8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1679</c:v>
                </c:pt>
                <c:pt idx="1">
                  <c:v>1344</c:v>
                </c:pt>
                <c:pt idx="2">
                  <c:v>3397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B71-45BE-BC36-B7887A48FD8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4-6B71-45BE-BC36-B7887A48FD8A}"/>
            </c:ext>
          </c:extLst>
        </c:ser>
        <c:ser>
          <c:idx val="2"/>
          <c:order val="2"/>
          <c:tx>
            <c:strRef>
              <c:f>Лист1!$G$4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5-6B71-45BE-BC36-B7887A48FD8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6401424"/>
        <c:axId val="1980437072"/>
        <c:axId val="1986359152"/>
      </c:bar3DChart>
      <c:catAx>
        <c:axId val="10640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80437072"/>
        <c:crosses val="autoZero"/>
        <c:auto val="1"/>
        <c:lblAlgn val="ctr"/>
        <c:lblOffset val="100"/>
        <c:noMultiLvlLbl val="0"/>
      </c:catAx>
      <c:valAx>
        <c:axId val="1980437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1424"/>
        <c:crosses val="autoZero"/>
        <c:crossBetween val="between"/>
      </c:valAx>
      <c:serAx>
        <c:axId val="1986359152"/>
        <c:scaling>
          <c:orientation val="minMax"/>
        </c:scaling>
        <c:delete val="1"/>
        <c:axPos val="b"/>
        <c:majorTickMark val="none"/>
        <c:minorTickMark val="none"/>
        <c:tickLblPos val="nextTo"/>
        <c:crossAx val="1980437072"/>
        <c:crosses val="autoZero"/>
      </c:serAx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atMod val="103000"/>
                    <a:lumMod val="102000"/>
                    <a:tint val="94000"/>
                  </a:schemeClr>
                </a:gs>
                <a:gs pos="50000">
                  <a:schemeClr val="accent6">
                    <a:satMod val="110000"/>
                    <a:lumMod val="100000"/>
                    <a:shade val="100000"/>
                  </a:schemeClr>
                </a:gs>
                <a:gs pos="100000">
                  <a:schemeClr val="accent6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2004</c:v>
                </c:pt>
                <c:pt idx="1">
                  <c:v>2527</c:v>
                </c:pt>
                <c:pt idx="2">
                  <c:v>2595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7-47AF-A502-13B3F0E61C2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 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2904</c:v>
                </c:pt>
                <c:pt idx="1">
                  <c:v>3515</c:v>
                </c:pt>
                <c:pt idx="2">
                  <c:v>3923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97-47AF-A502-13B3F0E61C27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830</c:v>
                </c:pt>
                <c:pt idx="1">
                  <c:v>939</c:v>
                </c:pt>
                <c:pt idx="2">
                  <c:v>4439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97-47AF-A502-13B3F0E61C2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2015154080"/>
        <c:axId val="2018505536"/>
      </c:barChart>
      <c:catAx>
        <c:axId val="2015154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05536"/>
        <c:crosses val="autoZero"/>
        <c:auto val="1"/>
        <c:lblAlgn val="ctr"/>
        <c:lblOffset val="100"/>
        <c:noMultiLvlLbl val="0"/>
      </c:catAx>
      <c:valAx>
        <c:axId val="2018505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5154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bg2">
            <a:lumMod val="9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7428550597841931E-2"/>
          <c:y val="9.162698412698414E-2"/>
          <c:w val="0.76501877369495475"/>
          <c:h val="0.6699865641794775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574074074074073E-2"/>
                  <c:y val="-5.15873015873015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12-42C6-9B16-EAE00C7636A8}"/>
                </c:ext>
              </c:extLst>
            </c:dLbl>
            <c:dLbl>
              <c:idx val="1"/>
              <c:layout>
                <c:manualLayout>
                  <c:x val="2.0833333333333332E-2"/>
                  <c:y val="-4.7619047619047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712-42C6-9B16-EAE00C7636A8}"/>
                </c:ext>
              </c:extLst>
            </c:dLbl>
            <c:dLbl>
              <c:idx val="2"/>
              <c:layout>
                <c:manualLayout>
                  <c:x val="3.7723246683711069E-2"/>
                  <c:y val="-1.984146695665435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4520567441496381E-2"/>
                      <c:h val="9.51786458892160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B712-42C6-9B16-EAE00C7636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5738</c:v>
                </c:pt>
                <c:pt idx="1">
                  <c:v>6981</c:v>
                </c:pt>
                <c:pt idx="2">
                  <c:v>10957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12-42C6-9B16-EAE00C7636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016364912"/>
        <c:axId val="1927222128"/>
        <c:axId val="104751168"/>
      </c:bar3DChart>
      <c:catAx>
        <c:axId val="201636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  <c:auto val="1"/>
        <c:lblAlgn val="ctr"/>
        <c:lblOffset val="100"/>
        <c:noMultiLvlLbl val="0"/>
      </c:catAx>
      <c:valAx>
        <c:axId val="192722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6364912"/>
        <c:crosses val="autoZero"/>
        <c:crossBetween val="between"/>
      </c:valAx>
      <c:serAx>
        <c:axId val="104751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927222128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2568</c:v>
                </c:pt>
                <c:pt idx="1">
                  <c:v>3153</c:v>
                </c:pt>
                <c:pt idx="2">
                  <c:v>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93-4721-ADD8-F614F9C5AF8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3859</c:v>
                </c:pt>
                <c:pt idx="1">
                  <c:v>4138</c:v>
                </c:pt>
                <c:pt idx="2">
                  <c:v>5462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93-4721-ADD8-F614F9C5AF8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990</c:v>
                </c:pt>
                <c:pt idx="1">
                  <c:v>1034</c:v>
                </c:pt>
                <c:pt idx="2">
                  <c:v>4890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93-4721-ADD8-F614F9C5AF8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407024"/>
        <c:axId val="2008149216"/>
      </c:barChart>
      <c:catAx>
        <c:axId val="10640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08149216"/>
        <c:crosses val="autoZero"/>
        <c:auto val="1"/>
        <c:lblAlgn val="ctr"/>
        <c:lblOffset val="100"/>
        <c:noMultiLvlLbl val="0"/>
      </c:catAx>
      <c:valAx>
        <c:axId val="2008149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640702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3888888888888888E-2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4-459A-83E4-4F801998909A}"/>
                </c:ext>
              </c:extLst>
            </c:dLbl>
            <c:dLbl>
              <c:idx val="1"/>
              <c:layout>
                <c:manualLayout>
                  <c:x val="1.3888888888888888E-2"/>
                  <c:y val="-4.36507936507936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4-459A-83E4-4F801998909A}"/>
                </c:ext>
              </c:extLst>
            </c:dLbl>
            <c:dLbl>
              <c:idx val="2"/>
              <c:layout>
                <c:manualLayout>
                  <c:x val="2.3148148148148147E-2"/>
                  <c:y val="-3.9682539682539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B4-459A-83E4-4F80199890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7417</c:v>
                </c:pt>
                <c:pt idx="1">
                  <c:v>8325</c:v>
                </c:pt>
                <c:pt idx="2">
                  <c:v>14354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5B4-459A-83E4-4F80199890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05916512"/>
        <c:axId val="2018521760"/>
        <c:axId val="262784064"/>
      </c:bar3DChart>
      <c:catAx>
        <c:axId val="105916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  <c:auto val="1"/>
        <c:lblAlgn val="ctr"/>
        <c:lblOffset val="100"/>
        <c:noMultiLvlLbl val="0"/>
      </c:catAx>
      <c:valAx>
        <c:axId val="2018521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16512"/>
        <c:crosses val="autoZero"/>
        <c:crossBetween val="between"/>
      </c:valAx>
      <c:serAx>
        <c:axId val="26278406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21760"/>
        <c:crosses val="autoZero"/>
      </c:ser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accent3">
        <a:lumMod val="60000"/>
        <a:lumOff val="4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1698</c:v>
                </c:pt>
                <c:pt idx="1">
                  <c:v>1597</c:v>
                </c:pt>
                <c:pt idx="2">
                  <c:v>2582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DD1-4067-8EB3-6D4F8EEFD37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2843</c:v>
                </c:pt>
                <c:pt idx="1">
                  <c:v>2626</c:v>
                </c:pt>
                <c:pt idx="2">
                  <c:v>3626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DD1-4067-8EB3-6D4F8EEFD37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atMod val="103000"/>
                    <a:lumMod val="102000"/>
                    <a:tint val="94000"/>
                  </a:schemeClr>
                </a:gs>
                <a:gs pos="50000">
                  <a:schemeClr val="accent3">
                    <a:satMod val="110000"/>
                    <a:lumMod val="100000"/>
                    <a:shade val="100000"/>
                  </a:schemeClr>
                </a:gs>
                <a:gs pos="100000">
                  <a:schemeClr val="accent3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788</c:v>
                </c:pt>
                <c:pt idx="1">
                  <c:v>670</c:v>
                </c:pt>
                <c:pt idx="2">
                  <c:v>1935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DD1-4067-8EB3-6D4F8EEFD37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05943712"/>
        <c:axId val="2018537984"/>
      </c:barChart>
      <c:catAx>
        <c:axId val="105943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018537984"/>
        <c:crosses val="autoZero"/>
        <c:auto val="1"/>
        <c:lblAlgn val="ctr"/>
        <c:lblOffset val="100"/>
        <c:noMultiLvlLbl val="0"/>
      </c:catAx>
      <c:valAx>
        <c:axId val="20185379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94371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>
            <a:solidFill>
              <a:schemeClr val="tx2">
                <a:lumMod val="15000"/>
                <a:lumOff val="85000"/>
              </a:schemeClr>
            </a:solidFill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4372943413011835E-2"/>
          <c:y val="0.15426634170728659"/>
          <c:w val="0.70213898580656109"/>
          <c:h val="0.7735183102112236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Total cauze soluționate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6.9444444444444232E-3"/>
                  <c:y val="-6.34920634920634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CC-4D2A-872C-62A8AC6F4F77}"/>
                </c:ext>
              </c:extLst>
            </c:dLbl>
            <c:dLbl>
              <c:idx val="1"/>
              <c:layout>
                <c:manualLayout>
                  <c:x val="1.3888888888888888E-2"/>
                  <c:y val="-5.55555555555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5CC-4D2A-872C-62A8AC6F4F77}"/>
                </c:ext>
              </c:extLst>
            </c:dLbl>
            <c:dLbl>
              <c:idx val="2"/>
              <c:layout>
                <c:manualLayout>
                  <c:x val="1.8518518518518517E-2"/>
                  <c:y val="-5.9523809523809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5CC-4D2A-872C-62A8AC6F4F7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5329</c:v>
                </c:pt>
                <c:pt idx="1">
                  <c:v>4893</c:v>
                </c:pt>
                <c:pt idx="2">
                  <c:v>8143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5CC-4D2A-872C-62A8AC6F4F7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64635520"/>
        <c:axId val="109887584"/>
        <c:axId val="2004575856"/>
      </c:bar3DChart>
      <c:catAx>
        <c:axId val="264635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  <c:auto val="1"/>
        <c:lblAlgn val="ctr"/>
        <c:lblOffset val="100"/>
        <c:noMultiLvlLbl val="0"/>
      </c:catAx>
      <c:valAx>
        <c:axId val="1098875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5520"/>
        <c:crosses val="autoZero"/>
        <c:crossBetween val="between"/>
      </c:valAx>
      <c:serAx>
        <c:axId val="200457585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87584"/>
        <c:crosses val="autoZero"/>
      </c:serAx>
      <c:spPr>
        <a:solidFill>
          <a:schemeClr val="accent3">
            <a:lumMod val="60000"/>
            <a:lumOff val="4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Cauze civile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870</c:v>
                </c:pt>
                <c:pt idx="1">
                  <c:v>1556</c:v>
                </c:pt>
                <c:pt idx="2">
                  <c:v>1420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7B-4B52-B47C-C174B07F609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Cauze penale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1016</c:v>
                </c:pt>
                <c:pt idx="1">
                  <c:v>1512</c:v>
                </c:pt>
                <c:pt idx="2">
                  <c:v>1836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7B-4B52-B47C-C174B07F609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Contravenționale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9 luni 2023</c:v>
                </c:pt>
                <c:pt idx="1">
                  <c:v>9 luni 2024</c:v>
                </c:pt>
                <c:pt idx="2">
                  <c:v>9 luni 2025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202</c:v>
                </c:pt>
                <c:pt idx="1">
                  <c:v>364</c:v>
                </c:pt>
                <c:pt idx="2">
                  <c:v>2955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7B-4B52-B47C-C174B07F60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64633120"/>
        <c:axId val="109870112"/>
      </c:barChart>
      <c:catAx>
        <c:axId val="264633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9870112"/>
        <c:crosses val="autoZero"/>
        <c:auto val="1"/>
        <c:lblAlgn val="ctr"/>
        <c:lblOffset val="100"/>
        <c:noMultiLvlLbl val="0"/>
      </c:catAx>
      <c:valAx>
        <c:axId val="10987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6463312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solidFill>
          <a:schemeClr val="accent1">
            <a:lumMod val="20000"/>
            <a:lumOff val="80000"/>
          </a:schemeClr>
        </a:solidFill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31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5" y="0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1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6" tIns="46226" rIns="92476" bIns="46226" anchor="b" anchorCtr="0">
            <a:noAutofit/>
          </a:bodyPr>
          <a:lstStyle/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 dirty="0"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0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1" name="Google Shape;32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11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29" name="Google Shape;3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85872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3424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54" name="Google Shape;25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63" name="Google Shape;26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4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72" name="Google Shape;2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532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6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88" name="Google Shape;28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7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297" name="Google Shape;29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03399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8:notes"/>
          <p:cNvSpPr txBox="1">
            <a:spLocks noGrp="1"/>
          </p:cNvSpPr>
          <p:nvPr>
            <p:ph type="body" idx="1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spcFirstLastPara="1" wrap="square" lIns="92476" tIns="46226" rIns="92476" bIns="4622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05" name="Google Shape;3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39775"/>
            <a:ext cx="6526213" cy="37004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7062CB-66D9-4412-9B66-72E66FF85B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8527"/>
            <a:ext cx="6858000" cy="180507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B55C188-5BF9-49FB-A9E9-B6B3B1A1F6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23207"/>
            <a:ext cx="6858000" cy="1251787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6038E6B-DECA-4399-874F-2CABF6C89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D4A836-3E4E-4559-9B51-19873A8BD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8084FD-46D4-4640-A915-73E79DA47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3560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F3F905-1579-44E7-AAA3-27A6525A5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C7A8A44-411B-4FC6-A893-DA89A53350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0EB141-6208-4E9E-991A-F9ED7F42E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AE66612-0BD0-4AB3-9A28-DB22F737F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F6551-062A-4DCE-8C39-7F01A6E71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920583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9B5C88D-C5CF-4441-8984-9901272502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6041"/>
            <a:ext cx="1971675" cy="4393857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D06C7A-6EED-49FF-8905-74113F968B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6041"/>
            <a:ext cx="5800725" cy="439385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2862B2-0438-449F-9910-E5E17F2FF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B61510-D8CC-47C5-8845-E990524FF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EFA75F-E9A2-43D2-92CC-02BFE3070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69231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2 Content">
  <p:cSld name="Red/Gray 2 Content">
    <p:bg>
      <p:bgPr>
        <a:solidFill>
          <a:srgbClr val="E7E7E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>
            <a:spLocks noGrp="1"/>
          </p:cNvSpPr>
          <p:nvPr>
            <p:ph type="body" idx="1"/>
          </p:nvPr>
        </p:nvSpPr>
        <p:spPr>
          <a:xfrm>
            <a:off x="686104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1pPr>
            <a:lvl2pPr marL="914400" lvl="1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–"/>
              <a:defRPr sz="1600">
                <a:solidFill>
                  <a:srgbClr val="6C6463"/>
                </a:solidFill>
              </a:defRPr>
            </a:lvl2pPr>
            <a:lvl3pPr marL="1371600" lvl="2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•"/>
              <a:defRPr sz="1600">
                <a:solidFill>
                  <a:srgbClr val="6C6463"/>
                </a:solidFill>
              </a:defRPr>
            </a:lvl3pPr>
            <a:lvl4pPr marL="1828800" lvl="3" indent="-317500" algn="l">
              <a:spcBef>
                <a:spcPts val="280"/>
              </a:spcBef>
              <a:spcAft>
                <a:spcPts val="0"/>
              </a:spcAft>
              <a:buClr>
                <a:srgbClr val="6C6463"/>
              </a:buClr>
              <a:buSzPts val="1400"/>
              <a:buChar char="–"/>
              <a:defRPr sz="1400">
                <a:solidFill>
                  <a:srgbClr val="6C6463"/>
                </a:solidFill>
              </a:defRPr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rgbClr val="6C6463"/>
              </a:buClr>
              <a:buSzPts val="1600"/>
              <a:buChar char="»"/>
              <a:defRPr sz="1600">
                <a:solidFill>
                  <a:srgbClr val="6C6463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6C6463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6C646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title"/>
          </p:nvPr>
        </p:nvSpPr>
        <p:spPr>
          <a:xfrm>
            <a:off x="686104" y="679217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BA0C2F"/>
              </a:buClr>
              <a:buSzPts val="4400"/>
              <a:buFont typeface="Calibri"/>
              <a:buNone/>
              <a:defRPr>
                <a:solidFill>
                  <a:srgbClr val="BA0C2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9385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d/Gray 1 Content">
  <p:cSld name="Red/Gray 1 Content">
    <p:bg>
      <p:bgPr>
        <a:solidFill>
          <a:srgbClr val="E7E7E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9"/>
          <p:cNvSpPr txBox="1">
            <a:spLocks noGrp="1"/>
          </p:cNvSpPr>
          <p:nvPr>
            <p:ph type="dt" idx="10"/>
          </p:nvPr>
        </p:nvSpPr>
        <p:spPr>
          <a:xfrm>
            <a:off x="1524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9"/>
          <p:cNvSpPr txBox="1">
            <a:spLocks noGrp="1"/>
          </p:cNvSpPr>
          <p:nvPr>
            <p:ph type="ftr" idx="11"/>
          </p:nvPr>
        </p:nvSpPr>
        <p:spPr>
          <a:xfrm>
            <a:off x="3124200" y="4844639"/>
            <a:ext cx="2895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sldNum" idx="12"/>
          </p:nvPr>
        </p:nvSpPr>
        <p:spPr>
          <a:xfrm>
            <a:off x="6858000" y="4844639"/>
            <a:ext cx="2133600" cy="18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spcBef>
                <a:spcPts val="0"/>
              </a:spcBef>
              <a:buNone/>
              <a:defRPr sz="600" b="0" i="0" u="none" strike="noStrike" cap="none">
                <a:solidFill>
                  <a:srgbClr val="6C6463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title"/>
          </p:nvPr>
        </p:nvSpPr>
        <p:spPr>
          <a:xfrm>
            <a:off x="686104" y="682922"/>
            <a:ext cx="77724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685800" y="1296987"/>
            <a:ext cx="777240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6502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B4E84-C8DF-4C14-9B6D-253A971A8B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017AC69-DF63-4DA5-BDFC-73BA7FEE28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213072B-6A73-4E3E-A188-C50BD7BDF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B1AA7E-5F0C-40A5-AC39-83BDBE3FF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301B61-0EEB-46D9-BD83-FE9EC4E7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48415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ADD556-A7DA-44F1-84B4-13A8F1B92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92594"/>
            <a:ext cx="7886700" cy="2156722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954B35-E73A-43FF-9EF9-C10CA3A19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69719"/>
            <a:ext cx="7886700" cy="113416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2EBA20-4CC7-4879-B486-D504AA486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4429F45-A1C2-431D-B91C-EFBECED17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2CC26D4-CF34-4520-AF0B-E221F0D96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08733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F701F-B000-4690-AD9B-1D9DDA2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E75C019-53A8-42B2-B79D-CAEA1FA91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86452A-AC29-4E5A-9DEC-05D5EAF2AF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80206"/>
            <a:ext cx="3886200" cy="328969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04A377-7CF5-4E15-B2BB-72758333FE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8737D17-669E-4699-80B0-D9D89D522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A9D785-84CE-42EF-ABFD-8B1BB9BA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07736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260444-6FF7-4CC0-AB78-ADAF84776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6042"/>
            <a:ext cx="7886700" cy="100215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CBE2800-68B8-4536-8B21-50AC51F55F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70990"/>
            <a:ext cx="3868340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7CDDADC-4D24-4CFD-AD93-884D761D4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93883"/>
            <a:ext cx="3868340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C4E2AD2-3D42-4288-ACC6-3CC05A468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70990"/>
            <a:ext cx="3887391" cy="6228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B352370-D11C-4E98-8F36-A0DB949F3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93883"/>
            <a:ext cx="3887391" cy="27856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B554FD6-488F-4FCD-B7CD-D19E6FA22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50F1491-E03D-4B39-9974-8BCF47438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A8BB1DD-188B-412D-87ED-675B3C227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17906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1DFAD-6161-4279-92C6-D4D0F12C4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A054A94-8D73-49DE-ADA2-7D9BBE7C9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AEEC77-FAA5-465C-817E-65F6D2EB9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C9992D3-D42A-4F62-B280-53320CF266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2602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1F1D03D-C5A9-44F6-ACB7-71FD002CE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10AB349-BD0C-4C2F-BC6D-0BA5E0C93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0C895D-DACD-4ABD-85C7-B59AE0BF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97771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9D6A87-CC42-4B3F-9126-A10A43A54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1D87DC-64DC-44C9-8933-560247EDE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32ABC4-C989-4BD4-BF5F-11D001A6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93C0F4-F1EE-4156-8C79-F0B06B2F8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57061C-8A83-4C5C-824C-59A216B1A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70DD27-D880-420D-9B1B-7475D45FE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1469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5D2974-7F17-4DA4-AF32-FCB0FE451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5652"/>
            <a:ext cx="2949178" cy="120978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B0FF72F-C14B-4840-8E29-A2452ED5CA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6512"/>
            <a:ext cx="4629150" cy="3684551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3A5ABAB-7374-4C9D-9553-49C70329F8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55433"/>
            <a:ext cx="2949178" cy="288163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562C70-FC58-4330-91A5-CBCA64C24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0DFDF65-075C-481E-97EA-1C4428356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o-MD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D861C23-7A79-47CF-A283-EAA625B760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106546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0FF70D-039E-4279-992A-37B79E157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6042"/>
            <a:ext cx="7886700" cy="1002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302E7A-CD81-44D5-81B6-D73A7A5428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80206"/>
            <a:ext cx="7886700" cy="32896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CF3524-3FA8-4D4B-9035-9B966E65EE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62F09B7-B8C7-467C-81FA-253EE4DBE5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805519"/>
            <a:ext cx="30861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o-MD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967A29-D582-4383-9A57-1D9F81CE7F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805519"/>
            <a:ext cx="2057400" cy="276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2" r:id="rId1"/>
    <p:sldLayoutId id="2147484553" r:id="rId2"/>
    <p:sldLayoutId id="2147484554" r:id="rId3"/>
    <p:sldLayoutId id="2147484555" r:id="rId4"/>
    <p:sldLayoutId id="2147484556" r:id="rId5"/>
    <p:sldLayoutId id="2147484557" r:id="rId6"/>
    <p:sldLayoutId id="2147484558" r:id="rId7"/>
    <p:sldLayoutId id="2147484559" r:id="rId8"/>
    <p:sldLayoutId id="2147484560" r:id="rId9"/>
    <p:sldLayoutId id="2147484561" r:id="rId10"/>
    <p:sldLayoutId id="2147484562" r:id="rId11"/>
    <p:sldLayoutId id="2147484563" r:id="rId12"/>
    <p:sldLayoutId id="2147484564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>
            <a:extLst>
              <a:ext uri="{FF2B5EF4-FFF2-40B4-BE49-F238E27FC236}">
                <a16:creationId xmlns:a16="http://schemas.microsoft.com/office/drawing/2014/main" id="{C5DC0C84-65E9-4301-B3F6-5A5343F881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92000" y="3111200"/>
            <a:ext cx="4599956" cy="1352800"/>
          </a:xfrm>
          <a:solidFill>
            <a:schemeClr val="accent2">
              <a:lumMod val="20000"/>
              <a:lumOff val="80000"/>
            </a:schemeClr>
          </a:solidFill>
          <a:effectLst>
            <a:glow rad="127000">
              <a:schemeClr val="accent2">
                <a:lumMod val="60000"/>
                <a:lumOff val="40000"/>
              </a:schemeClr>
            </a:glow>
          </a:effectLst>
        </p:spPr>
        <p:txBody>
          <a:bodyPr>
            <a:normAutofit fontScale="47500" lnSpcReduction="20000"/>
          </a:bodyPr>
          <a:lstStyle/>
          <a:p>
            <a:br>
              <a:rPr lang="ro-R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RAPORT 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privind performanța Curții de Apel Nord pentru perioada</a:t>
            </a:r>
          </a:p>
          <a:p>
            <a:r>
              <a:rPr lang="ro-RO" sz="4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01 ianuarie -</a:t>
            </a:r>
            <a:r>
              <a:rPr lang="ro-RO" sz="4500">
                <a:latin typeface="Times New Roman" panose="02020603050405020304" pitchFamily="18" charset="0"/>
                <a:cs typeface="Times New Roman" panose="02020603050405020304" pitchFamily="18" charset="0"/>
              </a:rPr>
              <a:t>30 septembrie 2025</a:t>
            </a:r>
            <a:endParaRPr lang="ru-RU"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8C8A0C-F33D-46A2-8E5B-AC5B30DC4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447" y="2436348"/>
            <a:ext cx="29644" cy="29600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E39E54A0-1B45-412B-B9DF-B3716B91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8659" y="336176"/>
            <a:ext cx="2897841" cy="25145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10</a:t>
            </a:fld>
            <a:endParaRPr sz="600"/>
          </a:p>
        </p:txBody>
      </p:sp>
      <p:sp>
        <p:nvSpPr>
          <p:cNvPr id="276" name="Google Shape;276;p4"/>
          <p:cNvSpPr txBox="1"/>
          <p:nvPr/>
        </p:nvSpPr>
        <p:spPr>
          <a:xfrm>
            <a:off x="685800" y="422232"/>
            <a:ext cx="7772400" cy="465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4FA147F-71A1-4853-8A1E-4D34A893D5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359525"/>
              </p:ext>
            </p:extLst>
          </p:nvPr>
        </p:nvGraphicFramePr>
        <p:xfrm>
          <a:off x="1777365" y="992187"/>
          <a:ext cx="558927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11</a:t>
            </a:fld>
            <a:endParaRPr sz="60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6FB843-4717-4C50-8C28-150AC28C3DF3}"/>
              </a:ext>
            </a:extLst>
          </p:cNvPr>
          <p:cNvSpPr/>
          <p:nvPr/>
        </p:nvSpPr>
        <p:spPr>
          <a:xfrm>
            <a:off x="2286000" y="250572"/>
            <a:ext cx="4572000" cy="9149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340" marR="179070" algn="ctr">
              <a:lnSpc>
                <a:spcPct val="115000"/>
              </a:lnSpc>
              <a:spcAft>
                <a:spcPts val="0"/>
              </a:spcAf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(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DA9605C2-EE00-45F1-9431-81B06460DFA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5160139"/>
              </p:ext>
            </p:extLst>
          </p:nvPr>
        </p:nvGraphicFramePr>
        <p:xfrm>
          <a:off x="1777365" y="1314027"/>
          <a:ext cx="5589270" cy="32850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49435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6"/>
          <p:cNvSpPr txBox="1"/>
          <p:nvPr/>
        </p:nvSpPr>
        <p:spPr>
          <a:xfrm>
            <a:off x="457200" y="214211"/>
            <a:ext cx="8229600" cy="587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de soluționare a dosarelor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2" name="Google Shape;292;p6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E07039F-FE6A-4E73-AE45-E6FEF2F1DB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7897507"/>
              </p:ext>
            </p:extLst>
          </p:nvPr>
        </p:nvGraphicFramePr>
        <p:xfrm>
          <a:off x="1737360" y="922656"/>
          <a:ext cx="5669280" cy="3276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5AFB99F-8B9B-4D56-83C4-EE4DE41A3CF8}"/>
              </a:ext>
            </a:extLst>
          </p:cNvPr>
          <p:cNvSpPr/>
          <p:nvPr/>
        </p:nvSpPr>
        <p:spPr>
          <a:xfrm>
            <a:off x="352213" y="4350037"/>
            <a:ext cx="7450667" cy="311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800"/>
              </a:spcAft>
            </a:pP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0 %</a:t>
            </a:r>
            <a:r>
              <a:rPr lang="ro-RO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pentru cauze civile, 90% pentru cauze penale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o-RO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calculat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0" name="Google Shape;300;p7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8/5/2024</a:t>
            </a:r>
            <a:endParaRPr dirty="0"/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00000000-0008-0000-0400-00000C0500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9188486"/>
              </p:ext>
            </p:extLst>
          </p:nvPr>
        </p:nvGraphicFramePr>
        <p:xfrm>
          <a:off x="2119312" y="1144693"/>
          <a:ext cx="4905375" cy="3156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D558357-8C9E-47D4-AD73-A8D4FD5B5C4A}"/>
              </a:ext>
            </a:extLst>
          </p:cNvPr>
          <p:cNvSpPr/>
          <p:nvPr/>
        </p:nvSpPr>
        <p:spPr>
          <a:xfrm>
            <a:off x="2584800" y="3600000"/>
            <a:ext cx="3664800" cy="1257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7"/>
          <p:cNvSpPr txBox="1"/>
          <p:nvPr/>
        </p:nvSpPr>
        <p:spPr>
          <a:xfrm>
            <a:off x="468000" y="103212"/>
            <a:ext cx="82296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desfășurate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1" name="Google Shape;301;p7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4087D8D-5BD0-4DFD-857B-ABBAB4C95E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5944185"/>
              </p:ext>
            </p:extLst>
          </p:nvPr>
        </p:nvGraphicFramePr>
        <p:xfrm>
          <a:off x="1769427" y="837247"/>
          <a:ext cx="5605145" cy="351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16340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8"/>
          <p:cNvSpPr txBox="1"/>
          <p:nvPr/>
        </p:nvSpPr>
        <p:spPr>
          <a:xfrm>
            <a:off x="457200" y="298571"/>
            <a:ext cx="8229600" cy="952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4411783"/>
              </p:ext>
            </p:extLst>
          </p:nvPr>
        </p:nvGraphicFramePr>
        <p:xfrm>
          <a:off x="1761490" y="986472"/>
          <a:ext cx="5621020" cy="3211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6DD27D78-0C99-49F1-A0FF-8BCD7D43A243}"/>
              </a:ext>
            </a:extLst>
          </p:cNvPr>
          <p:cNvSpPr/>
          <p:nvPr/>
        </p:nvSpPr>
        <p:spPr>
          <a:xfrm>
            <a:off x="3252301" y="4254787"/>
            <a:ext cx="2760050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0"/>
          <p:cNvSpPr txBox="1"/>
          <p:nvPr/>
        </p:nvSpPr>
        <p:spPr>
          <a:xfrm>
            <a:off x="457200" y="55225"/>
            <a:ext cx="8336100" cy="86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Rata ședințelor amânate</a:t>
            </a: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5" name="Google Shape;325;p10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6FF0E32-D28E-46B5-AD9E-1538C7DB8912}"/>
              </a:ext>
            </a:extLst>
          </p:cNvPr>
          <p:cNvSpPr/>
          <p:nvPr/>
        </p:nvSpPr>
        <p:spPr>
          <a:xfrm>
            <a:off x="2901600" y="2405350"/>
            <a:ext cx="3197100" cy="18558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endParaRPr lang="ro-RO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algn="ctr">
              <a:lnSpc>
                <a:spcPct val="107000"/>
              </a:lnSpc>
              <a:spcAft>
                <a:spcPts val="0"/>
              </a:spcAft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20 %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4">
            <a:extLst>
              <a:ext uri="{FF2B5EF4-FFF2-40B4-BE49-F238E27FC236}">
                <a16:creationId xmlns:a16="http://schemas.microsoft.com/office/drawing/2014/main" id="{6A4C48F0-DA62-4D44-B1F3-DB5F1B2C7F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826766"/>
              </p:ext>
            </p:extLst>
          </p:nvPr>
        </p:nvGraphicFramePr>
        <p:xfrm>
          <a:off x="1828800" y="966638"/>
          <a:ext cx="5486400" cy="3457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600"/>
              <a:t>17</a:t>
            </a:fld>
            <a:endParaRPr sz="600"/>
          </a:p>
        </p:txBody>
      </p:sp>
      <p:sp>
        <p:nvSpPr>
          <p:cNvPr id="333" name="Google Shape;333;p11"/>
          <p:cNvSpPr txBox="1"/>
          <p:nvPr/>
        </p:nvSpPr>
        <p:spPr>
          <a:xfrm>
            <a:off x="879896" y="271189"/>
            <a:ext cx="7772400" cy="46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BA0C2F"/>
              </a:buClr>
              <a:buSzPts val="2400"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endParaRPr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6D435EC-AAB2-4DB8-9694-1DFA0F255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7348770"/>
              </p:ext>
            </p:extLst>
          </p:nvPr>
        </p:nvGraphicFramePr>
        <p:xfrm>
          <a:off x="1828800" y="873760"/>
          <a:ext cx="5486400" cy="33188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BD5BAA7F-4CAB-4DB6-B7B4-85ADDCDD6FA6}"/>
              </a:ext>
            </a:extLst>
          </p:cNvPr>
          <p:cNvSpPr/>
          <p:nvPr/>
        </p:nvSpPr>
        <p:spPr>
          <a:xfrm>
            <a:off x="3103076" y="4242087"/>
            <a:ext cx="2760050" cy="3427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800"/>
              </a:spcAft>
            </a:pP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en-US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103215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examinate per colegii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2078832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865067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" name="Google Shape;307;p8"/>
          <p:cNvSpPr txBox="1"/>
          <p:nvPr/>
        </p:nvSpPr>
        <p:spPr>
          <a:xfrm>
            <a:off x="457200" y="103215"/>
            <a:ext cx="8229600" cy="952005"/>
          </a:xfrm>
          <a:prstGeom prst="rect">
            <a:avLst/>
          </a:prstGeom>
          <a:ln>
            <a:solidFill>
              <a:schemeClr val="accent5">
                <a:lumMod val="60000"/>
                <a:lumOff val="40000"/>
                <a:alpha val="14000"/>
              </a:schemeClr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Clr>
                <a:schemeClr val="dk1"/>
              </a:buClr>
              <a:buSzPct val="100000"/>
            </a:pPr>
            <a:r>
              <a:rPr lang="ro-RO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Cauze înregistrate în E-dosar</a:t>
            </a:r>
            <a:endParaRPr sz="2800" b="1" i="0" u="none" strike="noStrike" cap="none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309" name="Google Shape;309;p8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7A30ED78-9687-4A5E-98B4-8468719AA8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37683451"/>
              </p:ext>
            </p:extLst>
          </p:nvPr>
        </p:nvGraphicFramePr>
        <p:xfrm>
          <a:off x="1761490" y="986471"/>
          <a:ext cx="5621020" cy="3531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4456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1521450" y="448391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Объект 4">
            <a:extLst>
              <a:ext uri="{FF2B5EF4-FFF2-40B4-BE49-F238E27FC236}">
                <a16:creationId xmlns:a16="http://schemas.microsoft.com/office/drawing/2014/main" id="{886528BF-6B79-4E90-B1C7-975780E6E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7100738"/>
              </p:ext>
            </p:extLst>
          </p:nvPr>
        </p:nvGraphicFramePr>
        <p:xfrm>
          <a:off x="1521450" y="1066725"/>
          <a:ext cx="6358918" cy="3643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913DBACA-E793-A9E3-151F-85B9EAFBE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B11E8021-DAF8-BC88-F94E-DC6086FC2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225747"/>
            <a:ext cx="7772400" cy="480091"/>
          </a:xfrm>
        </p:spPr>
        <p:txBody>
          <a:bodyPr/>
          <a:lstStyle/>
          <a:p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  <a:endParaRPr lang="ro-MD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4E044B2-4312-4E87-2C23-7E7F18E673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6104" y="705838"/>
            <a:ext cx="8083496" cy="4067762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o-MD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973DD50-5842-49D2-ACB7-DFFFB5BD0D08}"/>
              </a:ext>
            </a:extLst>
          </p:cNvPr>
          <p:cNvSpPr/>
          <p:nvPr/>
        </p:nvSpPr>
        <p:spPr>
          <a:xfrm>
            <a:off x="426720" y="-541451"/>
            <a:ext cx="8342880" cy="6288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perioada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(II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s-a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atestat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dinamică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și contravenționale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astfel cauzele civile sunt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781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Cauzele penale sunt cu 916 cauze mai multe, iar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fel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trecut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cu </a:t>
            </a:r>
            <a:r>
              <a:rPr lang="ro-RO" sz="14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3856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restante 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considerabil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 perioadă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2053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dosare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capitolul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atestă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nesemnificativă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68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408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iar cauzele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 crescut considerabil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3500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semnificativ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3976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multe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aceeași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perioadă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anului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4, </a:t>
            </a:r>
            <a:r>
              <a:rPr lang="ro-RO" sz="1400" u="sng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 cauzelor au crescut cu 36,29%.</a:t>
            </a: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Totalul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sunt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creștere evidentă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985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1000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1265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200"/>
              </a:spcAft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o-RO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200"/>
              </a:spcAft>
              <a:buFont typeface="Wingdings" panose="05000000000000000000" pitchFamily="2" charset="2"/>
              <a:buChar char=""/>
            </a:pPr>
            <a:endParaRPr lang="ru-RU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146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192E412F-0CAD-613A-9893-D451D87AE1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72856B68-FF91-376A-8AE3-D5D42F6ED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917" y="313764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Concluzii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C19EC9E9-9300-BEC2-4898-8743D297D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4210" y="846667"/>
            <a:ext cx="8637390" cy="39240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MD" sz="1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 cauzelor soluționate per instanță a </a:t>
            </a:r>
            <a:r>
              <a:rPr lang="ro-MD" sz="1400" i="1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ro-MD" sz="1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fel, fiind cu 3250 cauze mai mult ca în aceeași perioadă a anului 2024, </a:t>
            </a:r>
            <a:r>
              <a:rPr lang="ro-MD" sz="1400" u="sng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 cauzelor soluționate a crescut cu 39,91%. 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Totalul cauzelor rămase rest la sfârșitul perioadei de raportare a crescut cu 4335 cauze  (a crescut cu 69,8%).</a:t>
            </a: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pendi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crescut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70,09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scăzut față de anul 2023 când rata de soluționare a fost înregistrată la 92,89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%.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indicatorul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rata am</a:t>
            </a:r>
            <a:r>
              <a:rPr lang="ro-RO" sz="1400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400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nărilor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instanța a atins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ținta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stabilită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20%,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Curtea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acest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indicator a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înregistrat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19,8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Numărul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dosarelor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 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este puțin în diminuare față de aceeași perioadă a anului</a:t>
            </a:r>
          </a:p>
          <a:p>
            <a:pPr marL="114300" indent="0" algn="just">
              <a:lnSpc>
                <a:spcPct val="150000"/>
              </a:lnSpc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trecut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I-lea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trimestru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-o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au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fost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încheiate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74,03%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față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o-RO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just">
              <a:lnSpc>
                <a:spcPct val="150000"/>
              </a:lnSpc>
              <a:buNone/>
            </a:pP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și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5,12%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202</a:t>
            </a:r>
            <a:r>
              <a:rPr lang="ro-RO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Tx/>
              <a:buChar char="-"/>
            </a:pPr>
            <a:endParaRPr lang="ro-MD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756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649E245D-01CC-727C-B420-2462DA275DA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Titlu 2">
            <a:extLst>
              <a:ext uri="{FF2B5EF4-FFF2-40B4-BE49-F238E27FC236}">
                <a16:creationId xmlns:a16="http://schemas.microsoft.com/office/drawing/2014/main" id="{44D6CB38-6485-987D-7E4C-BFF292662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504" y="153988"/>
            <a:ext cx="7772400" cy="480091"/>
          </a:xfrm>
        </p:spPr>
        <p:txBody>
          <a:bodyPr/>
          <a:lstStyle/>
          <a:p>
            <a:r>
              <a:rPr lang="ro-MD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Acțiuni prioritare</a:t>
            </a: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1DBE59DF-E90B-2FEF-A240-9D4C5DE26A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400" y="1296987"/>
            <a:ext cx="8051800" cy="2739920"/>
          </a:xfrm>
        </p:spPr>
        <p:txBody>
          <a:bodyPr>
            <a:normAutofit/>
          </a:bodyPr>
          <a:lstStyle/>
          <a:p>
            <a:endParaRPr lang="ro-MD" dirty="0"/>
          </a:p>
          <a:p>
            <a:endParaRPr lang="ro-MD" dirty="0"/>
          </a:p>
          <a:p>
            <a:endParaRPr lang="ro-MD" dirty="0"/>
          </a:p>
          <a:p>
            <a:endParaRPr lang="ro-MD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8AF07A-66E7-44E8-8CD0-D2439F9DB275}"/>
              </a:ext>
            </a:extLst>
          </p:cNvPr>
          <p:cNvSpPr/>
          <p:nvPr/>
        </p:nvSpPr>
        <p:spPr>
          <a:xfrm>
            <a:off x="541804" y="549520"/>
            <a:ext cx="8305800" cy="4522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variație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stocului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pendinte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zele penale de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90%, reieșind din volumul mare de examinare a cauzelor și lipsa de judecători în colegiul penal.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Diminuarea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rămase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rest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sfârșitul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raportare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ședințelor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amânate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categoriile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o-RO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pentru atingerea țintei stabilită de 20%</a:t>
            </a:r>
            <a:r>
              <a:rPr lang="ro-RO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ratei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apelurilor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Menținerea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continuare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procentajului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examinare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printr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-o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singură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ședință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600"/>
              <a:buFont typeface="+mj-lt"/>
              <a:buAutoNum type="arabicPeriod"/>
            </a:pP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Creșterea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eficienței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eficacității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activității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instanței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prin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aducerea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indicatorilor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16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nivelul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foarte</a:t>
            </a:r>
            <a:r>
              <a:rPr lang="en-US" sz="16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i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eficient</a:t>
            </a:r>
            <a:r>
              <a:rPr lang="en-US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1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Președintele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Curții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Apel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Nord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Ion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Talpa</a:t>
            </a:r>
            <a:endParaRPr lang="ro-RO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o-RO" sz="14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o-RO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Ex.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Șefa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Direcției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Sistematizare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Generalizare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Practicii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Judiciare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Relații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Publice</a:t>
            </a:r>
            <a:r>
              <a:rPr lang="en-US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T. </a:t>
            </a:r>
            <a:r>
              <a:rPr lang="en-US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Țurcanu</a:t>
            </a:r>
            <a:endParaRPr lang="ro-RO" sz="1000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424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E7FB87-673E-14FD-92D7-70BB33D2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199" y="729429"/>
            <a:ext cx="7795201" cy="55098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restanță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începutul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perioadei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02DA8976-473D-31CC-7334-55BE11718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0AC2BE84-04F8-48C3-A1ED-5D7E597CC79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6155861"/>
              </p:ext>
            </p:extLst>
          </p:nvPr>
        </p:nvGraphicFramePr>
        <p:xfrm>
          <a:off x="1661276" y="1102864"/>
          <a:ext cx="6261197" cy="3702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28957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număr diapozitiv 1">
            <a:extLst>
              <a:ext uri="{FF2B5EF4-FFF2-40B4-BE49-F238E27FC236}">
                <a16:creationId xmlns:a16="http://schemas.microsoft.com/office/drawing/2014/main" id="{457522C7-DCD0-115E-AC6C-D9079B08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8" name="Titlu 3">
            <a:extLst>
              <a:ext uri="{FF2B5EF4-FFF2-40B4-BE49-F238E27FC236}">
                <a16:creationId xmlns:a16="http://schemas.microsoft.com/office/drawing/2014/main" id="{1C186344-D39C-8125-1ED2-0E645D698E53}"/>
              </a:ext>
            </a:extLst>
          </p:cNvPr>
          <p:cNvSpPr txBox="1">
            <a:spLocks/>
          </p:cNvSpPr>
          <p:nvPr/>
        </p:nvSpPr>
        <p:spPr>
          <a:xfrm>
            <a:off x="686104" y="375186"/>
            <a:ext cx="7772400" cy="369881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ro-MD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261ABE1D-0907-4587-BFC7-0F84F20A28EA}"/>
              </a:ext>
            </a:extLst>
          </p:cNvPr>
          <p:cNvSpPr/>
          <p:nvPr/>
        </p:nvSpPr>
        <p:spPr>
          <a:xfrm>
            <a:off x="2905760" y="418584"/>
            <a:ext cx="42656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endParaRPr lang="ru-RU" sz="2800" dirty="0"/>
          </a:p>
        </p:txBody>
      </p:sp>
      <p:graphicFrame>
        <p:nvGraphicFramePr>
          <p:cNvPr id="15" name="Диаграмма 14">
            <a:extLst>
              <a:ext uri="{FF2B5EF4-FFF2-40B4-BE49-F238E27FC236}">
                <a16:creationId xmlns:a16="http://schemas.microsoft.com/office/drawing/2014/main" id="{75BA0A46-9A46-4296-9ADB-DF6A492E1E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4820093"/>
              </p:ext>
            </p:extLst>
          </p:nvPr>
        </p:nvGraphicFramePr>
        <p:xfrm>
          <a:off x="1769427" y="985202"/>
          <a:ext cx="5605145" cy="36951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750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număr diapozitiv 2">
            <a:extLst>
              <a:ext uri="{FF2B5EF4-FFF2-40B4-BE49-F238E27FC236}">
                <a16:creationId xmlns:a16="http://schemas.microsoft.com/office/drawing/2014/main" id="{F618DF26-952B-A582-81FC-AE3A64ECCA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Titlu 3">
            <a:extLst>
              <a:ext uri="{FF2B5EF4-FFF2-40B4-BE49-F238E27FC236}">
                <a16:creationId xmlns:a16="http://schemas.microsoft.com/office/drawing/2014/main" id="{5AFEA77B-C99F-8592-71B3-F3EF297152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104" y="276697"/>
            <a:ext cx="7772400" cy="867890"/>
          </a:xfrm>
        </p:spPr>
        <p:txBody>
          <a:bodyPr/>
          <a:lstStyle/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înregistrate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o-MD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CD31578-0D38-4B67-A30F-FD4897C36BE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6786450"/>
              </p:ext>
            </p:extLst>
          </p:nvPr>
        </p:nvGraphicFramePr>
        <p:xfrm>
          <a:off x="1761490" y="1353600"/>
          <a:ext cx="5621020" cy="319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30334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fld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3"/>
          <p:cNvSpPr txBox="1"/>
          <p:nvPr/>
        </p:nvSpPr>
        <p:spPr>
          <a:xfrm>
            <a:off x="1741487" y="576775"/>
            <a:ext cx="61011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aflate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procedură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4E481ECB-78F9-43D7-94C7-756C2FDBAFF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3884359"/>
              </p:ext>
            </p:extLst>
          </p:nvPr>
        </p:nvGraphicFramePr>
        <p:xfrm>
          <a:off x="1741487" y="1296000"/>
          <a:ext cx="5661025" cy="331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F22D88AF-4849-08B9-1D5A-D1BA75D61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4514"/>
            <a:ext cx="8229600" cy="478169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b="1" dirty="0"/>
              <a:t>Total </a:t>
            </a:r>
            <a:r>
              <a:rPr lang="en-US" b="1" dirty="0" err="1"/>
              <a:t>cauze</a:t>
            </a:r>
            <a:r>
              <a:rPr lang="en-US" b="1" dirty="0"/>
              <a:t> </a:t>
            </a:r>
            <a:r>
              <a:rPr lang="en-US" b="1" dirty="0" err="1"/>
              <a:t>în</a:t>
            </a:r>
            <a:r>
              <a:rPr lang="en-US" b="1" dirty="0"/>
              <a:t> </a:t>
            </a:r>
            <a:r>
              <a:rPr lang="en-US" b="1" dirty="0" err="1"/>
              <a:t>procedură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15C66B4F-C848-D7B9-B6D3-F1C1C95F0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13BA546-9174-4D22-8F88-133AF21882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8179039"/>
              </p:ext>
            </p:extLst>
          </p:nvPr>
        </p:nvGraphicFramePr>
        <p:xfrm>
          <a:off x="1848802" y="992187"/>
          <a:ext cx="544639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279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3E04B53B-9782-B5D4-36D7-DB9F362E5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800" y="267335"/>
            <a:ext cx="8154000" cy="565785"/>
          </a:xfrm>
        </p:spPr>
        <p:txBody>
          <a:bodyPr>
            <a:noAutofit/>
          </a:bodyPr>
          <a:lstStyle/>
          <a:p>
            <a:pPr algn="ctr"/>
            <a:br>
              <a:rPr lang="ro-RO" b="1" dirty="0"/>
            </a:b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Cauze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br>
              <a:rPr lang="ru-RU" dirty="0"/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C06AE2D-F473-AC44-7DC7-96C65FEE1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5F2DD585-C408-4823-9BEC-CC78D888E5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3633572"/>
              </p:ext>
            </p:extLst>
          </p:nvPr>
        </p:nvGraphicFramePr>
        <p:xfrm>
          <a:off x="1828800" y="992187"/>
          <a:ext cx="54864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4908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86A8E431-9C98-B992-21C8-C87B370CA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65" y="373388"/>
            <a:ext cx="7543800" cy="643877"/>
          </a:xfrm>
        </p:spPr>
        <p:txBody>
          <a:bodyPr>
            <a:noAutofit/>
          </a:bodyPr>
          <a:lstStyle/>
          <a:p>
            <a:pPr algn="ctr"/>
            <a:br>
              <a:rPr lang="ro-MD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o-MD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2C3ABC70-F93A-8623-4243-73E07D8C0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892F2C6-E223-4E1E-9D89-0FFECAACC182}"/>
              </a:ext>
            </a:extLst>
          </p:cNvPr>
          <p:cNvSpPr/>
          <p:nvPr/>
        </p:nvSpPr>
        <p:spPr>
          <a:xfrm>
            <a:off x="1042148" y="208430"/>
            <a:ext cx="6649570" cy="1051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15000"/>
              </a:lnSpc>
              <a:spcAft>
                <a:spcPts val="0"/>
              </a:spcAft>
            </a:pP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cauze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soluționate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civile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contravenționale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6FCE1E24-AC3B-4019-8364-6A1D6CF22F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9455165"/>
              </p:ext>
            </p:extLst>
          </p:nvPr>
        </p:nvGraphicFramePr>
        <p:xfrm>
          <a:off x="1801177" y="992187"/>
          <a:ext cx="5541645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21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2998</TotalTime>
  <Words>705</Words>
  <Application>Microsoft Office PowerPoint</Application>
  <PresentationFormat>Custom</PresentationFormat>
  <Paragraphs>116</Paragraphs>
  <Slides>22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Gill Sans</vt:lpstr>
      <vt:lpstr>Arial</vt:lpstr>
      <vt:lpstr>Times New Roman</vt:lpstr>
      <vt:lpstr>Wingdings</vt:lpstr>
      <vt:lpstr>Calibri</vt:lpstr>
      <vt:lpstr>Calibri Light</vt:lpstr>
      <vt:lpstr>Тема Office</vt:lpstr>
      <vt:lpstr>PowerPoint Presentation</vt:lpstr>
      <vt:lpstr>PowerPoint Presentation</vt:lpstr>
      <vt:lpstr>Total cauze (civile, penale, contravenționale) restanță la începutul perioadei</vt:lpstr>
      <vt:lpstr>PowerPoint Presentation</vt:lpstr>
      <vt:lpstr>Total cauze înregistrate (civile, penale, contravenționale)</vt:lpstr>
      <vt:lpstr>PowerPoint Presentation</vt:lpstr>
      <vt:lpstr> Total cauze în procedură </vt:lpstr>
      <vt:lpstr> Cauze soluționate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Concluzii</vt:lpstr>
      <vt:lpstr>Concluzii</vt:lpstr>
      <vt:lpstr>Acțiuni prioritare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USAID</dc:creator>
  <cp:lastModifiedBy>User</cp:lastModifiedBy>
  <cp:revision>118</cp:revision>
  <cp:lastPrinted>2025-10-14T06:01:28Z</cp:lastPrinted>
  <dcterms:created xsi:type="dcterms:W3CDTF">2017-03-16T17:43:27Z</dcterms:created>
  <dcterms:modified xsi:type="dcterms:W3CDTF">2025-10-20T06:38:41Z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0x01010069D151F96F061741A5FFA95FBD74E297</vt:lpwstr>
  </property>
  <property fmtid="{D5CDD505-2E9C-101B-9397-08002B2CF9AE}" pid="3" name="MediaServiceImageTags">
    <vt:lpwstr/>
  </property>
</Properties>
</file>