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4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87" r:id="rId19"/>
    <p:sldId id="289" r:id="rId20"/>
    <p:sldId id="281" r:id="rId21"/>
    <p:sldId id="282" r:id="rId22"/>
    <p:sldId id="285" r:id="rId23"/>
  </p:sldIdLst>
  <p:sldSz cx="9144000" cy="5184775"/>
  <p:notesSz cx="6735763" cy="98663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ill Sans" panose="020B0604020202020204" charset="0"/>
      <p:regular r:id="rId31"/>
      <p:bold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87"/>
            <p14:sldId id="289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kr8h+mMgJzVKhGcNZfNOGTW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1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762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</c:v>
                </c:pt>
                <c:pt idx="1">
                  <c:v>1407</c:v>
                </c:pt>
                <c:pt idx="2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6-4368-B431-FE58F7BED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623</c:v>
                </c:pt>
                <c:pt idx="1">
                  <c:v>1539</c:v>
                </c:pt>
                <c:pt idx="2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6-4368-B431-FE58F7BED9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</c:v>
                </c:pt>
                <c:pt idx="1">
                  <c:v>451</c:v>
                </c:pt>
                <c:pt idx="2">
                  <c:v>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6-4368-B431-FE58F7BED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1392</c:v>
                </c:pt>
                <c:pt idx="1">
                  <c:v>3490</c:v>
                </c:pt>
                <c:pt idx="2">
                  <c:v>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1362007168458703E-2"/>
                  <c:y val="-3.0424034987640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9-47C4-9E01-DD99E5CF6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2024</c:v>
                </c:pt>
                <c:pt idx="1">
                  <c:v>6 luni 2025 </c:v>
                </c:pt>
                <c:pt idx="2">
                  <c:v>6 luni 2026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0.98660000000000003</c:v>
                </c:pt>
                <c:pt idx="1">
                  <c:v>0.98419999999999996</c:v>
                </c:pt>
                <c:pt idx="2">
                  <c:v>1.2911999999999999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6.0483870967741937E-2"/>
                  <c:y val="-3.486047071220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9-47C4-9E01-DD99E5CF6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2024</c:v>
                </c:pt>
                <c:pt idx="1">
                  <c:v>6 luni 2025 </c:v>
                </c:pt>
                <c:pt idx="2">
                  <c:v>6 luni 2026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0.94520000000000004</c:v>
                </c:pt>
                <c:pt idx="1">
                  <c:v>1.06</c:v>
                </c:pt>
                <c:pt idx="2">
                  <c:v>0.98709999999999998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2401433691757095E-3"/>
                  <c:y val="-2.281802624073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29-47C4-9E01-DD99E5CF6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6 luni 2024</c:v>
                </c:pt>
                <c:pt idx="1">
                  <c:v>6 luni 2025 </c:v>
                </c:pt>
                <c:pt idx="2">
                  <c:v>6 luni 2026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1.0111000000000001</c:v>
                </c:pt>
                <c:pt idx="1">
                  <c:v>0.9496</c:v>
                </c:pt>
                <c:pt idx="2">
                  <c:v>1.3889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solidFill>
                  <a:sysClr val="windowText" lastClr="000000"/>
                </a:solidFill>
                <a:effectLst/>
              </a:rPr>
              <a:t>  </a:t>
            </a:r>
            <a:endParaRPr lang="en-GB" sz="11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519033804984904"/>
          <c:y val="1.81086887948530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63464243294999"/>
          <c:y val="0.15160859522155795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8076198358123351E-3"/>
                  <c:y val="-3.26782563051103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FE-4960-BD22-945D78ADE894}"/>
                </c:ext>
              </c:extLst>
            </c:dLbl>
            <c:dLbl>
              <c:idx val="1"/>
              <c:layout>
                <c:manualLayout>
                  <c:x val="-3.8396628547013881E-2"/>
                  <c:y val="6.947605921358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98,42%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FE-4960-BD22-945D78ADE894}"/>
                </c:ext>
              </c:extLst>
            </c:dLbl>
            <c:dLbl>
              <c:idx val="2"/>
              <c:layout>
                <c:manualLayout>
                  <c:x val="-8.4210023082016902E-2"/>
                  <c:y val="-4.4589995635397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129,12 %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FE-4960-BD22-945D78ADE89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0.98660000000000003</c:v>
                </c:pt>
                <c:pt idx="1">
                  <c:v>0.98419999999999996</c:v>
                </c:pt>
                <c:pt idx="2">
                  <c:v>1.2911999999999999</c:v>
                </c:pt>
              </c:numCache>
            </c:numRef>
          </c:val>
          <c:smooth val="1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3-C4FE-4960-BD22-945D78ADE894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98,66%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FE-4960-BD22-945D78ADE894}"/>
                </c:ext>
              </c:extLst>
            </c:dLbl>
            <c:dLbl>
              <c:idx val="1"/>
              <c:layout>
                <c:manualLayout>
                  <c:x val="-4.8959172169112775E-2"/>
                  <c:y val="-4.3439828663982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FE-4960-BD22-945D78ADE894}"/>
                </c:ext>
              </c:extLst>
            </c:dLbl>
            <c:dLbl>
              <c:idx val="2"/>
              <c:layout>
                <c:manualLayout>
                  <c:x val="-5.9775315618599154E-2"/>
                  <c:y val="4.271481166233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FE-4960-BD22-945D78ADE894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6-C4FE-4960-BD22-945D78ADE89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5B9BD5">
        <a:lumMod val="20000"/>
        <a:lumOff val="80000"/>
      </a:srgb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6117</c:v>
                </c:pt>
                <c:pt idx="1">
                  <c:v>8463</c:v>
                </c:pt>
                <c:pt idx="2">
                  <c:v>11979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5736</c:v>
                </c:pt>
                <c:pt idx="1">
                  <c:v>7674</c:v>
                </c:pt>
                <c:pt idx="2">
                  <c:v>11247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110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328</c:v>
                </c:pt>
                <c:pt idx="1">
                  <c:v>277</c:v>
                </c:pt>
                <c:pt idx="2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3540</c:v>
                </c:pt>
                <c:pt idx="1">
                  <c:v>5766</c:v>
                </c:pt>
                <c:pt idx="2">
                  <c:v>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075011296882059E-2"/>
                  <c:y val="-7.2491583817907433E-17"/>
                </c:manualLayout>
              </c:layout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/64,14%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layout>
                <c:manualLayout>
                  <c:x val="1.8075011296882059E-2"/>
                  <c:y val="0"/>
                </c:manualLayout>
              </c:layout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/73,39%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layout>
                <c:manualLayout>
                  <c:x val="1.8075011296882059E-2"/>
                  <c:y val="0"/>
                </c:manualLayout>
              </c:layout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/72,97%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2598</c:v>
                </c:pt>
                <c:pt idx="1">
                  <c:v>4048</c:v>
                </c:pt>
                <c:pt idx="2">
                  <c:v>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69291338582673E-2"/>
          <c:y val="2.1795586154747474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1131 /18,42%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1-495A-90E1-FF2324B2C0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21,26 %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1-495A-90E1-FF2324B2C0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11,74 %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31-495A-90E1-FF2324B2C0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1131</c:v>
                </c:pt>
                <c:pt idx="1">
                  <c:v>1799</c:v>
                </c:pt>
                <c:pt idx="2">
                  <c:v>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1-495A-90E1-FF2324B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488 /13,93%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5,16 %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6,37 %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428</c:v>
                </c:pt>
                <c:pt idx="1">
                  <c:v>256</c:v>
                </c:pt>
                <c:pt idx="2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Colegiul Civil</c:v>
                </c:pt>
                <c:pt idx="1">
                  <c:v>Colegiul Penal</c:v>
                </c:pt>
                <c:pt idx="2">
                  <c:v>Examinate per instanță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2661</c:v>
                </c:pt>
                <c:pt idx="1">
                  <c:v>9909</c:v>
                </c:pt>
                <c:pt idx="2">
                  <c:v>12570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examinate per colegiu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Colegiul Civil</c:v>
                </c:pt>
                <c:pt idx="1">
                  <c:v>Colegiul Penal</c:v>
                </c:pt>
                <c:pt idx="2">
                  <c:v>Examinate per instanță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1533</c:v>
                </c:pt>
                <c:pt idx="1">
                  <c:v>6711</c:v>
                </c:pt>
                <c:pt idx="2">
                  <c:v>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examinate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Colegiul Civil</c:v>
                </c:pt>
                <c:pt idx="1">
                  <c:v>Colegiul Penal</c:v>
                </c:pt>
                <c:pt idx="2">
                  <c:v>Examinate per instanță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192</c:v>
                </c:pt>
                <c:pt idx="1">
                  <c:v>839</c:v>
                </c:pt>
                <c:pt idx="2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8531903462358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înregistrate în E-dosar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înregistrate în E-dosar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înregistrate în E-dosar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layout>
        <c:manualLayout>
          <c:xMode val="edge"/>
          <c:yMode val="edge"/>
          <c:x val="0.24512152598638681"/>
          <c:y val="0.9421936754895347"/>
          <c:w val="0.50975694802722638"/>
          <c:h val="5.780632451046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45244910837331E-2"/>
          <c:y val="0.10917112180313857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1-45BE-BC36-B7887A48FD8A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1-45BE-BC36-B7887A48FD8A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1-45BE-BC36-B7887A48F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</c:v>
                </c:pt>
                <c:pt idx="1">
                  <c:v>3397</c:v>
                </c:pt>
                <c:pt idx="2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1-45BE-BC36-B7887A48F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6B71-45BE-BC36-B7887A48FD8A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6B71-45BE-BC36-B7887A48F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1333</c:v>
                </c:pt>
                <c:pt idx="1">
                  <c:v>1842</c:v>
                </c:pt>
                <c:pt idx="2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1759</c:v>
                </c:pt>
                <c:pt idx="1">
                  <c:v>2832</c:v>
                </c:pt>
                <c:pt idx="2">
                  <c:v>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496</c:v>
                </c:pt>
                <c:pt idx="1">
                  <c:v>1193</c:v>
                </c:pt>
                <c:pt idx="2">
                  <c:v>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1.8518518518518434E-2"/>
                  <c:y val="-1.984142607174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1111111111112E-2"/>
                      <c:h val="9.517872765904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3588</c:v>
                </c:pt>
                <c:pt idx="1">
                  <c:v>5867</c:v>
                </c:pt>
                <c:pt idx="2">
                  <c:v>6385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1959</c:v>
                </c:pt>
                <c:pt idx="1">
                  <c:v>3249</c:v>
                </c:pt>
                <c:pt idx="2">
                  <c:v>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2382</c:v>
                </c:pt>
                <c:pt idx="1">
                  <c:v>4371</c:v>
                </c:pt>
                <c:pt idx="2">
                  <c:v>4587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591</c:v>
                </c:pt>
                <c:pt idx="1">
                  <c:v>1644</c:v>
                </c:pt>
                <c:pt idx="2">
                  <c:v>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4392</c:v>
                </c:pt>
                <c:pt idx="1">
                  <c:v>9264</c:v>
                </c:pt>
                <c:pt idx="2">
                  <c:v>12570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1260</c:v>
                </c:pt>
                <c:pt idx="1">
                  <c:v>1952</c:v>
                </c:pt>
                <c:pt idx="2">
                  <c:v>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1799</c:v>
                </c:pt>
                <c:pt idx="1">
                  <c:v>2762</c:v>
                </c:pt>
                <c:pt idx="2">
                  <c:v>2736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481</c:v>
                </c:pt>
                <c:pt idx="1">
                  <c:v>1060</c:v>
                </c:pt>
                <c:pt idx="2">
                  <c:v>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3540</c:v>
                </c:pt>
                <c:pt idx="1">
                  <c:v>5774</c:v>
                </c:pt>
                <c:pt idx="2">
                  <c:v>8244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699</c:v>
                </c:pt>
                <c:pt idx="1">
                  <c:v>1297</c:v>
                </c:pt>
                <c:pt idx="2">
                  <c:v>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583</c:v>
                </c:pt>
                <c:pt idx="1">
                  <c:v>1609</c:v>
                </c:pt>
                <c:pt idx="2">
                  <c:v>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6 luni 2024</c:v>
                </c:pt>
                <c:pt idx="1">
                  <c:v>6 luni 2025</c:v>
                </c:pt>
                <c:pt idx="2">
                  <c:v>6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</c:v>
                </c:pt>
                <c:pt idx="1">
                  <c:v>584</c:v>
                </c:pt>
                <c:pt idx="2">
                  <c:v>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8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4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-30 iunie 2026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39E54A0-1B45-412B-B9DF-B3716B9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980486"/>
              </p:ext>
            </p:extLst>
          </p:nvPr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639475"/>
              </p:ext>
            </p:extLst>
          </p:nvPr>
        </p:nvGraphicFramePr>
        <p:xfrm>
          <a:off x="1777365" y="1314027"/>
          <a:ext cx="5589270" cy="32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13293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506174"/>
              </p:ext>
            </p:extLst>
          </p:nvPr>
        </p:nvGraphicFramePr>
        <p:xfrm>
          <a:off x="1737360" y="922655"/>
          <a:ext cx="5669280" cy="333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8/5/2024</a:t>
            </a: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F7A1937D-5EED-4282-9771-C894187B5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657142"/>
              </p:ext>
            </p:extLst>
          </p:nvPr>
        </p:nvGraphicFramePr>
        <p:xfrm>
          <a:off x="1571154" y="1233420"/>
          <a:ext cx="6317039" cy="34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72191"/>
              </p:ext>
            </p:extLst>
          </p:nvPr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043021"/>
              </p:ext>
            </p:extLst>
          </p:nvPr>
        </p:nvGraphicFramePr>
        <p:xfrm>
          <a:off x="1761490" y="1029546"/>
          <a:ext cx="5621020" cy="330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6A4C48F0-DA62-4D44-B1F3-DB5F1B2C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412322"/>
              </p:ext>
            </p:extLst>
          </p:nvPr>
        </p:nvGraphicFramePr>
        <p:xfrm>
          <a:off x="1828800" y="777960"/>
          <a:ext cx="5486400" cy="362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879896" y="271189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48030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examinate per colegii/per instanță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654298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50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înregistrate în E-dosar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762311"/>
              </p:ext>
            </p:extLst>
          </p:nvPr>
        </p:nvGraphicFramePr>
        <p:xfrm>
          <a:off x="1761490" y="986472"/>
          <a:ext cx="5621020" cy="355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5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886528BF-6B79-4E90-B1C7-975780E6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00027"/>
              </p:ext>
            </p:extLst>
          </p:nvPr>
        </p:nvGraphicFramePr>
        <p:xfrm>
          <a:off x="1521450" y="1066725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26720" y="-541451"/>
            <a:ext cx="8342880" cy="604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decît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enormă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2704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2788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doar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scădere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 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289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puține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ușor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518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rubrica „t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doar cauzele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 evidentă – cu 2915 cauze mai multe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decât în aceeași perioadă a anului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soluționate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419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puține decât în anul 2025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fel și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mai puține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591" y="1026941"/>
            <a:ext cx="8661009" cy="3690913"/>
          </a:xfrm>
        </p:spPr>
        <p:txBody>
          <a:bodyPr>
            <a:normAutofit/>
          </a:bodyPr>
          <a:lstStyle/>
          <a:p>
            <a:pPr marL="446088" lvl="0" indent="-354013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MD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soluționate per instanță </a:t>
            </a:r>
            <a:r>
              <a:rPr lang="ro-MD" sz="1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crescut semnificativ,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fiind cu 2470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multe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sz="1400" i="1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Datorită faptului că au crescut numărul de cauze noi înregistrate, la fel și totalul cauzelor rămase rest la sfârșitul perioadei de raportare a crescut cu 836 cauze.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 neașteptat de mult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129,12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98,42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98,66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amînărilor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depășită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20 %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11,74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puțin în diminuare față de aceeași perioadă a anului</a:t>
            </a:r>
          </a:p>
          <a:p>
            <a:pPr marL="114300" indent="0" algn="just">
              <a:lnSpc>
                <a:spcPct val="10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72,97%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73,39%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27538" y="801858"/>
            <a:ext cx="8320066" cy="401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100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și mai mult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ținta stabilită de 15%.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civile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 în continuare a numărului cauzelor care se află în procedură de examinare mai mult de 12, 24, 36 luni.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o-RO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C2BE84-04F8-48C3-A1ED-5D7E597C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482074"/>
              </p:ext>
            </p:extLst>
          </p:nvPr>
        </p:nvGraphicFramePr>
        <p:xfrm>
          <a:off x="1661276" y="1102864"/>
          <a:ext cx="6261197" cy="37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2905760" y="418584"/>
            <a:ext cx="426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sz="28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005439"/>
              </p:ext>
            </p:extLst>
          </p:nvPr>
        </p:nvGraphicFramePr>
        <p:xfrm>
          <a:off x="1769427" y="985202"/>
          <a:ext cx="5605145" cy="3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57315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741487" y="576775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944184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756563"/>
              </p:ext>
            </p:extLst>
          </p:nvPr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644759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03006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696</Words>
  <Application>Microsoft Office PowerPoint</Application>
  <PresentationFormat>Custom</PresentationFormat>
  <Paragraphs>137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Tahoma</vt:lpstr>
      <vt:lpstr>Gill Sans</vt:lpstr>
      <vt:lpstr>Arial</vt:lpstr>
      <vt:lpstr>Times New Roman</vt:lpstr>
      <vt:lpstr>Wingdings</vt:lpstr>
      <vt:lpstr>Calibri</vt:lpstr>
      <vt:lpstr>Calibri Light</vt:lpstr>
      <vt:lpstr>Тема Office</vt:lpstr>
      <vt:lpstr>PowerPoint Presentation</vt:lpstr>
      <vt:lpstr>PowerPoint Presentation</vt:lpstr>
      <vt:lpstr>Total cauze (civile, penale, contravenționale) restanță la începutul perioadei</vt:lpstr>
      <vt:lpstr>PowerPoint Presentation</vt:lpstr>
      <vt:lpstr>Total cauze înregistrate (civile, penale, contravenționale)</vt:lpstr>
      <vt:lpstr>PowerPoint Presentation</vt:lpstr>
      <vt:lpstr> Total cauze în procedură </vt:lpstr>
      <vt:lpstr> Cauze soluționate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User</cp:lastModifiedBy>
  <cp:revision>115</cp:revision>
  <cp:lastPrinted>2026-07-13T12:37:38Z</cp:lastPrinted>
  <dcterms:created xsi:type="dcterms:W3CDTF">2017-03-16T17:43:27Z</dcterms:created>
  <dcterms:modified xsi:type="dcterms:W3CDTF">2026-07-14T08:38:02Z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