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551" r:id="rId1"/>
  </p:sldMasterIdLst>
  <p:notesMasterIdLst>
    <p:notesMasterId r:id="rId24"/>
  </p:notesMasterIdLst>
  <p:sldIdLst>
    <p:sldId id="256" r:id="rId2"/>
    <p:sldId id="257" r:id="rId3"/>
    <p:sldId id="275" r:id="rId4"/>
    <p:sldId id="274" r:id="rId5"/>
    <p:sldId id="273" r:id="rId6"/>
    <p:sldId id="258" r:id="rId7"/>
    <p:sldId id="276" r:id="rId8"/>
    <p:sldId id="278" r:id="rId9"/>
    <p:sldId id="277" r:id="rId10"/>
    <p:sldId id="259" r:id="rId11"/>
    <p:sldId id="279" r:id="rId12"/>
    <p:sldId id="261" r:id="rId13"/>
    <p:sldId id="262" r:id="rId14"/>
    <p:sldId id="280" r:id="rId15"/>
    <p:sldId id="263" r:id="rId16"/>
    <p:sldId id="265" r:id="rId17"/>
    <p:sldId id="266" r:id="rId18"/>
    <p:sldId id="287" r:id="rId19"/>
    <p:sldId id="289" r:id="rId20"/>
    <p:sldId id="281" r:id="rId21"/>
    <p:sldId id="282" r:id="rId22"/>
    <p:sldId id="285" r:id="rId23"/>
  </p:sldIdLst>
  <p:sldSz cx="9144000" cy="5184775"/>
  <p:notesSz cx="6735763" cy="986631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Gill Sans" panose="020B0604020202020204" charset="0"/>
      <p:regular r:id="rId31"/>
      <p:bold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8675D3-2AB3-4D9A-8F80-B2C244778E11}">
          <p14:sldIdLst>
            <p14:sldId id="256"/>
            <p14:sldId id="257"/>
            <p14:sldId id="275"/>
          </p14:sldIdLst>
        </p14:section>
        <p14:section name="Раздел без заголовка" id="{06BB02A2-76D7-4035-B86F-D90CCCE0004A}">
          <p14:sldIdLst>
            <p14:sldId id="274"/>
            <p14:sldId id="273"/>
            <p14:sldId id="258"/>
            <p14:sldId id="276"/>
            <p14:sldId id="278"/>
            <p14:sldId id="277"/>
            <p14:sldId id="259"/>
            <p14:sldId id="279"/>
            <p14:sldId id="261"/>
            <p14:sldId id="262"/>
            <p14:sldId id="280"/>
            <p14:sldId id="263"/>
            <p14:sldId id="265"/>
            <p14:sldId id="266"/>
            <p14:sldId id="287"/>
            <p14:sldId id="289"/>
            <p14:sldId id="281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xkr8h+mMgJzVKhGcNZfNOGTWe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1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696" y="114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564</c:v>
                </c:pt>
                <c:pt idx="1">
                  <c:v>626</c:v>
                </c:pt>
                <c:pt idx="2">
                  <c:v>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6-4368-B431-FE58F7BED9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955</c:v>
                </c:pt>
                <c:pt idx="1">
                  <c:v>623</c:v>
                </c:pt>
                <c:pt idx="2">
                  <c:v>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46-4368-B431-FE58F7BED9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160</c:v>
                </c:pt>
                <c:pt idx="1">
                  <c:v>95</c:v>
                </c:pt>
                <c:pt idx="2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46-4368-B431-FE58F7BED9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4814814814814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F6-4484-B983-3186ADE692FD}"/>
                </c:ext>
              </c:extLst>
            </c:dLbl>
            <c:dLbl>
              <c:idx val="1"/>
              <c:layout>
                <c:manualLayout>
                  <c:x val="1.8518518518518517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6-4484-B983-3186ADE692FD}"/>
                </c:ext>
              </c:extLst>
            </c:dLbl>
            <c:dLbl>
              <c:idx val="2"/>
              <c:layout>
                <c:manualLayout>
                  <c:x val="2.5462962962962962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6-4484-B983-3186ADE69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1679</c:v>
                </c:pt>
                <c:pt idx="1">
                  <c:v>1392</c:v>
                </c:pt>
                <c:pt idx="2">
                  <c:v>3490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F6-4484-B983-3186ADE692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774336"/>
        <c:axId val="2008145472"/>
        <c:axId val="1983368512"/>
      </c:bar3DChart>
      <c:catAx>
        <c:axId val="19827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  <c:auto val="1"/>
        <c:lblAlgn val="ctr"/>
        <c:lblOffset val="100"/>
        <c:noMultiLvlLbl val="0"/>
      </c:catAx>
      <c:valAx>
        <c:axId val="20081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774336"/>
        <c:crosses val="autoZero"/>
        <c:crossBetween val="between"/>
      </c:valAx>
      <c:serAx>
        <c:axId val="1983368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6 luni 2023 </c:v>
                </c:pt>
                <c:pt idx="1">
                  <c:v>6 luni 2024 </c:v>
                </c:pt>
                <c:pt idx="2">
                  <c:v>6 luni 2025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</c:v>
                </c:pt>
                <c:pt idx="1">
                  <c:v>0.98660000000000003</c:v>
                </c:pt>
                <c:pt idx="2">
                  <c:v>0.98419999999999996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B-49EA-81F0-B62E4311F5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6 luni 2023 </c:v>
                </c:pt>
                <c:pt idx="1">
                  <c:v>6 luni 2024 </c:v>
                </c:pt>
                <c:pt idx="2">
                  <c:v>6 luni 2025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0.95740000000000003</c:v>
                </c:pt>
                <c:pt idx="1">
                  <c:v>0.94520000000000004</c:v>
                </c:pt>
                <c:pt idx="2">
                  <c:v>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B-49EA-81F0-B62E4311F5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6 luni 2023 </c:v>
                </c:pt>
                <c:pt idx="1">
                  <c:v>6 luni 2024 </c:v>
                </c:pt>
                <c:pt idx="2">
                  <c:v>6 luni 2025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1.0229999999999999</c:v>
                </c:pt>
                <c:pt idx="1">
                  <c:v>1.0111000000000001</c:v>
                </c:pt>
                <c:pt idx="2">
                  <c:v>0.9496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B-49EA-81F0-B62E4311F5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744592"/>
        <c:axId val="481460784"/>
        <c:axId val="535279312"/>
      </c:bar3DChart>
      <c:catAx>
        <c:axId val="4037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  <c:auto val="1"/>
        <c:lblAlgn val="ctr"/>
        <c:lblOffset val="100"/>
        <c:noMultiLvlLbl val="0"/>
      </c:catAx>
      <c:valAx>
        <c:axId val="48146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744592"/>
        <c:crosses val="autoZero"/>
        <c:crossBetween val="between"/>
      </c:valAx>
      <c:serAx>
        <c:axId val="535279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>
          <a:outerShdw blurRad="38100" dir="6000000" sx="106000" sy="106000" algn="ctr" rotWithShape="0">
            <a:srgbClr val="000000">
              <a:alpha val="43137"/>
            </a:srgbClr>
          </a:outerShdw>
          <a:softEdge rad="8509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Tahoma"/>
                <a:ea typeface="Tahoma"/>
                <a:cs typeface="Tahoma"/>
              </a:defRPr>
            </a:pPr>
            <a:r>
              <a:rPr lang="en-GB" sz="1100" b="1" i="0" baseline="0">
                <a:solidFill>
                  <a:sysClr val="windowText" lastClr="000000"/>
                </a:solidFill>
                <a:effectLst/>
              </a:rPr>
              <a:t>Rata de variaţie a stocului de cauze pendinte</a:t>
            </a:r>
            <a:r>
              <a:rPr lang="ro-RO" sz="1100" b="1" i="0" baseline="0">
                <a:solidFill>
                  <a:sysClr val="windowText" lastClr="000000"/>
                </a:solidFill>
                <a:effectLst/>
              </a:rPr>
              <a:t> pentru totalul calculat de cauze</a:t>
            </a:r>
            <a:endParaRPr lang="fr-FR" sz="1100">
              <a:solidFill>
                <a:sysClr val="windowText" lastClr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Tahoma"/>
                <a:ea typeface="Tahoma"/>
                <a:cs typeface="Tahoma"/>
              </a:defRPr>
            </a:pPr>
            <a:r>
              <a:rPr lang="en-GB" sz="1100" b="1" i="0" u="none" strike="noStrike" baseline="0">
                <a:solidFill>
                  <a:sysClr val="windowText" lastClr="000000"/>
                </a:solidFill>
                <a:effectLst/>
              </a:rPr>
              <a:t>  </a:t>
            </a:r>
            <a:endParaRPr lang="en-GB" sz="110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0268410183086715"/>
          <c:y val="1.508518210796747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624151587604251E-2"/>
          <c:y val="0.15897475704816971"/>
          <c:w val="0.74624128642035503"/>
          <c:h val="0.66410422702380811"/>
        </c:manualLayout>
      </c:layout>
      <c:lineChart>
        <c:grouping val="standard"/>
        <c:varyColors val="0"/>
        <c:ser>
          <c:idx val="0"/>
          <c:order val="0"/>
          <c:tx>
            <c:strRef>
              <c:f>'Rezultat CR și DT'!$A$15</c:f>
              <c:strCache>
                <c:ptCount val="1"/>
                <c:pt idx="0">
                  <c:v>Rata de variaţie a stocului de cauze pendinte (CR)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3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'Rezultat CR și DT'!$B$11:$G$11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'Rezultat CR și DT'!$B$15:$G$15</c:f>
              <c:numCache>
                <c:formatCode>0%</c:formatCode>
                <c:ptCount val="3"/>
                <c:pt idx="0">
                  <c:v>1</c:v>
                </c:pt>
                <c:pt idx="1">
                  <c:v>0.98660000000000003</c:v>
                </c:pt>
                <c:pt idx="2">
                  <c:v>0.98419999999999996</c:v>
                </c:pt>
              </c:numCache>
            </c:numRef>
          </c:val>
          <c:smooth val="1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95B8-41B4-841E-3D4E88ABFB53}"/>
            </c:ext>
          </c:extLst>
        </c:ser>
        <c:ser>
          <c:idx val="5"/>
          <c:order val="1"/>
          <c:tx>
            <c:strRef>
              <c:f>'Rezultat CR și DT'!$A$17</c:f>
              <c:strCache>
                <c:ptCount val="1"/>
                <c:pt idx="0">
                  <c:v>CR=100%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'Rezultat CR și DT'!$B$11:$G$11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'Rezultat CR și DT'!$B$17:$G$17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95B8-41B4-841E-3D4E88ABF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5392336"/>
        <c:axId val="1305405392"/>
      </c:lineChart>
      <c:catAx>
        <c:axId val="1305392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40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5405392"/>
        <c:scaling>
          <c:orientation val="minMax"/>
          <c:max val="1.5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392336"/>
        <c:crosses val="autoZero"/>
        <c:crossBetween val="midCat"/>
        <c:majorUnit val="0.25"/>
      </c:valAx>
      <c:spPr>
        <a:solidFill>
          <a:schemeClr val="accent1">
            <a:lumMod val="40000"/>
            <a:lumOff val="60000"/>
          </a:schemeClr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6.39101691235964E-2"/>
          <c:y val="0.91196823473988864"/>
          <c:w val="0.8788476563114086"/>
          <c:h val="5.1282051282051322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7140</c:v>
                </c:pt>
                <c:pt idx="1">
                  <c:v>6117</c:v>
                </c:pt>
                <c:pt idx="2">
                  <c:v>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B-47F6-96E3-E436065F3C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Ședințe publice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6552</c:v>
                </c:pt>
                <c:pt idx="1">
                  <c:v>5736</c:v>
                </c:pt>
                <c:pt idx="2">
                  <c:v>7674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B-47F6-96E3-E436065F3C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Șed. prin videoconferință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1123</c:v>
                </c:pt>
                <c:pt idx="1">
                  <c:v>36</c:v>
                </c:pt>
                <c:pt idx="2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FB-47F6-96E3-E436065F3C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Șed. cu participarea translatorului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614</c:v>
                </c:pt>
                <c:pt idx="1">
                  <c:v>328</c:v>
                </c:pt>
                <c:pt idx="2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B-47F6-96E3-E436065F3C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rgbClr val="5B9BD5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57142857142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examinate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4091</c:v>
                </c:pt>
                <c:pt idx="1">
                  <c:v>3540</c:v>
                </c:pt>
                <c:pt idx="2">
                  <c:v>5766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Încheiate într-o singură ședință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/64,14%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/73,39%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/70,20%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2624</c:v>
                </c:pt>
                <c:pt idx="1">
                  <c:v>2598</c:v>
                </c:pt>
                <c:pt idx="2">
                  <c:v>4048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021143190434533E-2"/>
          <c:y val="2.1795713035870516E-2"/>
          <c:w val="0.70593358121901428"/>
          <c:h val="0.756466854599932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1727 /24,19%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31-495A-90E1-FF2324B2C0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59F83F0-3556-4BDB-8D97-FD88D79CB36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18,42 %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31-495A-90E1-FF2324B2C0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9BA7504F-35D2-4773-B945-048357D9D61F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21,26 %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231-495A-90E1-FF2324B2C06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1727</c:v>
                </c:pt>
                <c:pt idx="1">
                  <c:v>1131</c:v>
                </c:pt>
                <c:pt idx="2">
                  <c:v>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1-495A-90E1-FF2324B2C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556736448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erAx>
        <c:axId val="556736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</c:ser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488 /15,73%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77-49C0-A0BE-CD08734B4D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59F83F0-3556-4BDB-8D97-FD88D79CB36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13,93 %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77-49C0-A0BE-CD08734B4D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9BA7504F-35D2-4773-B945-048357D9D61F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5,16 %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077-49C0-A0BE-CD08734B4DA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565</c:v>
                </c:pt>
                <c:pt idx="1">
                  <c:v>428</c:v>
                </c:pt>
                <c:pt idx="2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77-49C0-A0BE-CD08734B4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0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3249</c:v>
                </c:pt>
                <c:pt idx="1">
                  <c:v>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examinate per colegiu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/70,20%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1952</c:v>
                </c:pt>
                <c:pt idx="1">
                  <c:v>3822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examinate per judecător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244</c:v>
                </c:pt>
                <c:pt idx="1">
                  <c:v>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2-46E3-9402-4757BDBDA0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8531903462358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/70,20%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2-46E3-9402-4757BDBDA0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145244910837331E-2"/>
          <c:y val="0.10917112180313857"/>
          <c:w val="0.9105710936742607"/>
          <c:h val="0.789367418193864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18518518518497E-2"/>
                  <c:y val="-6.34920634920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71-45BE-BC36-B7887A48FD8A}"/>
                </c:ext>
              </c:extLst>
            </c:dLbl>
            <c:dLbl>
              <c:idx val="1"/>
              <c:layout>
                <c:manualLayout>
                  <c:x val="1.8518518518518476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71-45BE-BC36-B7887A48FD8A}"/>
                </c:ext>
              </c:extLst>
            </c:dLbl>
            <c:dLbl>
              <c:idx val="2"/>
              <c:layout>
                <c:manualLayout>
                  <c:x val="1.38888888888888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71-45BE-BC36-B7887A48F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1679</c:v>
                </c:pt>
                <c:pt idx="1">
                  <c:v>1344</c:v>
                </c:pt>
                <c:pt idx="2">
                  <c:v>3397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71-45BE-BC36-B7887A48FD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6B71-45BE-BC36-B7887A48FD8A}"/>
            </c:ext>
          </c:extLst>
        </c:ser>
        <c:ser>
          <c:idx val="2"/>
          <c:order val="2"/>
          <c:tx>
            <c:strRef>
              <c:f>Лист1!$G$4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6B71-45BE-BC36-B7887A48FD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401424"/>
        <c:axId val="1980437072"/>
        <c:axId val="1986359152"/>
      </c:bar3DChart>
      <c:catAx>
        <c:axId val="1064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437072"/>
        <c:crosses val="autoZero"/>
        <c:auto val="1"/>
        <c:lblAlgn val="ctr"/>
        <c:lblOffset val="100"/>
        <c:noMultiLvlLbl val="0"/>
      </c:catAx>
      <c:valAx>
        <c:axId val="19804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1424"/>
        <c:crosses val="autoZero"/>
        <c:crossBetween val="between"/>
      </c:valAx>
      <c:serAx>
        <c:axId val="1986359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0437072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1432</c:v>
                </c:pt>
                <c:pt idx="1">
                  <c:v>1333</c:v>
                </c:pt>
                <c:pt idx="2">
                  <c:v>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7-47AF-A502-13B3F0E61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2055</c:v>
                </c:pt>
                <c:pt idx="1">
                  <c:v>1759</c:v>
                </c:pt>
                <c:pt idx="2">
                  <c:v>2832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7-47AF-A502-13B3F0E61C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684</c:v>
                </c:pt>
                <c:pt idx="1">
                  <c:v>496</c:v>
                </c:pt>
                <c:pt idx="2">
                  <c:v>1193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7-47AF-A502-13B3F0E61C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bg2">
            <a:lumMod val="9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28550597841931E-2"/>
          <c:y val="9.162698412698414E-2"/>
          <c:w val="0.76501877369495475"/>
          <c:h val="0.669986564179477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74074074074073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2-42C6-9B16-EAE00C7636A8}"/>
                </c:ext>
              </c:extLst>
            </c:dLbl>
            <c:dLbl>
              <c:idx val="1"/>
              <c:layout>
                <c:manualLayout>
                  <c:x val="2.0833333333333332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2-42C6-9B16-EAE00C7636A8}"/>
                </c:ext>
              </c:extLst>
            </c:dLbl>
            <c:dLbl>
              <c:idx val="2"/>
              <c:layout>
                <c:manualLayout>
                  <c:x val="1.8518518518518434E-2"/>
                  <c:y val="-1.984142607174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11111111111112E-2"/>
                      <c:h val="9.5178727659042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712-42C6-9B16-EAE00C763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4091</c:v>
                </c:pt>
                <c:pt idx="1">
                  <c:v>3588</c:v>
                </c:pt>
                <c:pt idx="2">
                  <c:v>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12-42C6-9B16-EAE00C7636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6364912"/>
        <c:axId val="1927222128"/>
        <c:axId val="104751168"/>
      </c:bar3DChart>
      <c:catAx>
        <c:axId val="20163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  <c:auto val="1"/>
        <c:lblAlgn val="ctr"/>
        <c:lblOffset val="100"/>
        <c:noMultiLvlLbl val="0"/>
      </c:catAx>
      <c:valAx>
        <c:axId val="19272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364912"/>
        <c:crosses val="autoZero"/>
        <c:crossBetween val="between"/>
      </c:valAx>
      <c:serAx>
        <c:axId val="104751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1996</c:v>
                </c:pt>
                <c:pt idx="1">
                  <c:v>1959</c:v>
                </c:pt>
                <c:pt idx="2">
                  <c:v>3249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3-4721-ADD8-F614F9C5AF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3010</c:v>
                </c:pt>
                <c:pt idx="1">
                  <c:v>2382</c:v>
                </c:pt>
                <c:pt idx="2">
                  <c:v>4371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3-4721-ADD8-F614F9C5AF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764</c:v>
                </c:pt>
                <c:pt idx="1">
                  <c:v>591</c:v>
                </c:pt>
                <c:pt idx="2">
                  <c:v>1644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93-4721-ADD8-F614F9C5AF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407024"/>
        <c:axId val="2008149216"/>
      </c:barChart>
      <c:catAx>
        <c:axId val="1064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9216"/>
        <c:crosses val="autoZero"/>
        <c:auto val="1"/>
        <c:lblAlgn val="ctr"/>
        <c:lblOffset val="100"/>
        <c:noMultiLvlLbl val="0"/>
      </c:catAx>
      <c:valAx>
        <c:axId val="20081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7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B4-459A-83E4-4F801998909A}"/>
                </c:ext>
              </c:extLst>
            </c:dLbl>
            <c:dLbl>
              <c:idx val="1"/>
              <c:layout>
                <c:manualLayout>
                  <c:x val="1.3888888888888888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B4-459A-83E4-4F801998909A}"/>
                </c:ext>
              </c:extLst>
            </c:dLbl>
            <c:dLbl>
              <c:idx val="2"/>
              <c:layout>
                <c:manualLayout>
                  <c:x val="2.3148148148148147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B4-459A-83E4-4F80199890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5770</c:v>
                </c:pt>
                <c:pt idx="1">
                  <c:v>4932</c:v>
                </c:pt>
                <c:pt idx="2">
                  <c:v>9264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B4-459A-83E4-4F80199890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916512"/>
        <c:axId val="2018521760"/>
        <c:axId val="262784064"/>
      </c:bar3DChart>
      <c:catAx>
        <c:axId val="1059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  <c:auto val="1"/>
        <c:lblAlgn val="ctr"/>
        <c:lblOffset val="100"/>
        <c:noMultiLvlLbl val="0"/>
      </c:catAx>
      <c:valAx>
        <c:axId val="20185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6512"/>
        <c:crosses val="autoZero"/>
        <c:crossBetween val="between"/>
      </c:valAx>
      <c:serAx>
        <c:axId val="262784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1371</c:v>
                </c:pt>
                <c:pt idx="1">
                  <c:v>1260</c:v>
                </c:pt>
                <c:pt idx="2">
                  <c:v>1952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1-4067-8EB3-6D4F8EEFD3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2140</c:v>
                </c:pt>
                <c:pt idx="1">
                  <c:v>1799</c:v>
                </c:pt>
                <c:pt idx="2">
                  <c:v>2762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1-4067-8EB3-6D4F8EEFD3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580</c:v>
                </c:pt>
                <c:pt idx="1">
                  <c:v>481</c:v>
                </c:pt>
                <c:pt idx="2">
                  <c:v>1060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1-4067-8EB3-6D4F8EEFD3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943712"/>
        <c:axId val="2018537984"/>
      </c:barChart>
      <c:catAx>
        <c:axId val="1059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37984"/>
        <c:crosses val="autoZero"/>
        <c:auto val="1"/>
        <c:lblAlgn val="ctr"/>
        <c:lblOffset val="100"/>
        <c:noMultiLvlLbl val="0"/>
      </c:catAx>
      <c:valAx>
        <c:axId val="20185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43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372943413011835E-2"/>
          <c:y val="0.15426634170728659"/>
          <c:w val="0.70213898580656109"/>
          <c:h val="0.773518310211223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soluționate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232E-3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CC-4D2A-872C-62A8AC6F4F77}"/>
                </c:ext>
              </c:extLst>
            </c:dLbl>
            <c:dLbl>
              <c:idx val="1"/>
              <c:layout>
                <c:manualLayout>
                  <c:x val="1.3888888888888888E-2"/>
                  <c:y val="-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CC-4D2A-872C-62A8AC6F4F77}"/>
                </c:ext>
              </c:extLst>
            </c:dLbl>
            <c:dLbl>
              <c:idx val="2"/>
              <c:layout>
                <c:manualLayout>
                  <c:x val="1.851851851851851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CC-4D2A-872C-62A8AC6F4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4091</c:v>
                </c:pt>
                <c:pt idx="1">
                  <c:v>3540</c:v>
                </c:pt>
                <c:pt idx="2">
                  <c:v>5774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CC-4D2A-872C-62A8AC6F4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4635520"/>
        <c:axId val="109887584"/>
        <c:axId val="2004575856"/>
      </c:bar3DChart>
      <c:catAx>
        <c:axId val="2646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  <c:auto val="1"/>
        <c:lblAlgn val="ctr"/>
        <c:lblOffset val="100"/>
        <c:noMultiLvlLbl val="0"/>
      </c:catAx>
      <c:valAx>
        <c:axId val="1098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5520"/>
        <c:crosses val="autoZero"/>
        <c:crossBetween val="between"/>
      </c:valAx>
      <c:serAx>
        <c:axId val="2004575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</c:serAx>
      <c:spPr>
        <a:solidFill>
          <a:schemeClr val="accent3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625</c:v>
                </c:pt>
                <c:pt idx="1">
                  <c:v>699</c:v>
                </c:pt>
                <c:pt idx="2">
                  <c:v>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B-4B52-B47C-C174B07F60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870</c:v>
                </c:pt>
                <c:pt idx="1">
                  <c:v>583</c:v>
                </c:pt>
                <c:pt idx="2">
                  <c:v>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B-4B52-B47C-C174B07F60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2023</c:v>
                </c:pt>
                <c:pt idx="1">
                  <c:v>6 luni 2024</c:v>
                </c:pt>
                <c:pt idx="2">
                  <c:v>6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184</c:v>
                </c:pt>
                <c:pt idx="1">
                  <c:v>110</c:v>
                </c:pt>
                <c:pt idx="2">
                  <c:v>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7B-4B52-B47C-C174B07F60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5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58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42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2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33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62CB-66D9-4412-9B66-72E66FF85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8527"/>
            <a:ext cx="6858000" cy="180507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55C188-5BF9-49FB-A9E9-B6B3B1A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38E6B-DECA-4399-874F-2CABF6C8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4A836-3E4E-4559-9B51-19873A8B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084FD-46D4-4640-A915-73E79DA4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56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F905-1579-44E7-AAA3-27A6525A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A8A44-411B-4FC6-A893-DA89A5335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EB141-6208-4E9E-991A-F9ED7F42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6612-0BD0-4AB3-9A28-DB22F737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F6551-062A-4DCE-8C39-7F01A6E7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05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B5C88D-C5CF-4441-8984-990127250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6041"/>
            <a:ext cx="1971675" cy="43938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06C7A-6EED-49FF-8905-74113F968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6041"/>
            <a:ext cx="5800725" cy="43938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862B2-0438-449F-9910-E5E17F2F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61510-D8CC-47C5-8845-E990524F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FA75F-E9A2-43D2-92CC-02BFE307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23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8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5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B4E84-C8DF-4C14-9B6D-253A971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7AC69-DF63-4DA5-BDFC-73BA7FEE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3072B-6A73-4E3E-A188-C50BD7BD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1AA7E-5F0C-40A5-AC39-83BDBE3F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01B61-0EEB-46D9-BD83-FE9EC4E7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4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D556-A7DA-44F1-84B4-13A8F1B9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2594"/>
            <a:ext cx="7886700" cy="21567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54B35-E73A-43FF-9EF9-C10CA3A1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69719"/>
            <a:ext cx="7886700" cy="113416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EBA20-4CC7-4879-B486-D504AA48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29F45-A1C2-431D-B91C-EFBECED1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C26D4-CF34-4520-AF0B-E221F0D9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73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F701F-B000-4690-AD9B-1D9DDA2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5C019-53A8-42B2-B79D-CAEA1FA9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6452A-AC29-4E5A-9DEC-05D5EAF2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04A377-7CF5-4E15-B2BB-72758333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737D17-669E-4699-80B0-D9D89D52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9D785-84CE-42EF-ABFD-8B1BB9BA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73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0444-6FF7-4CC0-AB78-ADAF8477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6042"/>
            <a:ext cx="7886700" cy="100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E2800-68B8-4536-8B21-50AC51F5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70990"/>
            <a:ext cx="3868340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DDADC-4D24-4CFD-AD93-884D761D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93883"/>
            <a:ext cx="3868340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4E2AD2-3D42-4288-ACC6-3CC05A468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70990"/>
            <a:ext cx="3887391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352370-D11C-4E98-8F36-A0DB949F3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93883"/>
            <a:ext cx="3887391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554FD6-488F-4FCD-B7CD-D19E6FA2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0F1491-E03D-4B39-9974-8BCF4743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BB1DD-188B-412D-87ED-675B3C22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90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1DFAD-6161-4279-92C6-D4D0F12C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054A94-8D73-49DE-ADA2-7D9BBE7C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AEEC77-FAA5-465C-817E-65F6D2EB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992D3-D42A-4F62-B280-53320CF2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60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F1D03D-C5A9-44F6-ACB7-71FD002C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0AB349-BD0C-4C2F-BC6D-0BA5E0C9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C895D-DACD-4ABD-85C7-B59AE0BF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77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D6A87-CC42-4B3F-9126-A10A43A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D87DC-64DC-44C9-8933-560247ED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32ABC4-C989-4BD4-BF5F-11D001A6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3C0F4-F1EE-4156-8C79-F0B06B2F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7061C-8A83-4C5C-824C-59A216B1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0DD27-D880-420D-9B1B-7475D45F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146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D2974-7F17-4DA4-AF32-FCB0FE45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0FF72F-C14B-4840-8E29-A2452ED5C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5ABAB-7374-4C9D-9553-49C70329F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62C70-FC58-4330-91A5-CBCA64C2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FDF65-075C-481E-97EA-1C442835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861C23-7A79-47CF-A283-EAA625B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65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FF70D-039E-4279-992A-37B79E15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2E7A-CD81-44D5-81B6-D73A7A54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0206"/>
            <a:ext cx="7886700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F3524-3FA8-4D4B-9035-9B966E65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F09B7-B8C7-467C-81FA-253EE4DBE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05519"/>
            <a:ext cx="30861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67A29-D582-4383-9A57-1D9F81CE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5DC0C84-65E9-4301-B3F6-5A5343F8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000" y="3111200"/>
            <a:ext cx="4599956" cy="1352800"/>
          </a:xfrm>
          <a:solidFill>
            <a:schemeClr val="accent2">
              <a:lumMod val="20000"/>
              <a:lumOff val="80000"/>
            </a:schemeClr>
          </a:solid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 performanța Curții de Apel Nord pentru perioada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ianuarie -30 </a:t>
            </a:r>
            <a:r>
              <a:rPr lang="ro-RO" sz="4500">
                <a:latin typeface="Times New Roman" panose="02020603050405020304" pitchFamily="18" charset="0"/>
                <a:cs typeface="Times New Roman" panose="02020603050405020304" pitchFamily="18" charset="0"/>
              </a:rPr>
              <a:t>iunie 2025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C8A0C-F33D-46A2-8E5B-AC5B30DC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47" y="2436348"/>
            <a:ext cx="29644" cy="29600"/>
          </a:xfrm>
          <a:prstGeom prst="rect">
            <a:avLst/>
          </a:prstGeom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E39E54A0-1B45-412B-B9DF-B3716B91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59" y="336176"/>
            <a:ext cx="2897841" cy="2514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10</a:t>
            </a:fld>
            <a:endParaRPr sz="600"/>
          </a:p>
        </p:txBody>
      </p:sp>
      <p:sp>
        <p:nvSpPr>
          <p:cNvPr id="276" name="Google Shape;276;p4"/>
          <p:cNvSpPr txBox="1"/>
          <p:nvPr/>
        </p:nvSpPr>
        <p:spPr>
          <a:xfrm>
            <a:off x="685800" y="422232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4FA147F-71A1-4853-8A1E-4D34A893D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694093"/>
              </p:ext>
            </p:extLst>
          </p:nvPr>
        </p:nvGraphicFramePr>
        <p:xfrm>
          <a:off x="1777365" y="992187"/>
          <a:ext cx="558927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11</a:t>
            </a:fld>
            <a:endParaRPr sz="6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6FB843-4717-4C50-8C28-150AC28C3DF3}"/>
              </a:ext>
            </a:extLst>
          </p:cNvPr>
          <p:cNvSpPr/>
          <p:nvPr/>
        </p:nvSpPr>
        <p:spPr>
          <a:xfrm>
            <a:off x="2286000" y="250572"/>
            <a:ext cx="4572000" cy="914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marR="179070"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(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A9605C2-EE00-45F1-9431-81B06460D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668271"/>
              </p:ext>
            </p:extLst>
          </p:nvPr>
        </p:nvGraphicFramePr>
        <p:xfrm>
          <a:off x="1777365" y="1314027"/>
          <a:ext cx="5589270" cy="328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43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/>
        </p:nvSpPr>
        <p:spPr>
          <a:xfrm>
            <a:off x="457200" y="132931"/>
            <a:ext cx="8229600" cy="58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de soluționare a dosarelor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Google Shape;292;p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E07039F-FE6A-4E73-AE45-E6FEF2F1D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843451"/>
              </p:ext>
            </p:extLst>
          </p:nvPr>
        </p:nvGraphicFramePr>
        <p:xfrm>
          <a:off x="1737360" y="922655"/>
          <a:ext cx="5669280" cy="333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Google Shape;300;p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8/5/2024</a:t>
            </a:r>
            <a:endParaRPr dirty="0"/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400-00000C05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432481"/>
              </p:ext>
            </p:extLst>
          </p:nvPr>
        </p:nvGraphicFramePr>
        <p:xfrm>
          <a:off x="2119312" y="1389600"/>
          <a:ext cx="4905375" cy="27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558357-8C9E-47D4-AD73-A8D4FD5B5C4A}"/>
              </a:ext>
            </a:extLst>
          </p:cNvPr>
          <p:cNvSpPr/>
          <p:nvPr/>
        </p:nvSpPr>
        <p:spPr>
          <a:xfrm>
            <a:off x="2584800" y="3600000"/>
            <a:ext cx="3664800" cy="12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desfășurate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4087D8D-5BD0-4DFD-857B-ABBAB4C95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944370"/>
              </p:ext>
            </p:extLst>
          </p:nvPr>
        </p:nvGraphicFramePr>
        <p:xfrm>
          <a:off x="1769427" y="837247"/>
          <a:ext cx="5605145" cy="351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634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/>
          <p:nvPr/>
        </p:nvSpPr>
        <p:spPr>
          <a:xfrm>
            <a:off x="457200" y="298571"/>
            <a:ext cx="8229600" cy="95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382087"/>
              </p:ext>
            </p:extLst>
          </p:nvPr>
        </p:nvGraphicFramePr>
        <p:xfrm>
          <a:off x="1761490" y="986472"/>
          <a:ext cx="5621020" cy="321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/>
        </p:nvSpPr>
        <p:spPr>
          <a:xfrm>
            <a:off x="457200" y="55225"/>
            <a:ext cx="8336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ședințelor amânate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Google Shape;325;p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FF0E32-D28E-46B5-AD9E-1538C7DB8912}"/>
              </a:ext>
            </a:extLst>
          </p:cNvPr>
          <p:cNvSpPr/>
          <p:nvPr/>
        </p:nvSpPr>
        <p:spPr>
          <a:xfrm>
            <a:off x="2901600" y="2405350"/>
            <a:ext cx="3197100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20 %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id="{6A4C48F0-DA62-4D44-B1F3-DB5F1B2C7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659808"/>
              </p:ext>
            </p:extLst>
          </p:nvPr>
        </p:nvGraphicFramePr>
        <p:xfrm>
          <a:off x="1828800" y="992186"/>
          <a:ext cx="5486400" cy="400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17</a:t>
            </a:fld>
            <a:endParaRPr sz="600"/>
          </a:p>
        </p:txBody>
      </p:sp>
      <p:sp>
        <p:nvSpPr>
          <p:cNvPr id="333" name="Google Shape;333;p11"/>
          <p:cNvSpPr txBox="1"/>
          <p:nvPr/>
        </p:nvSpPr>
        <p:spPr>
          <a:xfrm>
            <a:off x="879896" y="271189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BA0C2F"/>
              </a:buClr>
              <a:buSzPts val="2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6D435EC-AAB2-4DB8-9694-1DFA0F255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882845"/>
              </p:ext>
            </p:extLst>
          </p:nvPr>
        </p:nvGraphicFramePr>
        <p:xfrm>
          <a:off x="1828800" y="99218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" name="Google Shape;307;p8"/>
          <p:cNvSpPr txBox="1"/>
          <p:nvPr/>
        </p:nvSpPr>
        <p:spPr>
          <a:xfrm>
            <a:off x="457200" y="103215"/>
            <a:ext cx="8229600" cy="95200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  <a:alpha val="14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ro-RO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Cauze examinate per colegii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723668"/>
              </p:ext>
            </p:extLst>
          </p:nvPr>
        </p:nvGraphicFramePr>
        <p:xfrm>
          <a:off x="1761490" y="986471"/>
          <a:ext cx="5621020" cy="353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50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" name="Google Shape;307;p8"/>
          <p:cNvSpPr txBox="1"/>
          <p:nvPr/>
        </p:nvSpPr>
        <p:spPr>
          <a:xfrm>
            <a:off x="457200" y="103215"/>
            <a:ext cx="8229600" cy="95200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  <a:alpha val="14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ro-RO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Cauze înregistrate în E-dosar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723351"/>
              </p:ext>
            </p:extLst>
          </p:nvPr>
        </p:nvGraphicFramePr>
        <p:xfrm>
          <a:off x="1761490" y="986471"/>
          <a:ext cx="5621020" cy="353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56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521450" y="448391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886528BF-6B79-4E90-B1C7-975780E6E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892784"/>
              </p:ext>
            </p:extLst>
          </p:nvPr>
        </p:nvGraphicFramePr>
        <p:xfrm>
          <a:off x="1521450" y="1066725"/>
          <a:ext cx="6358918" cy="364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913DBACA-E793-A9E3-151F-85B9EAFBE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B11E8021-DAF8-BC88-F94E-DC6086FC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747"/>
            <a:ext cx="7772400" cy="480091"/>
          </a:xfrm>
        </p:spPr>
        <p:txBody>
          <a:bodyPr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o-M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4E044B2-4312-4E87-2C23-7E7F18E67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04" y="705838"/>
            <a:ext cx="8083496" cy="40677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73DD50-5842-49D2-ACB7-DFFFB5BD0D08}"/>
              </a:ext>
            </a:extLst>
          </p:cNvPr>
          <p:cNvSpPr/>
          <p:nvPr/>
        </p:nvSpPr>
        <p:spPr>
          <a:xfrm>
            <a:off x="426720" y="-541451"/>
            <a:ext cx="8342880" cy="6442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(II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trimestru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s-a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atestat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dinamică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781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decît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356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2053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capitolul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dinamică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973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697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semnificativ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2279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creștere evidentă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692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crescut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fel, fiind cu 2234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multe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peroadă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4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192E412F-0CAD-613A-9893-D451D87AE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72856B68-FF91-376A-8AE3-D5D42F6E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17" y="313764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9EC9E9-9300-BEC2-4898-8743D297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210" y="846667"/>
            <a:ext cx="8637390" cy="3924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o-MD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Totalul cauzelor rămase rest la sfârșitul perioadei de raportare a crescut cu 2098 cauze.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98,66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amînărilor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atinsă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20 %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indicator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înregistrat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puțin în diminuare față de aceeași perioadă a anului</a:t>
            </a:r>
          </a:p>
          <a:p>
            <a:pPr marL="114300" indent="0" algn="just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trecut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trimestru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70,20%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73,39%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4,14%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5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649E245D-01CC-727C-B420-2462DA27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44D6CB38-6485-987D-7E4C-BFF29266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04" y="153988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Acțiuni prioritare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DBE59DF-E90B-2FEF-A240-9D4C5DE26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296987"/>
            <a:ext cx="8051800" cy="2739920"/>
          </a:xfrm>
        </p:spPr>
        <p:txBody>
          <a:bodyPr>
            <a:normAutofit/>
          </a:bodyPr>
          <a:lstStyle/>
          <a:p>
            <a:endParaRPr lang="ro-MD" dirty="0"/>
          </a:p>
          <a:p>
            <a:endParaRPr lang="ro-MD" dirty="0"/>
          </a:p>
          <a:p>
            <a:endParaRPr lang="ro-MD" dirty="0"/>
          </a:p>
          <a:p>
            <a:endParaRPr lang="ro-MD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8AF07A-66E7-44E8-8CD0-D2439F9DB275}"/>
              </a:ext>
            </a:extLst>
          </p:cNvPr>
          <p:cNvSpPr/>
          <p:nvPr/>
        </p:nvSpPr>
        <p:spPr>
          <a:xfrm>
            <a:off x="541804" y="549520"/>
            <a:ext cx="8305800" cy="456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pînă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100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amânate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cause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pentru atingerea țintei stabilită de 20%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pendinte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procentajului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eficienței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eficacității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aducerea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indicatorilor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Președintele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Ion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Talpa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Șefa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Direcției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Sistematizare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Generalizare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Practicii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Judiciare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Relații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Țurcanu</a:t>
            </a:r>
            <a:endParaRPr lang="ro-RO" sz="1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4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E7FB87-673E-14FD-92D7-70BB33D2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99" y="729429"/>
            <a:ext cx="7795201" cy="55098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2DA8976-473D-31CC-7334-55BE1171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AC2BE84-04F8-48C3-A1ED-5D7E597CC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72259"/>
              </p:ext>
            </p:extLst>
          </p:nvPr>
        </p:nvGraphicFramePr>
        <p:xfrm>
          <a:off x="1661276" y="1102864"/>
          <a:ext cx="6261197" cy="370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95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457522C7-DCD0-115E-AC6C-D9079B08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8" name="Titlu 3">
            <a:extLst>
              <a:ext uri="{FF2B5EF4-FFF2-40B4-BE49-F238E27FC236}">
                <a16:creationId xmlns:a16="http://schemas.microsoft.com/office/drawing/2014/main" id="{1C186344-D39C-8125-1ED2-0E645D698E53}"/>
              </a:ext>
            </a:extLst>
          </p:cNvPr>
          <p:cNvSpPr txBox="1">
            <a:spLocks/>
          </p:cNvSpPr>
          <p:nvPr/>
        </p:nvSpPr>
        <p:spPr>
          <a:xfrm>
            <a:off x="686104" y="375186"/>
            <a:ext cx="7772400" cy="3698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o-MD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1ABE1D-0907-4587-BFC7-0F84F20A28EA}"/>
              </a:ext>
            </a:extLst>
          </p:cNvPr>
          <p:cNvSpPr/>
          <p:nvPr/>
        </p:nvSpPr>
        <p:spPr>
          <a:xfrm>
            <a:off x="2905760" y="418584"/>
            <a:ext cx="4265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endParaRPr lang="ru-RU" sz="2800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5BA0A46-9A46-4296-9ADB-DF6A492E1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459783"/>
              </p:ext>
            </p:extLst>
          </p:nvPr>
        </p:nvGraphicFramePr>
        <p:xfrm>
          <a:off x="1769427" y="985202"/>
          <a:ext cx="5605145" cy="369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F618DF26-952B-A582-81FC-AE3A64ECC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5AFEA77B-C99F-8592-71B3-F3EF2971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276697"/>
            <a:ext cx="7772400" cy="86789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M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CD31578-0D38-4B67-A30F-FD4897C36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389384"/>
              </p:ext>
            </p:extLst>
          </p:nvPr>
        </p:nvGraphicFramePr>
        <p:xfrm>
          <a:off x="1761490" y="1353600"/>
          <a:ext cx="5621020" cy="31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33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1741487" y="576775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E481ECB-78F9-43D7-94C7-756C2FDBA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566775"/>
              </p:ext>
            </p:extLst>
          </p:nvPr>
        </p:nvGraphicFramePr>
        <p:xfrm>
          <a:off x="1741487" y="1296000"/>
          <a:ext cx="5661025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2D88AF-4849-08B9-1D5A-D1BA75D6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514"/>
            <a:ext cx="8229600" cy="478169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b="1" dirty="0"/>
              <a:t>Total </a:t>
            </a:r>
            <a:r>
              <a:rPr lang="en-US" b="1" dirty="0" err="1"/>
              <a:t>cauze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procedură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5C66B4F-C848-D7B9-B6D3-F1C1C95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13BA546-9174-4D22-8F88-133AF2188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659283"/>
              </p:ext>
            </p:extLst>
          </p:nvPr>
        </p:nvGraphicFramePr>
        <p:xfrm>
          <a:off x="1848802" y="992187"/>
          <a:ext cx="544639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79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E04B53B-9782-B5D4-36D7-DB9F362E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267335"/>
            <a:ext cx="8154000" cy="565785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C06AE2D-F473-AC44-7DC7-96C65FEE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F2DD585-C408-4823-9BEC-CC78D888E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201382"/>
              </p:ext>
            </p:extLst>
          </p:nvPr>
        </p:nvGraphicFramePr>
        <p:xfrm>
          <a:off x="1828800" y="99218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90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A8E431-9C98-B992-21C8-C87B370C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5" y="373388"/>
            <a:ext cx="7543800" cy="643877"/>
          </a:xfrm>
        </p:spPr>
        <p:txBody>
          <a:bodyPr>
            <a:noAutofit/>
          </a:bodyPr>
          <a:lstStyle/>
          <a:p>
            <a:pPr algn="ctr"/>
            <a:br>
              <a:rPr lang="ro-MD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2C3ABC70-F93A-8623-4243-73E07D8C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2F2C6-E223-4E1E-9D89-0FFECAACC182}"/>
              </a:ext>
            </a:extLst>
          </p:cNvPr>
          <p:cNvSpPr/>
          <p:nvPr/>
        </p:nvSpPr>
        <p:spPr>
          <a:xfrm>
            <a:off x="1042148" y="208430"/>
            <a:ext cx="664957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CE1E24-AC3B-4019-8364-6A1D6CF2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545381"/>
              </p:ext>
            </p:extLst>
          </p:nvPr>
        </p:nvGraphicFramePr>
        <p:xfrm>
          <a:off x="1801177" y="992187"/>
          <a:ext cx="554164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421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633</Words>
  <Application>Microsoft Office PowerPoint</Application>
  <PresentationFormat>Custom</PresentationFormat>
  <Paragraphs>130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 Light</vt:lpstr>
      <vt:lpstr>Tahoma</vt:lpstr>
      <vt:lpstr>Gill Sans</vt:lpstr>
      <vt:lpstr>Arial</vt:lpstr>
      <vt:lpstr>Times New Roman</vt:lpstr>
      <vt:lpstr>Wingdings</vt:lpstr>
      <vt:lpstr>Calibri</vt:lpstr>
      <vt:lpstr>Тема Office</vt:lpstr>
      <vt:lpstr>PowerPoint Presentation</vt:lpstr>
      <vt:lpstr>PowerPoint Presentation</vt:lpstr>
      <vt:lpstr>Total cauze (civile, penale, contravenționale) restanță la începutul perioadei</vt:lpstr>
      <vt:lpstr>PowerPoint Presentation</vt:lpstr>
      <vt:lpstr>Total cauze înregistrate (civile, penale, contravenționale)</vt:lpstr>
      <vt:lpstr>PowerPoint Presentation</vt:lpstr>
      <vt:lpstr> Total cauze în procedură </vt:lpstr>
      <vt:lpstr> Cauze soluționate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Concluzii</vt:lpstr>
      <vt:lpstr>Concluzii</vt:lpstr>
      <vt:lpstr>Acțiuni prioritare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User</cp:lastModifiedBy>
  <cp:revision>81</cp:revision>
  <cp:lastPrinted>2025-07-11T11:31:31Z</cp:lastPrinted>
  <dcterms:created xsi:type="dcterms:W3CDTF">2017-03-16T17:43:27Z</dcterms:created>
  <dcterms:modified xsi:type="dcterms:W3CDTF">2025-07-15T13:48:14Z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