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5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91" r:id="rId19"/>
    <p:sldId id="287" r:id="rId20"/>
    <p:sldId id="289" r:id="rId21"/>
    <p:sldId id="281" r:id="rId22"/>
    <p:sldId id="282" r:id="rId23"/>
    <p:sldId id="285" r:id="rId24"/>
  </p:sldIdLst>
  <p:sldSz cx="9144000" cy="5184775"/>
  <p:notesSz cx="6735763" cy="98663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ill Sans" panose="020B0604020202020204" charset="0"/>
      <p:regular r:id="rId32"/>
      <p:bold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91"/>
            <p14:sldId id="287"/>
            <p14:sldId id="289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xkr8h+mMgJzVKhGcNZfNOGTWe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1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972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626</c:v>
                </c:pt>
                <c:pt idx="2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6-4368-B431-FE58F7BED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955</c:v>
                </c:pt>
                <c:pt idx="1">
                  <c:v>623</c:v>
                </c:pt>
                <c:pt idx="2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6-4368-B431-FE58F7BED9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</c:v>
                </c:pt>
                <c:pt idx="1">
                  <c:v>95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6-4368-B431-FE58F7BED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</c:v>
                </c:pt>
                <c:pt idx="1">
                  <c:v>3404</c:v>
                </c:pt>
                <c:pt idx="2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1.04</c:v>
                </c:pt>
                <c:pt idx="1">
                  <c:v>0.79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0.97640000000000005</c:v>
                </c:pt>
                <c:pt idx="1">
                  <c:v>0.77780000000000005</c:v>
                </c:pt>
                <c:pt idx="2">
                  <c:v>1.0916999999999999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1.0801000000000001</c:v>
                </c:pt>
                <c:pt idx="1">
                  <c:v>0.80300000000000005</c:v>
                </c:pt>
                <c:pt idx="2">
                  <c:v>0.71779999999999999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Rata de variaţie a stocului de cauze pendinte</a:t>
            </a:r>
            <a:r>
              <a:rPr lang="ro-RO"/>
              <a:t> pentru totalul calculat de cauze</a:t>
            </a:r>
            <a:endParaRPr lang="fr-FR"/>
          </a:p>
          <a:p>
            <a:pPr>
              <a:defRPr/>
            </a:pPr>
            <a:r>
              <a:rPr lang="en-GB"/>
              <a:t>  </a:t>
            </a:r>
          </a:p>
        </c:rich>
      </c:tx>
      <c:layout>
        <c:manualLayout>
          <c:xMode val="edge"/>
          <c:yMode val="edge"/>
          <c:x val="0.10268410183086715"/>
          <c:y val="1.5085182107967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035190989475814E-2"/>
          <c:y val="0.30558380432316173"/>
          <c:w val="0.74624128642035503"/>
          <c:h val="0.49458748000991343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2388349514563105E-2"/>
                  <c:y val="-6.4141437280460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0-4BC1-B463-7ACD12DB9537}"/>
                </c:ext>
              </c:extLst>
            </c:dLbl>
            <c:dLbl>
              <c:idx val="1"/>
              <c:layout>
                <c:manualLayout>
                  <c:x val="-5.159218204520551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0-4BC1-B463-7ACD12DB9537}"/>
                </c:ext>
              </c:extLst>
            </c:dLbl>
            <c:dLbl>
              <c:idx val="2"/>
              <c:layout>
                <c:manualLayout>
                  <c:x val="-5.4181178808959653E-2"/>
                  <c:y val="9.16306246863725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70-4BC1-B463-7ACD12DB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1.04</c:v>
                </c:pt>
                <c:pt idx="1">
                  <c:v>0.79</c:v>
                </c:pt>
                <c:pt idx="2">
                  <c:v>0.82</c:v>
                </c:pt>
              </c:numCache>
            </c:numRef>
          </c:val>
          <c:smooth val="1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5B8-41B4-841E-3D4E88ABFB53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426537216828478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70-4BC1-B463-7ACD12DB9537}"/>
                </c:ext>
              </c:extLst>
            </c:dLbl>
            <c:dLbl>
              <c:idx val="1"/>
              <c:layout>
                <c:manualLayout>
                  <c:x val="-5.944336569579288E-2"/>
                  <c:y val="-8.39937689926546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70-4BC1-B463-7ACD12DB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95B8-41B4-841E-3D4E88ABFB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0539233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13307</c:v>
                </c:pt>
                <c:pt idx="1">
                  <c:v>12616</c:v>
                </c:pt>
                <c:pt idx="2">
                  <c:v>17908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12434</c:v>
                </c:pt>
                <c:pt idx="1">
                  <c:v>10782</c:v>
                </c:pt>
                <c:pt idx="2">
                  <c:v>16471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1467</c:v>
                </c:pt>
                <c:pt idx="1">
                  <c:v>116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1040</c:v>
                </c:pt>
                <c:pt idx="1">
                  <c:v>568</c:v>
                </c:pt>
                <c:pt idx="2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7874</c:v>
                </c:pt>
                <c:pt idx="1">
                  <c:v>7936</c:v>
                </c:pt>
                <c:pt idx="2">
                  <c:v>12490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56258472661504E-2"/>
                  <c:y val="-7.908264136022216E-3"/>
                </c:manualLayout>
              </c:layout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/67,77%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layout>
                <c:manualLayout>
                  <c:x val="2.0334387708992319E-2"/>
                  <c:y val="-7.9082641360221431E-3"/>
                </c:manualLayout>
              </c:layout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/77,03%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layout>
                <c:manualLayout>
                  <c:x val="2.0334387708992319E-2"/>
                  <c:y val="3.9541320680110716E-3"/>
                </c:manualLayout>
              </c:layout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/75,61%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5336</c:v>
                </c:pt>
                <c:pt idx="1">
                  <c:v>6113</c:v>
                </c:pt>
                <c:pt idx="2">
                  <c:v>9444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21143190434533E-2"/>
          <c:y val="2.1795713035870516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7934E-3"/>
                  <c:y val="-6.342685298179873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3123 /23,47%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1-495A-90E1-FF2324B2C06A}"/>
                </c:ext>
              </c:extLst>
            </c:dLbl>
            <c:dLbl>
              <c:idx val="1"/>
              <c:layout>
                <c:manualLayout>
                  <c:x val="9.2592592592592587E-3"/>
                  <c:y val="-2.85420838418094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 / 18,64 %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1-495A-90E1-FF2324B2C0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 / 17,25 %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31-495A-90E1-FF2324B2C0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3123</c:v>
                </c:pt>
                <c:pt idx="1">
                  <c:v>2352</c:v>
                </c:pt>
                <c:pt idx="2">
                  <c:v>3080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1-495A-90E1-FF2324B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951 /13,60%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 / 10,32 %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562 / 5,27 %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951</c:v>
                </c:pt>
                <c:pt idx="1">
                  <c:v>700</c:v>
                </c:pt>
                <c:pt idx="2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în procedură per judecător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488</c:v>
                </c:pt>
                <c:pt idx="1">
                  <c:v>667</c:v>
                </c:pt>
                <c:pt idx="2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B-4860-A7FF-79407EABF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Total cauze examinate per judecător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6B-4860-A7FF-79407EABF3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6B-4860-A7FF-79407EABF3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6B-4860-A7FF-79407EABF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417</c:v>
                </c:pt>
                <c:pt idx="1">
                  <c:v>467</c:v>
                </c:pt>
                <c:pt idx="2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B-4860-A7FF-79407EABF3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426B-4860-A7FF-79407EABF3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4670</c:v>
                </c:pt>
                <c:pt idx="1">
                  <c:v>14014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examinate per colegiu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3562</c:v>
                </c:pt>
                <c:pt idx="1">
                  <c:v>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examinate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445</c:v>
                </c:pt>
                <c:pt idx="1">
                  <c:v>1375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8531903462358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45244910837331E-2"/>
          <c:y val="0.10917112180313857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1-45BE-BC36-B7887A48FD8A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1-45BE-BC36-B7887A48FD8A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1-45BE-BC36-B7887A48F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1344</c:v>
                </c:pt>
                <c:pt idx="2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1-45BE-BC36-B7887A48F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6B71-45BE-BC36-B7887A48FD8A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6B71-45BE-BC36-B7887A48F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2625</c:v>
                </c:pt>
                <c:pt idx="1">
                  <c:v>3515</c:v>
                </c:pt>
                <c:pt idx="2">
                  <c:v>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3901</c:v>
                </c:pt>
                <c:pt idx="1">
                  <c:v>5081</c:v>
                </c:pt>
                <c:pt idx="2">
                  <c:v>5272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1056</c:v>
                </c:pt>
                <c:pt idx="1">
                  <c:v>1410</c:v>
                </c:pt>
                <c:pt idx="2">
                  <c:v>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3.9982601022590124E-2"/>
                  <c:y val="-3.97051863442149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039320265716921E-2"/>
                      <c:h val="9.517864588921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7582</c:v>
                </c:pt>
                <c:pt idx="1">
                  <c:v>10006</c:v>
                </c:pt>
                <c:pt idx="2">
                  <c:v>15287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3189</c:v>
                </c:pt>
                <c:pt idx="1">
                  <c:v>4141</c:v>
                </c:pt>
                <c:pt idx="2">
                  <c:v>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4856</c:v>
                </c:pt>
                <c:pt idx="1">
                  <c:v>5704</c:v>
                </c:pt>
                <c:pt idx="2">
                  <c:v>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1216</c:v>
                </c:pt>
                <c:pt idx="1">
                  <c:v>1505</c:v>
                </c:pt>
                <c:pt idx="2">
                  <c:v>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9261</c:v>
                </c:pt>
                <c:pt idx="1">
                  <c:v>11350</c:v>
                </c:pt>
                <c:pt idx="2">
                  <c:v>18684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2563</c:v>
                </c:pt>
                <c:pt idx="1">
                  <c:v>2734</c:v>
                </c:pt>
                <c:pt idx="2">
                  <c:v>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4233</c:v>
                </c:pt>
                <c:pt idx="1">
                  <c:v>4158</c:v>
                </c:pt>
                <c:pt idx="2">
                  <c:v>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1121</c:v>
                </c:pt>
                <c:pt idx="1">
                  <c:v>1054</c:v>
                </c:pt>
                <c:pt idx="2">
                  <c:v>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7917</c:v>
                </c:pt>
                <c:pt idx="1">
                  <c:v>7946</c:v>
                </c:pt>
                <c:pt idx="2">
                  <c:v>12499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</c:v>
                </c:pt>
                <c:pt idx="1">
                  <c:v>1407</c:v>
                </c:pt>
                <c:pt idx="2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623</c:v>
                </c:pt>
                <c:pt idx="1">
                  <c:v>1546</c:v>
                </c:pt>
                <c:pt idx="2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</c:v>
                </c:pt>
                <c:pt idx="1">
                  <c:v>451</c:v>
                </c:pt>
                <c:pt idx="2">
                  <c:v>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8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4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>
                <a:latin typeface="Times New Roman" panose="02020603050405020304" pitchFamily="18" charset="0"/>
                <a:cs typeface="Times New Roman" panose="02020603050405020304" pitchFamily="18" charset="0"/>
              </a:rPr>
              <a:t>prealabil </a:t>
            </a: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-31 decembrie 2025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39E54A0-1B45-412B-B9DF-B3716B9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788971"/>
              </p:ext>
            </p:extLst>
          </p:nvPr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967"/>
              </p:ext>
            </p:extLst>
          </p:nvPr>
        </p:nvGraphicFramePr>
        <p:xfrm>
          <a:off x="1777365" y="1314027"/>
          <a:ext cx="5589270" cy="32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176411"/>
              </p:ext>
            </p:extLst>
          </p:nvPr>
        </p:nvGraphicFramePr>
        <p:xfrm>
          <a:off x="1737360" y="922656"/>
          <a:ext cx="5669280" cy="365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076807"/>
              </p:ext>
            </p:extLst>
          </p:nvPr>
        </p:nvGraphicFramePr>
        <p:xfrm>
          <a:off x="2119312" y="1389600"/>
          <a:ext cx="4905375" cy="27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148005"/>
              </p:ext>
            </p:extLst>
          </p:nvPr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131700"/>
              </p:ext>
            </p:extLst>
          </p:nvPr>
        </p:nvGraphicFramePr>
        <p:xfrm>
          <a:off x="1761490" y="986472"/>
          <a:ext cx="562102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6A4C48F0-DA62-4D44-B1F3-DB5F1B2C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322521"/>
              </p:ext>
            </p:extLst>
          </p:nvPr>
        </p:nvGraphicFramePr>
        <p:xfrm>
          <a:off x="1828800" y="992186"/>
          <a:ext cx="5486400" cy="40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575096" y="340135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46731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660D-9AC9-4420-B972-1D3B51F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per judecător</a:t>
            </a:r>
            <a:endParaRPr lang="ru-RU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F7F7-FDD3-485E-83A6-941C4D1B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0008AAA-86C5-4435-B8C2-329467BA8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88008"/>
              </p:ext>
            </p:extLst>
          </p:nvPr>
        </p:nvGraphicFramePr>
        <p:xfrm>
          <a:off x="628650" y="1379538"/>
          <a:ext cx="7886700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17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34466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examinate per colegii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19888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50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886528BF-6B79-4E90-B1C7-975780E6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16932"/>
              </p:ext>
            </p:extLst>
          </p:nvPr>
        </p:nvGraphicFramePr>
        <p:xfrm>
          <a:off x="1521450" y="1066725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înregistrate în E-dosar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192850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5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26720" y="-541451"/>
            <a:ext cx="8342880" cy="628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 semnificativă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tuturor tipurilor de 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Cauzele civile restante sunt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 cauzele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cu 356 mai multe față de aceeași perioadă a anului trecut.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numărului de 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 într-o ușoară creștere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când 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 cauzelor 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crescut dramatic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5342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multe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 de aceeași perioadă a anului 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S-a înregistrat o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 sporită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numărului total de cauze noi înregistrate în instanță,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 evidentă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828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2994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10" y="846667"/>
            <a:ext cx="8637390" cy="3924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fel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semnificativ,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fiind încheiate cu 4553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multe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oadă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cauzelor rămase rest la sfârșitul perioadei de raportare a crescut cu 2781 cauze.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ușor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79,00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0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am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nărilor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instanța a înregistrat 17,25 %, sub limita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 stabilite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cauzelor  examinate per judecător s-a dublat în anul 2025, fiind încheiate cu 552 cauze per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judecător mai multe decât aceeași perioadă a anului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cauzelor examinate, precum și cele aflate în procedură diferă de la colegiul penal la colegiul civil.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Un judecător din colegiul penal a încheiat cu 930 cauze penale/contravenționale mai multe față de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judecătorii </a:t>
            </a:r>
            <a:r>
              <a:rPr lang="ro-RO" sz="1400">
                <a:latin typeface="Times New Roman" panose="02020603050405020304" pitchFamily="18" charset="0"/>
                <a:cs typeface="Times New Roman" panose="02020603050405020304" pitchFamily="18" charset="0"/>
              </a:rPr>
              <a:t>din colegiul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civil. </a:t>
            </a:r>
          </a:p>
          <a:p>
            <a:pPr marL="11430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41804" y="549520"/>
            <a:ext cx="8305800" cy="429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treptat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mai ales cauzele mai vechi de 24, 36 luni.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</a:t>
            </a:r>
            <a:r>
              <a:rPr lang="ro-RO" b="1">
                <a:latin typeface="Times New Roman" panose="02020603050405020304" pitchFamily="18" charset="0"/>
                <a:cs typeface="Times New Roman" panose="02020603050405020304" pitchFamily="18" charset="0"/>
              </a:rPr>
              <a:t> Interimar al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o-RO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C2BE84-04F8-48C3-A1ED-5D7E597C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621841"/>
              </p:ext>
            </p:extLst>
          </p:nvPr>
        </p:nvGraphicFramePr>
        <p:xfrm>
          <a:off x="1661276" y="1102864"/>
          <a:ext cx="6261197" cy="37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2905760" y="418584"/>
            <a:ext cx="426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sz="28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109094"/>
              </p:ext>
            </p:extLst>
          </p:nvPr>
        </p:nvGraphicFramePr>
        <p:xfrm>
          <a:off x="1769427" y="985202"/>
          <a:ext cx="5605145" cy="3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982627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741487" y="576775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277722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482148"/>
              </p:ext>
            </p:extLst>
          </p:nvPr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574061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91435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689</Words>
  <Application>Microsoft Office PowerPoint</Application>
  <PresentationFormat>Произвольный</PresentationFormat>
  <Paragraphs>123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Gill Sans</vt:lpstr>
      <vt:lpstr>Times New Roman</vt:lpstr>
      <vt:lpstr>Wingdings</vt:lpstr>
      <vt:lpstr>Calibri</vt:lpstr>
      <vt:lpstr>Calibri Light</vt:lpstr>
      <vt:lpstr>Тема Office</vt:lpstr>
      <vt:lpstr>Презентация PowerPoint</vt:lpstr>
      <vt:lpstr>Презентация PowerPoint</vt:lpstr>
      <vt:lpstr>Total cauze (civile, penale, contravenționale) restanță la începutul perioadei</vt:lpstr>
      <vt:lpstr>Презентация PowerPoint</vt:lpstr>
      <vt:lpstr>Total cauze înregistrate (civile, penale, contravenționale)</vt:lpstr>
      <vt:lpstr>Презентация PowerPoint</vt:lpstr>
      <vt:lpstr> Total cauze în procedură </vt:lpstr>
      <vt:lpstr> Cauze soluționate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Sarcina per judecător</vt:lpstr>
      <vt:lpstr>Презентация PowerPoint</vt:lpstr>
      <vt:lpstr>Презентация PowerPoint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Пользователь</cp:lastModifiedBy>
  <cp:revision>132</cp:revision>
  <cp:lastPrinted>2026-01-26T07:44:54Z</cp:lastPrinted>
  <dcterms:created xsi:type="dcterms:W3CDTF">2017-03-16T17:43:27Z</dcterms:created>
  <dcterms:modified xsi:type="dcterms:W3CDTF">2026-01-28T13:41:25Z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