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551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5" r:id="rId18"/>
    <p:sldId id="272" r:id="rId19"/>
    <p:sldId id="274" r:id="rId20"/>
  </p:sldIdLst>
  <p:sldSz cx="9144000" cy="5184775"/>
  <p:notesSz cx="6735763" cy="9866313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Tahoma" panose="020B0604030504040204" pitchFamily="34" charset="0"/>
      <p:regular r:id="rId28"/>
      <p:bold r:id="rId2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8675D3-2AB3-4D9A-8F80-B2C244778E11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5"/>
            <p14:sldId id="272"/>
            <p14:sldId id="274"/>
          </p14:sldIdLst>
        </p14:section>
        <p14:section name="Раздел без заголовка" id="{06BB02A2-76D7-4035-B86F-D90CCCE0004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gxkr8h+mMgJzVKhGcNZfNOGTWeb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696" y="114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626</c:v>
                </c:pt>
                <c:pt idx="1">
                  <c:v>1407</c:v>
                </c:pt>
                <c:pt idx="2">
                  <c:v>1108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3C-4866-9374-C8245F1792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623</c:v>
                </c:pt>
                <c:pt idx="1">
                  <c:v>1539</c:v>
                </c:pt>
                <c:pt idx="2">
                  <c:v>1922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3C-4866-9374-C8245F1792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95</c:v>
                </c:pt>
                <c:pt idx="1">
                  <c:v>451</c:v>
                </c:pt>
                <c:pt idx="2">
                  <c:v>3155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3C-4866-9374-C8245F17923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4814814814814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37-483B-8436-1A09D7BD40F1}"/>
                </c:ext>
              </c:extLst>
            </c:dLbl>
            <c:dLbl>
              <c:idx val="1"/>
              <c:layout>
                <c:manualLayout>
                  <c:x val="1.8518518518518517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37-483B-8436-1A09D7BD40F1}"/>
                </c:ext>
              </c:extLst>
            </c:dLbl>
            <c:dLbl>
              <c:idx val="2"/>
              <c:layout>
                <c:manualLayout>
                  <c:x val="2.5462962962962962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37-483B-8436-1A09D7BD4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1153</c:v>
                </c:pt>
                <c:pt idx="1">
                  <c:v>3559</c:v>
                </c:pt>
                <c:pt idx="2">
                  <c:v>6013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37-483B-8436-1A09D7BD40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774336"/>
        <c:axId val="2008145472"/>
        <c:axId val="1983368512"/>
      </c:bar3DChart>
      <c:catAx>
        <c:axId val="19827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  <c:auto val="1"/>
        <c:lblAlgn val="ctr"/>
        <c:lblOffset val="100"/>
        <c:noMultiLvlLbl val="0"/>
      </c:catAx>
      <c:valAx>
        <c:axId val="20081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774336"/>
        <c:crosses val="autoZero"/>
        <c:crossBetween val="between"/>
      </c:valAx>
      <c:serAx>
        <c:axId val="1983368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3.5290946529121514E-2"/>
                  <c:y val="-1.48223578344768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16-4A6D-AC94-ACFF8C92D566}"/>
                </c:ext>
              </c:extLst>
            </c:dLbl>
            <c:dLbl>
              <c:idx val="2"/>
              <c:layout>
                <c:manualLayout>
                  <c:x val="2.540052754253053E-2"/>
                  <c:y val="-7.41117891723843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B2E-4DDA-B965-969037D2B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3 luni 2024 </c:v>
                </c:pt>
                <c:pt idx="1">
                  <c:v>3 luni 2025 </c:v>
                </c:pt>
                <c:pt idx="2">
                  <c:v>3 luni 2026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1.0366</c:v>
                </c:pt>
                <c:pt idx="1">
                  <c:v>0.94310000000000005</c:v>
                </c:pt>
                <c:pt idx="2">
                  <c:v>1.0474000000000001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B2E-4DDA-B965-969037D2B71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9606081405067474E-2"/>
                  <c:y val="-5.1878252420669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16-4A6D-AC94-ACFF8C92D566}"/>
                </c:ext>
              </c:extLst>
            </c:dLbl>
            <c:dLbl>
              <c:idx val="1"/>
              <c:layout>
                <c:manualLayout>
                  <c:x val="-9.8467298445623699E-3"/>
                  <c:y val="-2.6426104856510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B2E-4DDA-B965-969037D2B710}"/>
                </c:ext>
              </c:extLst>
            </c:dLbl>
            <c:dLbl>
              <c:idx val="2"/>
              <c:layout>
                <c:manualLayout>
                  <c:x val="-5.8818244215203246E-3"/>
                  <c:y val="-4.81726629620498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4B-4E70-AC53-8FEB695DE0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3 luni 2024 </c:v>
                </c:pt>
                <c:pt idx="1">
                  <c:v>3 luni 2025 </c:v>
                </c:pt>
                <c:pt idx="2">
                  <c:v>3 luni 2026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0.88360000000000005</c:v>
                </c:pt>
                <c:pt idx="1">
                  <c:v>1.0762</c:v>
                </c:pt>
                <c:pt idx="2">
                  <c:v>0.90980000000000005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B2E-4DDA-B965-969037D2B71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1"/>
              <c:layout>
                <c:manualLayout>
                  <c:x val="1.5684865124054006E-2"/>
                  <c:y val="-2.9644715668953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16-4A6D-AC94-ACFF8C92D566}"/>
                </c:ext>
              </c:extLst>
            </c:dLbl>
            <c:dLbl>
              <c:idx val="2"/>
              <c:layout>
                <c:manualLayout>
                  <c:x val="3.4963972667578593E-2"/>
                  <c:y val="-2.2428444921664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B2E-4DDA-B965-969037D2B71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3 luni 2024 </c:v>
                </c:pt>
                <c:pt idx="1">
                  <c:v>3 luni 2025 </c:v>
                </c:pt>
                <c:pt idx="2">
                  <c:v>3 luni 2026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1.1232</c:v>
                </c:pt>
                <c:pt idx="1">
                  <c:v>0.87839999999999996</c:v>
                </c:pt>
                <c:pt idx="2">
                  <c:v>1.0848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B2E-4DDA-B965-969037D2B7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744592"/>
        <c:axId val="481460784"/>
        <c:axId val="535279312"/>
      </c:bar3DChart>
      <c:catAx>
        <c:axId val="4037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  <c:auto val="1"/>
        <c:lblAlgn val="ctr"/>
        <c:lblOffset val="100"/>
        <c:noMultiLvlLbl val="0"/>
      </c:catAx>
      <c:valAx>
        <c:axId val="48146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744592"/>
        <c:crosses val="autoZero"/>
        <c:crossBetween val="between"/>
      </c:valAx>
      <c:serAx>
        <c:axId val="535279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>
          <a:outerShdw blurRad="38100" dir="6000000" sx="106000" sy="106000" algn="ctr" rotWithShape="0">
            <a:srgbClr val="000000">
              <a:alpha val="43137"/>
            </a:srgbClr>
          </a:outerShdw>
          <a:softEdge rad="8509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="1" i="0" u="none" strike="noStrike" kern="1200" baseline="0">
                <a:solidFill>
                  <a:sysClr val="windowText" lastClr="000000"/>
                </a:solidFill>
                <a:latin typeface="Tahoma"/>
                <a:ea typeface="Tahoma"/>
                <a:cs typeface="Tahoma"/>
              </a:defRPr>
            </a:pPr>
            <a:r>
              <a:rPr lang="en-GB" sz="1100" b="1" i="0" u="none" strike="noStrike" baseline="0">
                <a:solidFill>
                  <a:sysClr val="windowText" lastClr="000000"/>
                </a:solidFill>
                <a:effectLst/>
              </a:rPr>
              <a:t>  </a:t>
            </a:r>
            <a:endParaRPr lang="en-GB" sz="1100">
              <a:solidFill>
                <a:sysClr val="windowText" lastClr="000000"/>
              </a:solidFill>
            </a:endParaRPr>
          </a:p>
        </c:rich>
      </c:tx>
      <c:layout>
        <c:manualLayout>
          <c:xMode val="edge"/>
          <c:yMode val="edge"/>
          <c:x val="0.10519033804984904"/>
          <c:y val="1.810868879485302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163464243294999"/>
          <c:y val="0.15160859522155795"/>
          <c:w val="0.74624128642035503"/>
          <c:h val="0.66410422702380811"/>
        </c:manualLayout>
      </c:layout>
      <c:lineChart>
        <c:grouping val="standard"/>
        <c:varyColors val="0"/>
        <c:ser>
          <c:idx val="0"/>
          <c:order val="0"/>
          <c:tx>
            <c:strRef>
              <c:f>'Rezultat CR și DT'!$A$15</c:f>
              <c:strCache>
                <c:ptCount val="1"/>
                <c:pt idx="0">
                  <c:v>Rata de variaţie a stocului de cauze pendinte (CR)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3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8076198358123351E-3"/>
                  <c:y val="-3.26782563051103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103,66%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72-45FD-9DC5-9562D8088D08}"/>
                </c:ext>
              </c:extLst>
            </c:dLbl>
            <c:dLbl>
              <c:idx val="1"/>
              <c:layout>
                <c:manualLayout>
                  <c:x val="-3.839662854701395E-2"/>
                  <c:y val="6.579297284521315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94,31%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72-45FD-9DC5-9562D8088D08}"/>
                </c:ext>
              </c:extLst>
            </c:dLbl>
            <c:dLbl>
              <c:idx val="2"/>
              <c:layout>
                <c:manualLayout>
                  <c:x val="-8.4210023082016902E-2"/>
                  <c:y val="-4.458999563539761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104,74 %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72-45FD-9DC5-9562D8088D08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'Rezultat CR și DT'!$B$15:$G$15</c:f>
              <c:numCache>
                <c:formatCode>0%</c:formatCode>
                <c:ptCount val="3"/>
                <c:pt idx="0">
                  <c:v>1.04</c:v>
                </c:pt>
                <c:pt idx="1">
                  <c:v>0.94</c:v>
                </c:pt>
                <c:pt idx="2">
                  <c:v>1.04</c:v>
                </c:pt>
              </c:numCache>
            </c:numRef>
          </c:val>
          <c:smooth val="1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3-A872-45FD-9DC5-9562D8088D08}"/>
            </c:ext>
          </c:extLst>
        </c:ser>
        <c:ser>
          <c:idx val="5"/>
          <c:order val="1"/>
          <c:tx>
            <c:strRef>
              <c:f>'Rezultat CR și DT'!$A$17</c:f>
              <c:strCache>
                <c:ptCount val="1"/>
                <c:pt idx="0">
                  <c:v>CR=100%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1"/>
              <c:layout>
                <c:manualLayout>
                  <c:x val="-4.8959172169112775E-2"/>
                  <c:y val="-4.34398286639821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72-45FD-9DC5-9562D8088D08}"/>
                </c:ext>
              </c:extLst>
            </c:dLbl>
            <c:dLbl>
              <c:idx val="2"/>
              <c:layout>
                <c:manualLayout>
                  <c:x val="-5.9775315618599154E-2"/>
                  <c:y val="4.27148116623334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E0-4466-8E7A-C13A464512CF}"/>
                </c:ext>
              </c:extLst>
            </c:dLbl>
            <c:spPr>
              <a:noFill/>
              <a:ln>
                <a:noFill/>
              </a:ln>
              <a:effectLst/>
            </c:sp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'Rezultat CR și DT'!$B$17:$G$17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 xmlns:c16="http://schemas.microsoft.com/office/drawing/2014/chart" xmlns:c14="http://schemas.microsoft.com/office/drawing/2007/8/2/chart" xmlns:mc="http://schemas.openxmlformats.org/markup-compatibility/2006">
            <c:ext xmlns:c16="http://schemas.microsoft.com/office/drawing/2014/chart" uri="{C3380CC4-5D6E-409C-BE32-E72D297353CC}">
              <c16:uniqueId val="{00000005-A872-45FD-9DC5-9562D8088D08}"/>
            </c:ext>
          </c:extLst>
        </c:ser>
        <c:dLbls>
          <c:dLblPos val="b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05392336"/>
        <c:axId val="1305405392"/>
      </c:lineChart>
      <c:catAx>
        <c:axId val="1305392336"/>
        <c:scaling>
          <c:orientation val="minMax"/>
        </c:scaling>
        <c:delete val="0"/>
        <c:axPos val="b"/>
        <c:numFmt formatCode="General" sourceLinked="1"/>
        <c:majorTickMark val="in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40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5405392"/>
        <c:scaling>
          <c:orientation val="minMax"/>
          <c:max val="1.5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%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05392336"/>
        <c:crosses val="autoZero"/>
        <c:crossBetween val="midCat"/>
        <c:majorUnit val="0.25"/>
      </c:valAx>
      <c:spPr>
        <a:solidFill>
          <a:srgbClr val="FFFFFF"/>
        </a:solidFill>
        <a:ln w="25400">
          <a:noFill/>
        </a:ln>
      </c:spPr>
    </c:plotArea>
    <c:legend>
      <c:legendPos val="b"/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5B9BD5">
        <a:lumMod val="20000"/>
        <a:lumOff val="80000"/>
      </a:srgbClr>
    </a:solidFill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3348</c:v>
                </c:pt>
                <c:pt idx="1">
                  <c:v>4007</c:v>
                </c:pt>
                <c:pt idx="2">
                  <c:v>5721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0B-46F3-9815-BABDAFA2B0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Ședințe publice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3141</c:v>
                </c:pt>
                <c:pt idx="1">
                  <c:v>3632</c:v>
                </c:pt>
                <c:pt idx="2">
                  <c:v>5363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0B-46F3-9815-BABDAFA2B0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Șed. prin videoconferință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</c:v>
                </c:pt>
                <c:pt idx="1">
                  <c:v>49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0B-46F3-9815-BABDAFA2B0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Șed. cu participarea translatorului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146</c:v>
                </c:pt>
                <c:pt idx="1">
                  <c:v>144</c:v>
                </c:pt>
                <c:pt idx="2">
                  <c:v>139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0B-46F3-9815-BABDAFA2B0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rgbClr val="5B9BD5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57142857142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examinate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1872</c:v>
                </c:pt>
                <c:pt idx="1">
                  <c:v>2685</c:v>
                </c:pt>
                <c:pt idx="2">
                  <c:v>3802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2E-458D-A4EB-512A611A90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Încheiate într-o singură ședință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18FB938-5A2C-4580-B6DB-BE99622F66A2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/72,44 %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2E-458D-A4EB-512A611A9092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1760B55-32DF-4FB7-994E-E9522389F7A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/70,40%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592E-458D-A4EB-512A611A9092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913023D-5A8E-4A2E-876C-1478E180B8B9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/75,59%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2E-458D-A4EB-512A611A90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1356</c:v>
                </c:pt>
                <c:pt idx="1">
                  <c:v>1890</c:v>
                </c:pt>
                <c:pt idx="2">
                  <c:v>2874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92E-458D-A4EB-512A611A909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4F07BA2-14D4-4F78-B39E-FA88C11095FA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cauze</a:t>
                    </a:r>
                    <a:r>
                      <a:rPr lang="en-US" baseline="0" dirty="0"/>
                      <a:t>/18,40%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21-42AA-8FD6-918A890B311B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59F83F0-3556-4BDB-8D97-FD88D79CB36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cauze</a:t>
                    </a:r>
                    <a:r>
                      <a:rPr lang="en-US" baseline="0" dirty="0"/>
                      <a:t>/ 23,44 %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21-42AA-8FD6-918A890B311B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9BA7504F-35D2-4773-B945-048357D9D61F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</a:t>
                    </a:r>
                    <a:r>
                      <a:rPr lang="en-US" baseline="0" dirty="0" err="1"/>
                      <a:t>cauze</a:t>
                    </a:r>
                    <a:r>
                      <a:rPr lang="en-US" baseline="0" dirty="0"/>
                      <a:t>/ 14,33 %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21-42AA-8FD6-918A890B311B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616</c:v>
                </c:pt>
                <c:pt idx="1">
                  <c:v>939</c:v>
                </c:pt>
                <c:pt idx="2">
                  <c:v>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21-42AA-8FD6-918A890B31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556736448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erAx>
        <c:axId val="556736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</c:ser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matte"/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 prstMaterial="matte"/>
      </c:spPr>
    </c:backWall>
    <c:plotArea>
      <c:layout>
        <c:manualLayout>
          <c:layoutTarget val="inner"/>
          <c:xMode val="edge"/>
          <c:yMode val="edge"/>
          <c:x val="7.2391335374102653E-2"/>
          <c:y val="3.0089846752148604E-2"/>
          <c:w val="0.89618842495070095"/>
          <c:h val="0.7555297660515413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aflate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9637649796997907E-3"/>
                  <c:y val="-3.6230829754469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68-4F83-95E9-BD5FEDA4E6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cauze civile</c:v>
                </c:pt>
                <c:pt idx="2">
                  <c:v>cauze penale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1884</c:v>
                </c:pt>
                <c:pt idx="2">
                  <c:v>7931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55-4E2E-AB5F-108BCBE25A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 soluționate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3.1249999999999962E-2"/>
                  <c:y val="-2.5497458571649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C55-4E2E-AB5F-108BCBE25A86}"/>
                </c:ext>
              </c:extLst>
            </c:dLbl>
            <c:dLbl>
              <c:idx val="2"/>
              <c:layout>
                <c:manualLayout>
                  <c:x val="3.750002512691411E-2"/>
                  <c:y val="-7.22676676645842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C55-4E2E-AB5F-108BCBE25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cauze civile</c:v>
                </c:pt>
                <c:pt idx="2">
                  <c:v>cauze penale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706</c:v>
                </c:pt>
                <c:pt idx="2">
                  <c:v>3096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C55-4E2E-AB5F-108BCBE25A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Sarcina per judecător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0211577894438818"/>
                  <c:y val="-7.24616595089381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Cauze examinate per </a:t>
                    </a:r>
                    <a:r>
                      <a:rPr lang="en-US" dirty="0" err="1"/>
                      <a:t>judecător</a:t>
                    </a:r>
                    <a:r>
                      <a:rPr lang="en-US" baseline="0" dirty="0"/>
                      <a:t>; </a:t>
                    </a:r>
                    <a:fld id="{B8E56298-7ABE-4F5B-BB2F-0D7CD6DB4C37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C55-4E2E-AB5F-108BCBE25A86}"/>
                </c:ext>
              </c:extLst>
            </c:dLbl>
            <c:dLbl>
              <c:idx val="2"/>
              <c:layout>
                <c:manualLayout>
                  <c:x val="8.2478129147390458E-2"/>
                  <c:y val="-5.434624463170362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Cauze examinate per </a:t>
                    </a:r>
                    <a:r>
                      <a:rPr lang="en-US" baseline="0" dirty="0" err="1"/>
                      <a:t>judecător</a:t>
                    </a:r>
                    <a:r>
                      <a:rPr lang="en-US" baseline="0" dirty="0"/>
                      <a:t>; </a:t>
                    </a:r>
                    <a:fld id="{7125054D-9DD1-4B9E-8650-5DFCA967491F}" type="VALUE">
                      <a:rPr lang="en-US" baseline="0" dirty="0"/>
                      <a:pPr/>
                      <a:t>[VALUE]</a:t>
                    </a:fld>
                    <a:endParaRPr lang="en-US" baseline="0" dirty="0"/>
                  </a:p>
                </c:rich>
              </c:tx>
              <c:showLegendKey val="1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C55-4E2E-AB5F-108BCBE25A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1"/>
            <c:showVal val="1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cauze civile</c:v>
                </c:pt>
                <c:pt idx="2">
                  <c:v>cauze penale 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88</c:v>
                </c:pt>
                <c:pt idx="2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55-4E2E-AB5F-108BCBE25A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630779647"/>
        <c:axId val="630787327"/>
        <c:axId val="0"/>
      </c:bar3DChart>
      <c:catAx>
        <c:axId val="630779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0787327"/>
        <c:crosses val="autoZero"/>
        <c:auto val="1"/>
        <c:lblAlgn val="ctr"/>
        <c:lblOffset val="100"/>
        <c:noMultiLvlLbl val="0"/>
      </c:catAx>
      <c:valAx>
        <c:axId val="630787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30779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5.1577745996741385E-2"/>
          <c:y val="0.90411896036347228"/>
          <c:w val="0.69261279549057697"/>
          <c:h val="7.414254178384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306014648636675E-2"/>
          <c:y val="3.6905569689775271E-2"/>
          <c:w val="0.9105710936742607"/>
          <c:h val="0.789367418193864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18518518518497E-2"/>
                  <c:y val="-6.34920634920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AC-437F-99AB-E9DF4E6D3AB9}"/>
                </c:ext>
              </c:extLst>
            </c:dLbl>
            <c:dLbl>
              <c:idx val="1"/>
              <c:layout>
                <c:manualLayout>
                  <c:x val="1.8518518518518476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AC-437F-99AB-E9DF4E6D3AB9}"/>
                </c:ext>
              </c:extLst>
            </c:dLbl>
            <c:dLbl>
              <c:idx val="2"/>
              <c:layout>
                <c:manualLayout>
                  <c:x val="1.38888888888888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AC-437F-99AB-E9DF4E6D3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1344</c:v>
                </c:pt>
                <c:pt idx="1">
                  <c:v>3397</c:v>
                </c:pt>
                <c:pt idx="2">
                  <c:v>6185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7AC-437F-99AB-E9DF4E6D3A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97AC-437F-99AB-E9DF4E6D3AB9}"/>
            </c:ext>
          </c:extLst>
        </c:ser>
        <c:ser>
          <c:idx val="2"/>
          <c:order val="2"/>
          <c:tx>
            <c:strRef>
              <c:f>Лист1!$G$4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97AC-437F-99AB-E9DF4E6D3AB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401424"/>
        <c:axId val="1980437072"/>
        <c:axId val="1986359152"/>
      </c:bar3DChart>
      <c:catAx>
        <c:axId val="1064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437072"/>
        <c:crosses val="autoZero"/>
        <c:auto val="1"/>
        <c:lblAlgn val="ctr"/>
        <c:lblOffset val="100"/>
        <c:noMultiLvlLbl val="0"/>
      </c:catAx>
      <c:valAx>
        <c:axId val="19804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1424"/>
        <c:crosses val="autoZero"/>
        <c:crossBetween val="between"/>
      </c:valAx>
      <c:serAx>
        <c:axId val="1986359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0437072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653</c:v>
                </c:pt>
                <c:pt idx="1">
                  <c:v>932</c:v>
                </c:pt>
                <c:pt idx="2">
                  <c:v>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4B-43E9-840C-C032C5DCF0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900</c:v>
                </c:pt>
                <c:pt idx="1">
                  <c:v>1460</c:v>
                </c:pt>
                <c:pt idx="2">
                  <c:v>1244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4B-43E9-840C-C032C5DCF0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253</c:v>
                </c:pt>
                <c:pt idx="1">
                  <c:v>455</c:v>
                </c:pt>
                <c:pt idx="2">
                  <c:v>1610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74B-43E9-840C-C032C5DCF0A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bg2">
            <a:lumMod val="9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74074074074073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131-454A-AA06-1F857405B908}"/>
                </c:ext>
              </c:extLst>
            </c:dLbl>
            <c:dLbl>
              <c:idx val="1"/>
              <c:layout>
                <c:manualLayout>
                  <c:x val="2.0833333333333332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131-454A-AA06-1F857405B908}"/>
                </c:ext>
              </c:extLst>
            </c:dLbl>
            <c:dLbl>
              <c:idx val="2"/>
              <c:layout>
                <c:manualLayout>
                  <c:x val="1.8518518518518434E-2"/>
                  <c:y val="-1.9841426071741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6111111111111112E-2"/>
                      <c:h val="9.51787276590426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131-454A-AA06-1F857405B9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1806</c:v>
                </c:pt>
                <c:pt idx="1">
                  <c:v>2847</c:v>
                </c:pt>
                <c:pt idx="2">
                  <c:v>3630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31-454A-AA06-1F857405B9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6364912"/>
        <c:axId val="1927222128"/>
        <c:axId val="104751168"/>
      </c:bar3DChart>
      <c:catAx>
        <c:axId val="20163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  <c:auto val="1"/>
        <c:lblAlgn val="ctr"/>
        <c:lblOffset val="100"/>
        <c:noMultiLvlLbl val="0"/>
      </c:catAx>
      <c:valAx>
        <c:axId val="19272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364912"/>
        <c:crosses val="autoZero"/>
        <c:crossBetween val="between"/>
      </c:valAx>
      <c:serAx>
        <c:axId val="104751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1279</c:v>
                </c:pt>
                <c:pt idx="1">
                  <c:v>2339</c:v>
                </c:pt>
                <c:pt idx="2">
                  <c:v>1884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C5-4BFD-8F6D-5581C77E4A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1523</c:v>
                </c:pt>
                <c:pt idx="1">
                  <c:v>2999</c:v>
                </c:pt>
                <c:pt idx="2">
                  <c:v>3166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0C5-4BFD-8F6D-5581C77E4A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348</c:v>
                </c:pt>
                <c:pt idx="1">
                  <c:v>906</c:v>
                </c:pt>
                <c:pt idx="2">
                  <c:v>4765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0C5-4BFD-8F6D-5581C77E4AC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407024"/>
        <c:axId val="2008149216"/>
      </c:barChart>
      <c:catAx>
        <c:axId val="1064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9216"/>
        <c:crosses val="autoZero"/>
        <c:auto val="1"/>
        <c:lblAlgn val="ctr"/>
        <c:lblOffset val="100"/>
        <c:noMultiLvlLbl val="0"/>
      </c:catAx>
      <c:valAx>
        <c:axId val="20081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7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F7-48A6-89A6-2D2D54998433}"/>
                </c:ext>
              </c:extLst>
            </c:dLbl>
            <c:dLbl>
              <c:idx val="1"/>
              <c:layout>
                <c:manualLayout>
                  <c:x val="1.3888888888888888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F7-48A6-89A6-2D2D54998433}"/>
                </c:ext>
              </c:extLst>
            </c:dLbl>
            <c:dLbl>
              <c:idx val="2"/>
              <c:layout>
                <c:manualLayout>
                  <c:x val="2.3148148148148147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F7-48A6-89A6-2D2D549984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3150</c:v>
                </c:pt>
                <c:pt idx="1">
                  <c:v>6244</c:v>
                </c:pt>
                <c:pt idx="2">
                  <c:v>9815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F7-48A6-89A6-2D2D5499843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916512"/>
        <c:axId val="2018521760"/>
        <c:axId val="262784064"/>
      </c:bar3DChart>
      <c:catAx>
        <c:axId val="1059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  <c:auto val="1"/>
        <c:lblAlgn val="ctr"/>
        <c:lblOffset val="100"/>
        <c:noMultiLvlLbl val="0"/>
      </c:catAx>
      <c:valAx>
        <c:axId val="20185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6512"/>
        <c:crosses val="autoZero"/>
        <c:crossBetween val="between"/>
      </c:valAx>
      <c:serAx>
        <c:axId val="262784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74612663650364"/>
          <c:y val="6.9556223797510391E-2"/>
          <c:w val="0.79282572813128938"/>
          <c:h val="0.649302881178483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577</c:v>
                </c:pt>
                <c:pt idx="1">
                  <c:v>1003</c:v>
                </c:pt>
                <c:pt idx="2">
                  <c:v>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37-48C8-8E1D-84F8D7051E7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1030</c:v>
                </c:pt>
                <c:pt idx="1">
                  <c:v>1299</c:v>
                </c:pt>
                <c:pt idx="2">
                  <c:v>1211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37-48C8-8E1D-84F8D7051E7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265</c:v>
                </c:pt>
                <c:pt idx="1">
                  <c:v>383</c:v>
                </c:pt>
                <c:pt idx="2">
                  <c:v>1885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037-48C8-8E1D-84F8D7051E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943712"/>
        <c:axId val="2018537984"/>
      </c:barChart>
      <c:catAx>
        <c:axId val="1059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37984"/>
        <c:crosses val="autoZero"/>
        <c:auto val="1"/>
        <c:lblAlgn val="ctr"/>
        <c:lblOffset val="100"/>
        <c:noMultiLvlLbl val="0"/>
      </c:catAx>
      <c:valAx>
        <c:axId val="20185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43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soluționate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232E-3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97-4A6E-8405-FF766DF08FE1}"/>
                </c:ext>
              </c:extLst>
            </c:dLbl>
            <c:dLbl>
              <c:idx val="1"/>
              <c:layout>
                <c:manualLayout>
                  <c:x val="1.3888888888888888E-2"/>
                  <c:y val="-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97-4A6E-8405-FF766DF08FE1}"/>
                </c:ext>
              </c:extLst>
            </c:dLbl>
            <c:dLbl>
              <c:idx val="2"/>
              <c:layout>
                <c:manualLayout>
                  <c:x val="1.851851851851851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97-4A6E-8405-FF766DF08F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1872</c:v>
                </c:pt>
                <c:pt idx="1">
                  <c:v>2685</c:v>
                </c:pt>
                <c:pt idx="2">
                  <c:v>3802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97-4A6E-8405-FF766DF08F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4635520"/>
        <c:axId val="109887584"/>
        <c:axId val="2004575856"/>
      </c:bar3DChart>
      <c:catAx>
        <c:axId val="2646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  <c:auto val="1"/>
        <c:lblAlgn val="ctr"/>
        <c:lblOffset val="100"/>
        <c:noMultiLvlLbl val="0"/>
      </c:catAx>
      <c:valAx>
        <c:axId val="1098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5520"/>
        <c:crosses val="autoZero"/>
        <c:crossBetween val="between"/>
      </c:valAx>
      <c:serAx>
        <c:axId val="2004575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</c:serAx>
      <c:spPr>
        <a:solidFill>
          <a:schemeClr val="accent3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577</c:v>
                </c:pt>
                <c:pt idx="1">
                  <c:v>1336</c:v>
                </c:pt>
                <c:pt idx="2">
                  <c:v>1178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03-42C9-A701-47E7A75A3CE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493</c:v>
                </c:pt>
                <c:pt idx="1">
                  <c:v>1700</c:v>
                </c:pt>
                <c:pt idx="2">
                  <c:v>1955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03-42C9-A701-47E7A75A3CE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3 luni 2024</c:v>
                </c:pt>
                <c:pt idx="1">
                  <c:v>3 luni 2025</c:v>
                </c:pt>
                <c:pt idx="2">
                  <c:v>3 luni 2026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83</c:v>
                </c:pt>
                <c:pt idx="1">
                  <c:v>523</c:v>
                </c:pt>
                <c:pt idx="2">
                  <c:v>2880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03-42C9-A701-47E7A75A3C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5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021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62CB-66D9-4412-9B66-72E66FF85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8527"/>
            <a:ext cx="6858000" cy="180507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55C188-5BF9-49FB-A9E9-B6B3B1A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38E6B-DECA-4399-874F-2CABF6C8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4A836-3E4E-4559-9B51-19873A8B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084FD-46D4-4640-A915-73E79DA4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56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F905-1579-44E7-AAA3-27A6525A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A8A44-411B-4FC6-A893-DA89A5335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EB141-6208-4E9E-991A-F9ED7F42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6612-0BD0-4AB3-9A28-DB22F737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F6551-062A-4DCE-8C39-7F01A6E7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05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B5C88D-C5CF-4441-8984-990127250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6041"/>
            <a:ext cx="1971675" cy="43938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06C7A-6EED-49FF-8905-74113F968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6041"/>
            <a:ext cx="5800725" cy="43938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862B2-0438-449F-9910-E5E17F2F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61510-D8CC-47C5-8845-E990524F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FA75F-E9A2-43D2-92CC-02BFE307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231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B4E84-C8DF-4C14-9B6D-253A971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7AC69-DF63-4DA5-BDFC-73BA7FEE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3072B-6A73-4E3E-A188-C50BD7BD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1AA7E-5F0C-40A5-AC39-83BDBE3F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01B61-0EEB-46D9-BD83-FE9EC4E7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4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D556-A7DA-44F1-84B4-13A8F1B9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2594"/>
            <a:ext cx="7886700" cy="21567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54B35-E73A-43FF-9EF9-C10CA3A1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69719"/>
            <a:ext cx="7886700" cy="113416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EBA20-4CC7-4879-B486-D504AA48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29F45-A1C2-431D-B91C-EFBECED1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C26D4-CF34-4520-AF0B-E221F0D9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73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F701F-B000-4690-AD9B-1D9DDA2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5C019-53A8-42B2-B79D-CAEA1FA9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6452A-AC29-4E5A-9DEC-05D5EAF2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04A377-7CF5-4E15-B2BB-72758333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737D17-669E-4699-80B0-D9D89D52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9D785-84CE-42EF-ABFD-8B1BB9BA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73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0444-6FF7-4CC0-AB78-ADAF8477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6042"/>
            <a:ext cx="7886700" cy="100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E2800-68B8-4536-8B21-50AC51F5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70990"/>
            <a:ext cx="3868340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DDADC-4D24-4CFD-AD93-884D761D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93883"/>
            <a:ext cx="3868340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4E2AD2-3D42-4288-ACC6-3CC05A468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70990"/>
            <a:ext cx="3887391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352370-D11C-4E98-8F36-A0DB949F3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93883"/>
            <a:ext cx="3887391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554FD6-488F-4FCD-B7CD-D19E6FA2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0F1491-E03D-4B39-9974-8BCF4743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BB1DD-188B-412D-87ED-675B3C22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90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1DFAD-6161-4279-92C6-D4D0F12C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054A94-8D73-49DE-ADA2-7D9BBE7C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AEEC77-FAA5-465C-817E-65F6D2EB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992D3-D42A-4F62-B280-53320CF2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60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F1D03D-C5A9-44F6-ACB7-71FD002C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0AB349-BD0C-4C2F-BC6D-0BA5E0C9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C895D-DACD-4ABD-85C7-B59AE0BF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77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D6A87-CC42-4B3F-9126-A10A43A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D87DC-64DC-44C9-8933-560247ED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32ABC4-C989-4BD4-BF5F-11D001A6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3C0F4-F1EE-4156-8C79-F0B06B2F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7061C-8A83-4C5C-824C-59A216B1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0DD27-D880-420D-9B1B-7475D45F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146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D2974-7F17-4DA4-AF32-FCB0FE45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0FF72F-C14B-4840-8E29-A2452ED5C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5ABAB-7374-4C9D-9553-49C70329F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62C70-FC58-4330-91A5-CBCA64C2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FDF65-075C-481E-97EA-1C442835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861C23-7A79-47CF-A283-EAA625B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65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FF70D-039E-4279-992A-37B79E15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2E7A-CD81-44D5-81B6-D73A7A54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0206"/>
            <a:ext cx="7886700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F3524-3FA8-4D4B-9035-9B966E65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F09B7-B8C7-467C-81FA-253EE4DBE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05519"/>
            <a:ext cx="30861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67A29-D582-4383-9A57-1D9F81CE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5DC0C84-65E9-4301-B3F6-5A5343F8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000" y="3111200"/>
            <a:ext cx="4599956" cy="1352800"/>
          </a:xfrm>
          <a:solidFill>
            <a:schemeClr val="accent2">
              <a:lumMod val="20000"/>
              <a:lumOff val="80000"/>
            </a:schemeClr>
          </a:solid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 performanța Curții de Apel Nord pentru perioada 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ianuarie – 31 martie 2026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C8A0C-F33D-46A2-8E5B-AC5B30DC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7178" y="2577587"/>
            <a:ext cx="29644" cy="29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E76096-F131-4E6C-ABC7-80536FF147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59" y="336176"/>
            <a:ext cx="2897841" cy="2514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F1246-6ED9-05E6-6301-7A99C2207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180340" algn="ctr">
              <a:lnSpc>
                <a:spcPct val="115000"/>
              </a:lnSpc>
            </a:pPr>
            <a:r>
              <a:rPr lang="ro-RO" sz="27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Evoluția c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auze</a:t>
            </a:r>
            <a:r>
              <a:rPr lang="ro-RO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56A4409-0011-4C52-C2E7-76E97708B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EF4BB97-CC94-7192-F90D-A55F3793D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0098390"/>
              </p:ext>
            </p:extLst>
          </p:nvPr>
        </p:nvGraphicFramePr>
        <p:xfrm>
          <a:off x="1598455" y="963262"/>
          <a:ext cx="6317038" cy="3538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5195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410B43-FC15-4BDC-E815-405CAC93B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Evoluția t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otal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ului de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(civile,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2351EA1-B783-2276-220E-67D6E378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4BAD61A-83EE-8F3C-8585-D59B8207FD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327819"/>
              </p:ext>
            </p:extLst>
          </p:nvPr>
        </p:nvGraphicFramePr>
        <p:xfrm>
          <a:off x="1786918" y="1102864"/>
          <a:ext cx="5947091" cy="3420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390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12DA8-4226-76A0-663F-5D5B66F6D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ro-R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 a stocului de 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 categorii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178A5B-14A2-2EED-8FC4-FE21DB23B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9D7BF84-3630-9101-C7F6-E5BD57D8DA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822267"/>
              </p:ext>
            </p:extLst>
          </p:nvPr>
        </p:nvGraphicFramePr>
        <p:xfrm>
          <a:off x="1535634" y="1019102"/>
          <a:ext cx="6477582" cy="3427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447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14800D-AD9B-D9AF-C95A-C051BB812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pendite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br>
              <a:rPr lang="ro-RO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</a:t>
            </a:r>
            <a:r>
              <a:rPr lang="en-US" sz="27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7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69857E2-2EB7-F248-B08A-EF20EA4CA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0000000-0008-0000-0400-00000C05000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859127"/>
              </p:ext>
            </p:extLst>
          </p:nvPr>
        </p:nvGraphicFramePr>
        <p:xfrm>
          <a:off x="1571154" y="1199553"/>
          <a:ext cx="6317039" cy="3448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31809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A2F43B-5AAB-D0A9-C132-58008D630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24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desfășurate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D71757-F16D-6F06-C005-FF71496D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5D78BA2-10B9-2073-2D4E-D1B058FD7B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4507569"/>
              </p:ext>
            </p:extLst>
          </p:nvPr>
        </p:nvGraphicFramePr>
        <p:xfrm>
          <a:off x="1640336" y="1081924"/>
          <a:ext cx="6407780" cy="344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158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5509E2-5812-FAF4-A11C-B40DC1F29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661083-4D05-0C12-337F-E4EB7FD22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E132A96-A368-002C-BEB1-C9C7043B95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9731809"/>
              </p:ext>
            </p:extLst>
          </p:nvPr>
        </p:nvGraphicFramePr>
        <p:xfrm>
          <a:off x="1423950" y="1012122"/>
          <a:ext cx="6589265" cy="3462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50712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DFB027-B13D-E231-D927-68C212A66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amânate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63F057-6BA4-946D-F2C5-018F274B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4C443E2-2886-7487-9955-6B45E92893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7703391"/>
              </p:ext>
            </p:extLst>
          </p:nvPr>
        </p:nvGraphicFramePr>
        <p:xfrm>
          <a:off x="1451872" y="998163"/>
          <a:ext cx="6519462" cy="355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0115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B7F36A-DF88-DE60-6379-04ABD239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Sarcina per judecător, cauze civile/penale</a:t>
            </a: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35752A-EFAB-457E-05DC-1B70B64A4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AC6055E6-D8B0-597B-D4C3-69FEDAEDEB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2131230"/>
              </p:ext>
            </p:extLst>
          </p:nvPr>
        </p:nvGraphicFramePr>
        <p:xfrm>
          <a:off x="1555954" y="1165124"/>
          <a:ext cx="6467169" cy="3505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53725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5FD8764-D7B8-D90E-4C6C-E7EBE5DD8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609600"/>
            <a:ext cx="7886700" cy="4060298"/>
          </a:xfrm>
        </p:spPr>
        <p:txBody>
          <a:bodyPr>
            <a:normAutofit fontScale="92500"/>
          </a:bodyPr>
          <a:lstStyle/>
          <a:p>
            <a:pPr marL="342900" lvl="0" indent="-3429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trimestru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s-a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atestat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dinamică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r>
              <a:rPr lang="ro-RO" sz="1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otalul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 de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ro-RO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2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788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mai multe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capitolul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 de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instanță,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evidențiată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783 mai multe ca în aceeași perioadă a anului trecut.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o-RO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 cauzelor soluționate sunt și ele într-o creștere evidențiată, cu 1117 cauze mai multe față de aceeași perioadă a anului 2025.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 cauzelor rămase rest la sfârșitul perioadei a crescut cu 2454 cauze.</a:t>
            </a:r>
          </a:p>
          <a:p>
            <a:pPr marL="34290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1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pendite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ro-RO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94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103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800" u="sng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8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8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7342A71-56EE-16EC-B796-F98D529A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54EEA2-745F-9CC9-2CDB-C8B5856A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0933"/>
            <a:ext cx="7886700" cy="33866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CONCLUZII: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47639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1E6D70-C111-D5A4-1E64-63CE1E899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68721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Acțiuni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prioritare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5D402D-4554-418E-6B6A-0B331E0C81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63260"/>
            <a:ext cx="7886700" cy="3684951"/>
          </a:xfrm>
        </p:spPr>
        <p:txBody>
          <a:bodyPr>
            <a:normAutofit fontScale="85000" lnSpcReduction="10000"/>
          </a:bodyPr>
          <a:lstStyle/>
          <a:p>
            <a:pPr marL="342900" lvl="0" indent="-342900" algn="just">
              <a:lnSpc>
                <a:spcPct val="107000"/>
              </a:lnSpc>
              <a:buSzPts val="1600"/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Examinarea cu prioritate a cauzelor de importanță strategică, precum și a cauzelor care se află în examinare mai mult de 24, 36 luni.</a:t>
            </a:r>
          </a:p>
          <a:p>
            <a:pPr marL="342900" lvl="0" indent="-342900" algn="just">
              <a:lnSpc>
                <a:spcPct val="107000"/>
              </a:lnSpc>
              <a:buSzPts val="1600"/>
              <a:buFont typeface="+mj-lt"/>
              <a:buAutoNum type="arabicPeriod"/>
            </a:pPr>
            <a:r>
              <a:rPr lang="ro-RO" sz="1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 numărului de cauze examinate pentru cauzele civile și penale, care a înregistrat în anul 2026 un număr mai scăzut față de anul 2025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600"/>
              <a:buFont typeface="+mj-lt"/>
              <a:buAutoNum type="arabicPeriod"/>
            </a:pPr>
            <a:r>
              <a:rPr lang="ro-RO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 numărului de cauze rămase rest la sfârșitul perioadei.</a:t>
            </a:r>
            <a:endParaRPr lang="ru-R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600"/>
              <a:buFont typeface="+mj-lt"/>
              <a:buAutoNum type="arabicPeriod"/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eficienței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eficacității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instanței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aducerea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indicatorilor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600"/>
              <a:buFont typeface="+mj-lt"/>
              <a:buAutoNum type="arabicPeriod"/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Președintele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interimar al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Nord                                 Ion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Talpa</a:t>
            </a:r>
            <a:endParaRPr lang="ro-RO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ro-RO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o-RO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Șefa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Direcției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Sistematizare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Generalizare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Practicii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Judiciare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Relații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T.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Țurcanu</a:t>
            </a:r>
            <a:endParaRPr lang="ru-RU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C390660-CFD4-9B89-28FD-AA3D3DFE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79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D71DA-964E-8F42-7E02-DC9AA586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Restanța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EE59CA6-2E09-0853-84FA-0DAAE13E6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977C77F-3C9A-5E25-78E6-9A12823676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951357"/>
              </p:ext>
            </p:extLst>
          </p:nvPr>
        </p:nvGraphicFramePr>
        <p:xfrm>
          <a:off x="1507714" y="893460"/>
          <a:ext cx="6358918" cy="364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74439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59245-289F-72B2-2F9B-BBDBA031E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(civile,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restanță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0290F4-19B3-91C6-0CF8-B9E65CD16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3E04DF14-5662-A211-4E76-7F6087E90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6680008"/>
              </p:ext>
            </p:extLst>
          </p:nvPr>
        </p:nvGraphicFramePr>
        <p:xfrm>
          <a:off x="1661276" y="1102864"/>
          <a:ext cx="6261197" cy="3441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29805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0C98BF-6366-8EA4-E5E3-1435E4B2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Evoluția </a:t>
            </a:r>
            <a:r>
              <a:rPr lang="ro-R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auze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4DEBB2C-3838-3186-0589-8844C179F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10B8F83-3490-C56E-0E0A-21AC5695F8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003190"/>
              </p:ext>
            </p:extLst>
          </p:nvPr>
        </p:nvGraphicFramePr>
        <p:xfrm>
          <a:off x="1793899" y="998163"/>
          <a:ext cx="6177435" cy="35598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87997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7F8EB-89A5-3878-9208-7898D61F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Evoluția t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otal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ului de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(civile,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95D220E-882B-68D7-5CDB-D571B962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595D2E3-B591-2CA4-7445-68DAFCFE22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4318479"/>
              </p:ext>
            </p:extLst>
          </p:nvPr>
        </p:nvGraphicFramePr>
        <p:xfrm>
          <a:off x="1668256" y="1379538"/>
          <a:ext cx="6163476" cy="3290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8925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3AF068-F0D8-F0C2-FC44-F4E85CE9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Evoluția c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auze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aflate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D7D4AC-A9D8-08D1-AD2B-E25821E6F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2E3BE8A2-3CEE-C457-375E-11166B0AEF0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2811295"/>
              </p:ext>
            </p:extLst>
          </p:nvPr>
        </p:nvGraphicFramePr>
        <p:xfrm>
          <a:off x="1738057" y="1019102"/>
          <a:ext cx="6289119" cy="340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61516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969E94-223B-434A-0901-4B7484BF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Evoluția volumului </a:t>
            </a:r>
            <a:r>
              <a:rPr lang="ro-R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otal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aflate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br>
              <a:rPr lang="ru-RU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065846-6EE3-CC1A-DD6A-0A368E20D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EE3FE3B6-1AAE-DB8C-00E1-83C91878B9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539226"/>
              </p:ext>
            </p:extLst>
          </p:nvPr>
        </p:nvGraphicFramePr>
        <p:xfrm>
          <a:off x="1647316" y="1019103"/>
          <a:ext cx="6135554" cy="3483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05765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527CEA-8F52-BBD9-F059-D53840AA2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Evoluția c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auze</a:t>
            </a:r>
            <a:r>
              <a:rPr lang="ro-R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lor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br>
              <a:rPr lang="ru-RU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B0EEF3E-9629-7F6D-C283-E1362BFAD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13635533-F07E-6C89-3BB1-44074E47FA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19499"/>
              </p:ext>
            </p:extLst>
          </p:nvPr>
        </p:nvGraphicFramePr>
        <p:xfrm>
          <a:off x="1458852" y="1026083"/>
          <a:ext cx="6519463" cy="3469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63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222C37-DEFF-3B76-6871-A0065F064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Evoluția t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otal</a:t>
            </a:r>
            <a:r>
              <a:rPr lang="ro-R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ului de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(civile,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ro-RO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7EEB7F-AFD7-C251-093F-06F9CDF2F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C41F3287-B89B-D15A-AF54-0F31F76C33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237623"/>
              </p:ext>
            </p:extLst>
          </p:nvPr>
        </p:nvGraphicFramePr>
        <p:xfrm>
          <a:off x="1535634" y="1158706"/>
          <a:ext cx="6379859" cy="3511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352611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3999</TotalTime>
  <Words>419</Words>
  <Application>Microsoft Office PowerPoint</Application>
  <PresentationFormat>Custom</PresentationFormat>
  <Paragraphs>95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Calibri Light</vt:lpstr>
      <vt:lpstr>Tahoma</vt:lpstr>
      <vt:lpstr>Arial</vt:lpstr>
      <vt:lpstr>Times New Roman</vt:lpstr>
      <vt:lpstr>Wingdings</vt:lpstr>
      <vt:lpstr>Calibri</vt:lpstr>
      <vt:lpstr>Тема Office</vt:lpstr>
      <vt:lpstr>PowerPoint Presentation</vt:lpstr>
      <vt:lpstr>Restanța la începutul perioadei </vt:lpstr>
      <vt:lpstr>Total cauze (civile, penale, contravenționale)  restanță la începutul perioadei </vt:lpstr>
      <vt:lpstr>Evoluția cauzelor noi înregistrate </vt:lpstr>
      <vt:lpstr>Evoluția totalului de cauze înregistrate (civile, penale,  contravenționale) </vt:lpstr>
      <vt:lpstr>Evoluția cauzelor aflate în procedură </vt:lpstr>
      <vt:lpstr>Evoluția volumului total cauze aflate în procedură </vt:lpstr>
      <vt:lpstr>Evoluția cauzelor soluționate </vt:lpstr>
      <vt:lpstr>Evoluția totalului de cauze soluționate (civile, penale,  contravenționale) </vt:lpstr>
      <vt:lpstr>Evoluția cauzelor rest la sfârșitul perioadei   </vt:lpstr>
      <vt:lpstr>Evoluția totalului de cauze rest (civile, penale,  contravenționale) </vt:lpstr>
      <vt:lpstr>Rata de variație a stocului de cauze per categorii </vt:lpstr>
      <vt:lpstr>Rata de variație a stocului de cauze pendite pentru      totalul calculat de cauze</vt:lpstr>
      <vt:lpstr>Numărul ședințelor desfășurate </vt:lpstr>
      <vt:lpstr>       Rata dosarelor  încheiate într-o singură ședință </vt:lpstr>
      <vt:lpstr>Rata ședințelor amânate </vt:lpstr>
      <vt:lpstr>Sarcina per judecător, cauze civile/penale</vt:lpstr>
      <vt:lpstr>CONCLUZII:</vt:lpstr>
      <vt:lpstr>Acțiuni prioritare: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User</cp:lastModifiedBy>
  <cp:revision>126</cp:revision>
  <cp:lastPrinted>2026-04-15T08:55:57Z</cp:lastPrinted>
  <dcterms:created xsi:type="dcterms:W3CDTF">2017-03-16T17:43:27Z</dcterms:created>
  <dcterms:modified xsi:type="dcterms:W3CDTF">2026-04-16T07:56:58Z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