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9144000" cy="5184775"/>
  <p:notesSz cx="6735763" cy="98663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5"/>
            <p14:sldId id="272"/>
            <p14:sldId id="273"/>
            <p14:sldId id="274"/>
          </p14:sldIdLst>
        </p14:section>
        <p14:section name="Раздел без заголовка" id="{06BB02A2-76D7-4035-B86F-D90CCCE000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xkr8h+mMgJzVKhGcNZfNOGTWeb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66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</c:v>
                </c:pt>
                <c:pt idx="1">
                  <c:v>626</c:v>
                </c:pt>
                <c:pt idx="2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C-4866-9374-C8245F179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955</c:v>
                </c:pt>
                <c:pt idx="1">
                  <c:v>623</c:v>
                </c:pt>
                <c:pt idx="2">
                  <c:v>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C-4866-9374-C8245F179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160</c:v>
                </c:pt>
                <c:pt idx="1">
                  <c:v>95</c:v>
                </c:pt>
                <c:pt idx="2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C-4866-9374-C8245F1792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37-483B-8436-1A09D7BD40F1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37-483B-8436-1A09D7BD40F1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37-483B-8436-1A09D7BD4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1732</c:v>
                </c:pt>
                <c:pt idx="1">
                  <c:v>1153</c:v>
                </c:pt>
                <c:pt idx="2">
                  <c:v>3559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37-483B-8436-1A09D7BD40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4.8927825228611471E-2"/>
                  <c:y val="-7.4111789172384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2E-4DDA-B965-969037D2B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3 luni 2023 </c:v>
                </c:pt>
                <c:pt idx="1">
                  <c:v>3 luni 2024 </c:v>
                </c:pt>
                <c:pt idx="2">
                  <c:v>3 luni 2025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0.98509999999999998</c:v>
                </c:pt>
                <c:pt idx="1">
                  <c:v>1.0366</c:v>
                </c:pt>
                <c:pt idx="2">
                  <c:v>0.94310000000000005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E-4DDA-B965-969037D2B7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7601760176017521E-2"/>
                  <c:y val="-1.901502186727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2E-4DDA-B965-969037D2B710}"/>
                </c:ext>
              </c:extLst>
            </c:dLbl>
            <c:dLbl>
              <c:idx val="2"/>
              <c:layout>
                <c:manualLayout>
                  <c:x val="1.9606081405067507E-3"/>
                  <c:y val="-2.223353675171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B-4E70-AC53-8FEB695DE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3 luni 2023 </c:v>
                </c:pt>
                <c:pt idx="1">
                  <c:v>3 luni 2024 </c:v>
                </c:pt>
                <c:pt idx="2">
                  <c:v>3 luni 2025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0.86870000000000003</c:v>
                </c:pt>
                <c:pt idx="1">
                  <c:v>0.88360000000000005</c:v>
                </c:pt>
                <c:pt idx="2">
                  <c:v>1.0762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2E-4DDA-B965-969037D2B7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3.4963972667578593E-2"/>
                  <c:y val="-2.242844492166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2E-4DDA-B965-969037D2B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3 luni 2023 </c:v>
                </c:pt>
                <c:pt idx="1">
                  <c:v>3 luni 2024 </c:v>
                </c:pt>
                <c:pt idx="2">
                  <c:v>3 luni 2025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1.0499000000000001</c:v>
                </c:pt>
                <c:pt idx="1">
                  <c:v>1.1232</c:v>
                </c:pt>
                <c:pt idx="2">
                  <c:v>0.87839999999999996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2E-4DDA-B965-969037D2B7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u="none" strike="noStrike" baseline="0">
                <a:solidFill>
                  <a:sysClr val="windowText" lastClr="000000"/>
                </a:solidFill>
                <a:effectLst/>
              </a:rPr>
              <a:t>  </a:t>
            </a:r>
            <a:endParaRPr lang="en-GB" sz="11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519033804984904"/>
          <c:y val="1.81086887948530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624151587604251E-2"/>
          <c:y val="0.15897475704816971"/>
          <c:w val="0.74624128642035503"/>
          <c:h val="0.66410422702380811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2341878317841618E-3"/>
                  <c:y val="7.78144095895100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98,51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72-45FD-9DC5-9562D8088D08}"/>
                </c:ext>
              </c:extLst>
            </c:dLbl>
            <c:dLbl>
              <c:idx val="1"/>
              <c:layout>
                <c:manualLayout>
                  <c:x val="-5.4480097882501528E-2"/>
                  <c:y val="-3.73334959097951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103,66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72-45FD-9DC5-9562D8088D08}"/>
                </c:ext>
              </c:extLst>
            </c:dLbl>
            <c:dLbl>
              <c:idx val="2"/>
              <c:layout>
                <c:manualLayout>
                  <c:x val="-6.8126615751978273E-2"/>
                  <c:y val="6.59025572964784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94,31 %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72-45FD-9DC5-9562D8088D08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0.98509999999999998</c:v>
                </c:pt>
                <c:pt idx="1">
                  <c:v>1.0366</c:v>
                </c:pt>
                <c:pt idx="2">
                  <c:v>0.94309799789251847</c:v>
                </c:pt>
              </c:numCache>
            </c:numRef>
          </c:val>
          <c:smooth val="1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3-A872-45FD-9DC5-9562D8088D08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6948670889822984E-2"/>
                  <c:y val="8.1785027020520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72-45FD-9DC5-9562D8088D08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5-A872-45FD-9DC5-9562D8088D0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392336"/>
        <c:crosses val="autoZero"/>
        <c:crossBetween val="midCat"/>
        <c:majorUnit val="0.25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5B9BD5">
        <a:lumMod val="20000"/>
        <a:lumOff val="80000"/>
      </a:srgb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3684</c:v>
                </c:pt>
                <c:pt idx="1">
                  <c:v>3348</c:v>
                </c:pt>
                <c:pt idx="2">
                  <c:v>4007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B-46F3-9815-BABDAFA2B0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3438</c:v>
                </c:pt>
                <c:pt idx="1">
                  <c:v>3141</c:v>
                </c:pt>
                <c:pt idx="2">
                  <c:v>3632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B-46F3-9815-BABDAFA2B0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666</c:v>
                </c:pt>
                <c:pt idx="1">
                  <c:v>14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B-46F3-9815-BABDAFA2B0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347</c:v>
                </c:pt>
                <c:pt idx="1">
                  <c:v>146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B-46F3-9815-BABDAFA2B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2182</c:v>
                </c:pt>
                <c:pt idx="1">
                  <c:v>1872</c:v>
                </c:pt>
                <c:pt idx="2">
                  <c:v>2685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E-458D-A4EB-512A611A90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8FB938-5A2C-4580-B6DB-BE99622F66A2}" type="VALUE">
                      <a:rPr lang="en-US"/>
                      <a:pPr/>
                      <a:t>[ЗНАЧЕНИЕ]</a:t>
                    </a:fld>
                    <a:r>
                      <a:rPr lang="en-US"/>
                      <a:t>/64,85 %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2E-458D-A4EB-512A611A90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760B55-32DF-4FB7-994E-E9522389F7A6}" type="VALUE">
                      <a:rPr lang="en-US"/>
                      <a:pPr/>
                      <a:t>[ЗНАЧЕНИЕ]</a:t>
                    </a:fld>
                    <a:r>
                      <a:rPr lang="en-US"/>
                      <a:t>/72,44%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2E-458D-A4EB-512A611A90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13023D-5A8E-4A2E-876C-1478E180B8B9}" type="VALUE">
                      <a:rPr lang="en-US"/>
                      <a:pPr/>
                      <a:t>[ЗНАЧЕНИЕ]</a:t>
                    </a:fld>
                    <a:r>
                      <a:rPr lang="en-US"/>
                      <a:t>/70,40%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2E-458D-A4EB-512A611A9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1415</c:v>
                </c:pt>
                <c:pt idx="1">
                  <c:v>1356</c:v>
                </c:pt>
                <c:pt idx="2">
                  <c:v>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E-458D-A4EB-512A611A9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4F07BA2-14D4-4F78-B39E-FA88C11095FA}" type="VALUE">
                      <a:rPr lang="en-US" baseline="0"/>
                      <a:pPr/>
                      <a:t>[ЗНАЧЕНИЕ]</a:t>
                    </a:fld>
                    <a:r>
                      <a:rPr lang="en-US" baseline="0"/>
                      <a:t> cauze/23,15%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21-42AA-8FD6-918A890B31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59F83F0-3556-4BDB-8D97-FD88D79CB36B}" type="VALUE">
                      <a:rPr lang="en-US" baseline="0"/>
                      <a:pPr/>
                      <a:t>[ЗНАЧЕНИЕ]</a:t>
                    </a:fld>
                    <a:r>
                      <a:rPr lang="en-US" baseline="0"/>
                      <a:t> cauze/ 18,40 %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21-42AA-8FD6-918A890B31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BA7504F-35D2-4773-B945-048357D9D61F}" type="VALUE">
                      <a:rPr lang="en-US" baseline="0"/>
                      <a:pPr/>
                      <a:t>[ЗНАЧЕНИЕ]</a:t>
                    </a:fld>
                    <a:r>
                      <a:rPr lang="en-US" baseline="0"/>
                      <a:t> cauze/ 23,44 %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21-42AA-8FD6-918A890B311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853</c:v>
                </c:pt>
                <c:pt idx="1">
                  <c:v>616</c:v>
                </c:pt>
                <c:pt idx="2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1-42AA-8FD6-918A890B3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aflate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cauze civile</c:v>
                </c:pt>
                <c:pt idx="2">
                  <c:v>cauze penale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2339</c:v>
                </c:pt>
                <c:pt idx="2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5-4E2E-AB5F-108BCBE25A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 soluționate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49999999999962E-2"/>
                  <c:y val="-2.5497458571649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5-4E2E-AB5F-108BCBE25A86}"/>
                </c:ext>
              </c:extLst>
            </c:dLbl>
            <c:dLbl>
              <c:idx val="2"/>
              <c:layout>
                <c:manualLayout>
                  <c:x val="3.750002512691411E-2"/>
                  <c:y val="-7.2267667664584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55-4E2E-AB5F-108BCBE25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cauze civile</c:v>
                </c:pt>
                <c:pt idx="2">
                  <c:v>cauze penale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1003</c:v>
                </c:pt>
                <c:pt idx="2">
                  <c:v>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55-4E2E-AB5F-108BCBE25A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Sarcina per judecător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65179756397308E-2"/>
                  <c:y val="-3.6230829754469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55-4E2E-AB5F-108BCBE25A86}"/>
                </c:ext>
              </c:extLst>
            </c:dLbl>
            <c:dLbl>
              <c:idx val="2"/>
              <c:layout>
                <c:manualLayout>
                  <c:x val="2.3565179756397273E-2"/>
                  <c:y val="-1.811541487723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55-4E2E-AB5F-108BCBE25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cauze civile</c:v>
                </c:pt>
                <c:pt idx="2">
                  <c:v>cauze penale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125</c:v>
                </c:pt>
                <c:pt idx="2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55-4E2E-AB5F-108BCBE25A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0779647"/>
        <c:axId val="630787327"/>
        <c:axId val="0"/>
      </c:bar3DChart>
      <c:catAx>
        <c:axId val="63077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787327"/>
        <c:crosses val="autoZero"/>
        <c:auto val="1"/>
        <c:lblAlgn val="ctr"/>
        <c:lblOffset val="100"/>
        <c:noMultiLvlLbl val="0"/>
      </c:catAx>
      <c:valAx>
        <c:axId val="63078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77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97E-2"/>
                  <c:y val="-6.34920634920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C-437F-99AB-E9DF4E6D3AB9}"/>
                </c:ext>
              </c:extLst>
            </c:dLbl>
            <c:dLbl>
              <c:idx val="1"/>
              <c:layout>
                <c:manualLayout>
                  <c:x val="1.8518518518518476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C-437F-99AB-E9DF4E6D3AB9}"/>
                </c:ext>
              </c:extLst>
            </c:dLbl>
            <c:dLbl>
              <c:idx val="2"/>
              <c:layout>
                <c:manualLayout>
                  <c:x val="1.38888888888888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AC-437F-99AB-E9DF4E6D3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1679</c:v>
                </c:pt>
                <c:pt idx="1">
                  <c:v>1344</c:v>
                </c:pt>
                <c:pt idx="2">
                  <c:v>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AC-437F-99AB-E9DF4E6D3A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97AC-437F-99AB-E9DF4E6D3AB9}"/>
            </c:ext>
          </c:extLst>
        </c:ser>
        <c:ser>
          <c:idx val="2"/>
          <c:order val="2"/>
          <c:tx>
            <c:strRef>
              <c:f>Лист1!$G$4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97AC-437F-99AB-E9DF4E6D3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401424"/>
        <c:axId val="1980437072"/>
        <c:axId val="1986359152"/>
      </c:bar3DChart>
      <c:catAx>
        <c:axId val="106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437072"/>
        <c:crosses val="autoZero"/>
        <c:auto val="1"/>
        <c:lblAlgn val="ctr"/>
        <c:lblOffset val="100"/>
        <c:noMultiLvlLbl val="0"/>
      </c:catAx>
      <c:valAx>
        <c:axId val="1980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1424"/>
        <c:crosses val="autoZero"/>
        <c:crossBetween val="between"/>
      </c:valAx>
      <c:serAx>
        <c:axId val="1986359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0437072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792</c:v>
                </c:pt>
                <c:pt idx="1">
                  <c:v>653</c:v>
                </c:pt>
                <c:pt idx="2">
                  <c:v>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B-43E9-840C-C032C5DCF0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1094</c:v>
                </c:pt>
                <c:pt idx="1">
                  <c:v>900</c:v>
                </c:pt>
                <c:pt idx="2">
                  <c:v>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B-43E9-840C-C032C5DCF0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329</c:v>
                </c:pt>
                <c:pt idx="1">
                  <c:v>253</c:v>
                </c:pt>
                <c:pt idx="2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B-43E9-840C-C032C5DCF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1-454A-AA06-1F857405B90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31-454A-AA06-1F857405B908}"/>
                </c:ext>
              </c:extLst>
            </c:dLbl>
            <c:dLbl>
              <c:idx val="2"/>
              <c:layout>
                <c:manualLayout>
                  <c:x val="1.8518518518518434E-2"/>
                  <c:y val="-1.984142607174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11111111111112E-2"/>
                      <c:h val="9.5178727659042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131-454A-AA06-1F857405B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2215</c:v>
                </c:pt>
                <c:pt idx="1">
                  <c:v>1806</c:v>
                </c:pt>
                <c:pt idx="2">
                  <c:v>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31-454A-AA06-1F857405B9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1356</c:v>
                </c:pt>
                <c:pt idx="1">
                  <c:v>1279</c:v>
                </c:pt>
                <c:pt idx="2">
                  <c:v>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5-4BFD-8F6D-5581C77E4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2049</c:v>
                </c:pt>
                <c:pt idx="1">
                  <c:v>1523</c:v>
                </c:pt>
                <c:pt idx="2">
                  <c:v>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5-4BFD-8F6D-5581C77E4A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489</c:v>
                </c:pt>
                <c:pt idx="1">
                  <c:v>348</c:v>
                </c:pt>
                <c:pt idx="2">
                  <c:v>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C5-4BFD-8F6D-5581C77E4A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F7-48A6-89A6-2D2D54998433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F7-48A6-89A6-2D2D54998433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F7-48A6-89A6-2D2D54998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3894</c:v>
                </c:pt>
                <c:pt idx="1">
                  <c:v>3150</c:v>
                </c:pt>
                <c:pt idx="2">
                  <c:v>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F7-48A6-89A6-2D2D54998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688</c:v>
                </c:pt>
                <c:pt idx="1">
                  <c:v>577</c:v>
                </c:pt>
                <c:pt idx="2">
                  <c:v>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7-48C8-8E1D-84F8D7051E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1175</c:v>
                </c:pt>
                <c:pt idx="1">
                  <c:v>1030</c:v>
                </c:pt>
                <c:pt idx="2">
                  <c:v>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7-48C8-8E1D-84F8D7051E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319</c:v>
                </c:pt>
                <c:pt idx="1">
                  <c:v>265</c:v>
                </c:pt>
                <c:pt idx="2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7-48C8-8E1D-84F8D7051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97-4A6E-8405-FF766DF08FE1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97-4A6E-8405-FF766DF08FE1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97-4A6E-8405-FF766DF08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2182</c:v>
                </c:pt>
                <c:pt idx="1">
                  <c:v>1872</c:v>
                </c:pt>
                <c:pt idx="2">
                  <c:v>2685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97-4A6E-8405-FF766DF08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688</c:v>
                </c:pt>
                <c:pt idx="1">
                  <c:v>577</c:v>
                </c:pt>
                <c:pt idx="2">
                  <c:v>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3-42C9-A701-47E7A75A3C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874</c:v>
                </c:pt>
                <c:pt idx="1">
                  <c:v>493</c:v>
                </c:pt>
                <c:pt idx="2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03-42C9-A701-47E7A75A3C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2023</c:v>
                </c:pt>
                <c:pt idx="1">
                  <c:v>3 luni 2024</c:v>
                </c:pt>
                <c:pt idx="2">
                  <c:v>3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170</c:v>
                </c:pt>
                <c:pt idx="1">
                  <c:v>83</c:v>
                </c:pt>
                <c:pt idx="2">
                  <c:v>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03-42C9-A701-47E7A75A3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Curții de Apel Nord </a:t>
            </a:r>
            <a:r>
              <a:rPr lang="ro-RO" sz="4500">
                <a:latin typeface="Times New Roman" panose="02020603050405020304" pitchFamily="18" charset="0"/>
                <a:cs typeface="Times New Roman" panose="02020603050405020304" pitchFamily="18" charset="0"/>
              </a:rPr>
              <a:t>pentru perioada </a:t>
            </a:r>
            <a:endParaRPr lang="ro-RO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– 31 martie 2025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178" y="2577587"/>
            <a:ext cx="29644" cy="2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76096-F131-4E6C-ABC7-80536FF14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9" y="336176"/>
            <a:ext cx="2897841" cy="251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F1246-6ED9-05E6-6301-7A99C220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0340" algn="ctr">
              <a:lnSpc>
                <a:spcPct val="115000"/>
              </a:lnSpc>
            </a:pP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6A4409-0011-4C52-C2E7-76E97708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EF4BB97-CC94-7192-F90D-A55F3793D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539082"/>
              </p:ext>
            </p:extLst>
          </p:nvPr>
        </p:nvGraphicFramePr>
        <p:xfrm>
          <a:off x="1598455" y="963262"/>
          <a:ext cx="6317038" cy="353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19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10B43-FC15-4BDC-E815-405CAC93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(civile,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351EA1-B783-2276-220E-67D6E37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4BAD61A-83EE-8F3C-8585-D59B8207F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217537"/>
              </p:ext>
            </p:extLst>
          </p:nvPr>
        </p:nvGraphicFramePr>
        <p:xfrm>
          <a:off x="1786918" y="1102864"/>
          <a:ext cx="5947091" cy="342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9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12DA8-4226-76A0-663F-5D5B66F6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78A5B-14A2-2EED-8FC4-FE21DB23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9D7BF84-3630-9101-C7F6-E5BD57D8D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868850"/>
              </p:ext>
            </p:extLst>
          </p:nvPr>
        </p:nvGraphicFramePr>
        <p:xfrm>
          <a:off x="1535634" y="1019102"/>
          <a:ext cx="6477582" cy="342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47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4800D-AD9B-D9AF-C95A-C051BB81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o-RO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857E2-2EB7-F248-B08A-EF20EA4C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000-0008-0000-0400-00000C05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536442"/>
              </p:ext>
            </p:extLst>
          </p:nvPr>
        </p:nvGraphicFramePr>
        <p:xfrm>
          <a:off x="1591474" y="1165686"/>
          <a:ext cx="6317039" cy="344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180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2F43B-5AAB-D0A9-C132-58008D63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71757-F16D-6F06-C005-FF71496D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5D78BA2-10B9-2073-2D4E-D1B058FD7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268768"/>
              </p:ext>
            </p:extLst>
          </p:nvPr>
        </p:nvGraphicFramePr>
        <p:xfrm>
          <a:off x="1640336" y="1081924"/>
          <a:ext cx="6407780" cy="344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58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509E2-5812-FAF4-A11C-B40DC1F2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661083-4D05-0C12-337F-E4EB7FD2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E132A96-A368-002C-BEB1-C9C7043B9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861751"/>
              </p:ext>
            </p:extLst>
          </p:nvPr>
        </p:nvGraphicFramePr>
        <p:xfrm>
          <a:off x="1423950" y="1012122"/>
          <a:ext cx="6589265" cy="346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07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FB027-B13D-E231-D927-68C212A6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amânate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3F057-6BA4-946D-F2C5-018F274B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4C443E2-2886-7487-9955-6B45E9289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782627"/>
              </p:ext>
            </p:extLst>
          </p:nvPr>
        </p:nvGraphicFramePr>
        <p:xfrm>
          <a:off x="1451872" y="998163"/>
          <a:ext cx="6519462" cy="355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1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7F36A-DF88-DE60-6379-04ABD239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per judecător, cauze civile/penale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5752A-EFAB-457E-05DC-1B70B64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6055E6-D8B0-597B-D4C3-69FEDAEDE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577519"/>
              </p:ext>
            </p:extLst>
          </p:nvPr>
        </p:nvGraphicFramePr>
        <p:xfrm>
          <a:off x="1555954" y="1165124"/>
          <a:ext cx="6467169" cy="350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37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FD8764-D7B8-D90E-4C6C-E7EBE5DD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9102"/>
            <a:ext cx="7886700" cy="3650796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2025), s-a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civile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781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decît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semnificativă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916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periioadă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semnificativă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356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2053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evidențiată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civile - cu 279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560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cu 202 ca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342A71-56EE-16EC-B796-F98D529A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EEA2-745F-9CC9-2CDB-C8B5856A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CONCLUZII: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6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CD81EC-BCBF-8C37-B0D7-591E7100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BCC07-AC4F-6AA6-6CC9-2B28179FD5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276" y="634182"/>
            <a:ext cx="7623073" cy="4036244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1041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evidențiată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civile cu 426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269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127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813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2406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94,31%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2025,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103,66%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2024,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98,51%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68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D71DA-964E-8F42-7E02-DC9AA586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E59CA6-2E09-0853-84FA-0DAAE13E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977C77F-3C9A-5E25-78E6-9A1282367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114612"/>
              </p:ext>
            </p:extLst>
          </p:nvPr>
        </p:nvGraphicFramePr>
        <p:xfrm>
          <a:off x="1507714" y="893460"/>
          <a:ext cx="6358918" cy="364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439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E6D70-C111-D5A4-1E64-63CE1E89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687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prioritare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D402D-4554-418E-6B6A-0B331E0C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0440"/>
            <a:ext cx="7886700" cy="395774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SzPts val="1600"/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îndeosebi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100%. 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600"/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amânate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20%. 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Președintele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Nord                                 Ion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o-R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o-R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Generalizare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Practicii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Țurcanu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390660-CFD4-9B89-28FD-AA3D3DFE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59245-289F-72B2-2F9B-BBDBA031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(civile,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0290F4-19B3-91C6-0CF8-B9E65CD1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E04DF14-5662-A211-4E76-7F6087E90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46093"/>
              </p:ext>
            </p:extLst>
          </p:nvPr>
        </p:nvGraphicFramePr>
        <p:xfrm>
          <a:off x="1661276" y="1102864"/>
          <a:ext cx="6261197" cy="344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80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C98BF-6366-8EA4-E5E3-1435E4B2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DEBB2C-3838-3186-0589-8844C179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10B8F83-3490-C56E-0E0A-21AC5695F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77197"/>
              </p:ext>
            </p:extLst>
          </p:nvPr>
        </p:nvGraphicFramePr>
        <p:xfrm>
          <a:off x="1793899" y="998163"/>
          <a:ext cx="6177435" cy="355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79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7F8EB-89A5-3878-9208-7898D61F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(civile,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5D220E-882B-68D7-5CDB-D571B962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595D2E3-B591-2CA4-7445-68DAFCFE2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412619"/>
              </p:ext>
            </p:extLst>
          </p:nvPr>
        </p:nvGraphicFramePr>
        <p:xfrm>
          <a:off x="1668256" y="1379538"/>
          <a:ext cx="6163476" cy="329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25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AF068-F0D8-F0C2-FC44-F4E85CE9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D7D4AC-A9D8-08D1-AD2B-E25821E6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3BE8A2-3CEE-C457-375E-11166B0AE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479524"/>
              </p:ext>
            </p:extLst>
          </p:nvPr>
        </p:nvGraphicFramePr>
        <p:xfrm>
          <a:off x="1738057" y="1019102"/>
          <a:ext cx="6289119" cy="340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61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69E94-223B-434A-0901-4B7484BF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065846-6EE3-CC1A-DD6A-0A368E20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E3FE3B6-1AAE-DB8C-00E1-83C91878B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674858"/>
              </p:ext>
            </p:extLst>
          </p:nvPr>
        </p:nvGraphicFramePr>
        <p:xfrm>
          <a:off x="1647316" y="1019103"/>
          <a:ext cx="6135554" cy="348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76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27CEA-8F52-BBD9-F059-D53840AA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EEF3E-9629-7F6D-C283-E1362BF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3635533-F07E-6C89-3BB1-44074E47F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120381"/>
              </p:ext>
            </p:extLst>
          </p:nvPr>
        </p:nvGraphicFramePr>
        <p:xfrm>
          <a:off x="1458852" y="1026083"/>
          <a:ext cx="6519463" cy="346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3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22C37-DEFF-3B76-6871-A0065F06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(civile,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7EEB7F-AFD7-C251-093F-06F9CDF2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41F3287-B89B-D15A-AF54-0F31F76C3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879596"/>
              </p:ext>
            </p:extLst>
          </p:nvPr>
        </p:nvGraphicFramePr>
        <p:xfrm>
          <a:off x="1535634" y="1158706"/>
          <a:ext cx="6379859" cy="351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26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415</Words>
  <Application>Microsoft Office PowerPoint</Application>
  <PresentationFormat>Произвольный</PresentationFormat>
  <Paragraphs>69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 Light</vt:lpstr>
      <vt:lpstr>Tahoma</vt:lpstr>
      <vt:lpstr>Arial</vt:lpstr>
      <vt:lpstr>Times New Roman</vt:lpstr>
      <vt:lpstr>Wingdings</vt:lpstr>
      <vt:lpstr>Calibri</vt:lpstr>
      <vt:lpstr>Тема Office</vt:lpstr>
      <vt:lpstr>Презентация PowerPoint</vt:lpstr>
      <vt:lpstr>Restanța la începutul perioadei </vt:lpstr>
      <vt:lpstr>Total cauze (civile, penale, contravenționale)  restanță la începutul perioadei </vt:lpstr>
      <vt:lpstr>Cauze noi înregistrate </vt:lpstr>
      <vt:lpstr>Total cauze înregistrate (civile, penale,  contravenționale) </vt:lpstr>
      <vt:lpstr>Cauze aflate în procedură </vt:lpstr>
      <vt:lpstr>Total cauze în procedură </vt:lpstr>
      <vt:lpstr>Cauze soluționate </vt:lpstr>
      <vt:lpstr>Total cauze soluționate (civile, penale,  contravenționale) </vt:lpstr>
      <vt:lpstr>Cauze rest la sfârșitul perioadei   </vt:lpstr>
      <vt:lpstr>Total cauze rest (civile, penale,  contravenționale) </vt:lpstr>
      <vt:lpstr>Rata de soluționare a dosarelor </vt:lpstr>
      <vt:lpstr>Rata de variație a stocului de cauze pendite pentru      totalul calculat de cauze </vt:lpstr>
      <vt:lpstr>Numărul ședințelor desfășurate </vt:lpstr>
      <vt:lpstr>       Rata dosarelor  încheiate într-o singură ședință </vt:lpstr>
      <vt:lpstr>Rata ședințelor amânate </vt:lpstr>
      <vt:lpstr>Sarcina per judecător, cauze civile/penale</vt:lpstr>
      <vt:lpstr>CONCLUZII: </vt:lpstr>
      <vt:lpstr>Презентация PowerPoint</vt:lpstr>
      <vt:lpstr>Acțiuni prioritare: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Пользователь</cp:lastModifiedBy>
  <cp:revision>87</cp:revision>
  <cp:lastPrinted>2025-04-16T13:57:04Z</cp:lastPrinted>
  <dcterms:created xsi:type="dcterms:W3CDTF">2017-03-16T17:43:27Z</dcterms:created>
  <dcterms:modified xsi:type="dcterms:W3CDTF">2025-04-18T05:57:19Z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