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3"/>
  </p:notesMasterIdLst>
  <p:sldIdLst>
    <p:sldId id="256" r:id="rId2"/>
    <p:sldId id="257" r:id="rId3"/>
    <p:sldId id="275" r:id="rId4"/>
    <p:sldId id="274" r:id="rId5"/>
    <p:sldId id="273" r:id="rId6"/>
    <p:sldId id="258" r:id="rId7"/>
    <p:sldId id="276" r:id="rId8"/>
    <p:sldId id="278" r:id="rId9"/>
    <p:sldId id="277" r:id="rId10"/>
    <p:sldId id="259" r:id="rId11"/>
    <p:sldId id="279" r:id="rId12"/>
    <p:sldId id="261" r:id="rId13"/>
    <p:sldId id="262" r:id="rId14"/>
    <p:sldId id="280" r:id="rId15"/>
    <p:sldId id="263" r:id="rId16"/>
    <p:sldId id="265" r:id="rId17"/>
    <p:sldId id="266" r:id="rId18"/>
    <p:sldId id="281" r:id="rId19"/>
    <p:sldId id="282" r:id="rId20"/>
    <p:sldId id="284" r:id="rId21"/>
    <p:sldId id="285" r:id="rId22"/>
  </p:sldIdLst>
  <p:sldSz cx="9144000" cy="5184775"/>
  <p:notesSz cx="6950075" cy="923607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Gill Sans" panose="020B0604020202020204" charset="0"/>
      <p:regular r:id="rId30"/>
      <p:bold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75"/>
          </p14:sldIdLst>
        </p14:section>
        <p14:section name="Раздел без заголовка" id="{06BB02A2-76D7-4035-B86F-D90CCCE0004A}">
          <p14:sldIdLst>
            <p14:sldId id="274"/>
            <p14:sldId id="273"/>
            <p14:sldId id="258"/>
            <p14:sldId id="276"/>
            <p14:sldId id="278"/>
            <p14:sldId id="277"/>
            <p14:sldId id="259"/>
            <p14:sldId id="279"/>
            <p14:sldId id="261"/>
            <p14:sldId id="262"/>
            <p14:sldId id="280"/>
            <p14:sldId id="263"/>
            <p14:sldId id="265"/>
            <p14:sldId id="266"/>
            <p14:sldId id="281"/>
            <p14:sldId id="282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xkr8h+mMgJzVKhGcNZfNOGTWe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66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518</c:v>
                </c:pt>
                <c:pt idx="1">
                  <c:v>564</c:v>
                </c:pt>
                <c:pt idx="2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0-4547-8C3D-D8A1A64F75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761</c:v>
                </c:pt>
                <c:pt idx="1">
                  <c:v>955</c:v>
                </c:pt>
                <c:pt idx="2">
                  <c:v>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0-4547-8C3D-D8A1A64F75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129</c:v>
                </c:pt>
                <c:pt idx="1">
                  <c:v>160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0-4547-8C3D-D8A1A64F75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2022</c:v>
                </c:pt>
                <c:pt idx="1">
                  <c:v>6 luni 2023 </c:v>
                </c:pt>
                <c:pt idx="2">
                  <c:v>6 luni 2024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3"/>
                <c:pt idx="0">
                  <c:v>0.95799999999999996</c:v>
                </c:pt>
                <c:pt idx="1">
                  <c:v>1</c:v>
                </c:pt>
                <c:pt idx="2">
                  <c:v>0.98660000000000003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B-49EA-81F0-B62E4311F5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2022</c:v>
                </c:pt>
                <c:pt idx="1">
                  <c:v>6 luni 2023 </c:v>
                </c:pt>
                <c:pt idx="2">
                  <c:v>6 luni 2024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3"/>
                <c:pt idx="0">
                  <c:v>1.0082</c:v>
                </c:pt>
                <c:pt idx="1">
                  <c:v>0.95740000000000003</c:v>
                </c:pt>
                <c:pt idx="2">
                  <c:v>0.94520000000000004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B-49EA-81F0-B62E4311F5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2022</c:v>
                </c:pt>
                <c:pt idx="1">
                  <c:v>6 luni 2023 </c:v>
                </c:pt>
                <c:pt idx="2">
                  <c:v>6 luni 2024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3"/>
                <c:pt idx="0">
                  <c:v>0.93100000000000005</c:v>
                </c:pt>
                <c:pt idx="1">
                  <c:v>1.0229999999999999</c:v>
                </c:pt>
                <c:pt idx="2">
                  <c:v>1.0111000000000001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B-49EA-81F0-B62E4311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baseline="0">
                <a:solidFill>
                  <a:sysClr val="windowText" lastClr="000000"/>
                </a:solidFill>
                <a:effectLst/>
              </a:rPr>
              <a:t>Rata de variaţie a stocului de cauze pendinte</a:t>
            </a:r>
            <a:r>
              <a:rPr lang="ro-RO" sz="1100" b="1" i="0" baseline="0">
                <a:solidFill>
                  <a:sysClr val="windowText" lastClr="000000"/>
                </a:solidFill>
                <a:effectLst/>
              </a:rPr>
              <a:t> pentru totalul calculat de cauze</a:t>
            </a:r>
            <a:endParaRPr lang="fr-FR" sz="1100">
              <a:solidFill>
                <a:sysClr val="windowText" lastClr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u="none" strike="noStrike" baseline="0">
                <a:solidFill>
                  <a:sysClr val="windowText" lastClr="000000"/>
                </a:solidFill>
                <a:effectLst/>
              </a:rPr>
              <a:t>  </a:t>
            </a:r>
            <a:endParaRPr lang="en-GB" sz="11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268410183086715"/>
          <c:y val="1.50851821079674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624151587604251E-2"/>
          <c:y val="0.15897475704816971"/>
          <c:w val="0.74624128642035503"/>
          <c:h val="0.66410422702380811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'Rezultat CR și DT'!$B$11:$G$11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0.95616797900262462</c:v>
                </c:pt>
                <c:pt idx="1">
                  <c:v>1.0417050388106828</c:v>
                </c:pt>
                <c:pt idx="2">
                  <c:v>0.95436408977556109</c:v>
                </c:pt>
              </c:numCache>
            </c:numRef>
          </c:val>
          <c:smooth val="1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95B8-41B4-841E-3D4E88ABFB53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'Rezultat CR și DT'!$B$11:$G$11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95B8-41B4-841E-3D4E88ABF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392336"/>
        <c:crosses val="autoZero"/>
        <c:crossBetween val="midCat"/>
        <c:majorUnit val="0.25"/>
      </c:valAx>
      <c:spPr>
        <a:solidFill>
          <a:schemeClr val="accent1">
            <a:lumMod val="40000"/>
            <a:lumOff val="60000"/>
          </a:schemeClr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6.39101691235964E-2"/>
          <c:y val="0.91196823473988864"/>
          <c:w val="0.8788476563114086"/>
          <c:h val="5.128205128205132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7243</c:v>
                </c:pt>
                <c:pt idx="1">
                  <c:v>7140</c:v>
                </c:pt>
                <c:pt idx="2">
                  <c:v>6117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B-47F6-96E3-E436065F3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6848</c:v>
                </c:pt>
                <c:pt idx="1">
                  <c:v>6552</c:v>
                </c:pt>
                <c:pt idx="2">
                  <c:v>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B-47F6-96E3-E436065F3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1536</c:v>
                </c:pt>
                <c:pt idx="1">
                  <c:v>1123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B-47F6-96E3-E436065F3C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562</c:v>
                </c:pt>
                <c:pt idx="1">
                  <c:v>614</c:v>
                </c:pt>
                <c:pt idx="2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B-47F6-96E3-E436065F3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3677</c:v>
                </c:pt>
                <c:pt idx="1">
                  <c:v>4091</c:v>
                </c:pt>
                <c:pt idx="2">
                  <c:v>3540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/>
                      <a:pPr/>
                      <a:t>[ЗНАЧЕНИЕ]</a:t>
                    </a:fld>
                    <a:r>
                      <a:rPr lang="en-US"/>
                      <a:t>/62,77%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/>
                      <a:pPr/>
                      <a:t>[ЗНАЧЕНИЕ]</a:t>
                    </a:fld>
                    <a:r>
                      <a:rPr lang="en-US"/>
                      <a:t>/64,14%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/>
                      <a:pPr/>
                      <a:t>[ЗНАЧЕНИЕ]</a:t>
                    </a:fld>
                    <a:r>
                      <a:rPr lang="en-US"/>
                      <a:t>/73,39%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2308</c:v>
                </c:pt>
                <c:pt idx="1">
                  <c:v>2624</c:v>
                </c:pt>
                <c:pt idx="2">
                  <c:v>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21143190434533E-2"/>
          <c:y val="2.1795713035870516E-2"/>
          <c:w val="0.70593358121901428"/>
          <c:h val="0.75646685459993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1825 /25,20%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5-430B-9F4F-A71E4F2C34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59F83F0-3556-4BDB-8D97-FD88D79CB36B}" type="VALUE">
                      <a:rPr lang="en-US" baseline="0"/>
                      <a:pPr/>
                      <a:t>[ЗНАЧЕНИЕ]</a:t>
                    </a:fld>
                    <a:r>
                      <a:rPr lang="en-US" baseline="0"/>
                      <a:t> / 24,19 %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85-430B-9F4F-A71E4F2C34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BA7504F-35D2-4773-B945-048357D9D61F}" type="VALUE">
                      <a:rPr lang="en-US" baseline="0"/>
                      <a:pPr/>
                      <a:t>[ЗНАЧЕНИЕ]</a:t>
                    </a:fld>
                    <a:r>
                      <a:rPr lang="en-US" baseline="0"/>
                      <a:t> / 18,49 %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E85-430B-9F4F-A71E4F2C34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1825</c:v>
                </c:pt>
                <c:pt idx="1">
                  <c:v>1727</c:v>
                </c:pt>
                <c:pt idx="2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85-430B-9F4F-A71E4F2C3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488 /15,21%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7-49C0-A0BE-CD08734B4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59F83F0-3556-4BDB-8D97-FD88D79CB36B}" type="VALUE">
                      <a:rPr lang="en-US" baseline="0"/>
                      <a:pPr/>
                      <a:t>[ЗНАЧЕНИЕ]</a:t>
                    </a:fld>
                    <a:r>
                      <a:rPr lang="en-US" baseline="0"/>
                      <a:t> / 15,73 %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77-49C0-A0BE-CD08734B4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BA7504F-35D2-4773-B945-048357D9D61F}" type="VALUE">
                      <a:rPr lang="en-US" baseline="0"/>
                      <a:pPr/>
                      <a:t>[ЗНАЧЕНИЕ]</a:t>
                    </a:fld>
                    <a:r>
                      <a:rPr lang="en-US" baseline="0"/>
                      <a:t> / 13,93 %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77-49C0-A0BE-CD08734B4D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488</c:v>
                </c:pt>
                <c:pt idx="1">
                  <c:v>565</c:v>
                </c:pt>
                <c:pt idx="2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7-49C0-A0BE-CD08734B4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0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1344</c:v>
                </c:pt>
                <c:pt idx="1">
                  <c:v>1432</c:v>
                </c:pt>
                <c:pt idx="2">
                  <c:v>1333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7AF-A502-13B3F0E61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1912</c:v>
                </c:pt>
                <c:pt idx="1">
                  <c:v>2055</c:v>
                </c:pt>
                <c:pt idx="2">
                  <c:v>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7-47AF-A502-13B3F0E61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581</c:v>
                </c:pt>
                <c:pt idx="1">
                  <c:v>604</c:v>
                </c:pt>
                <c:pt idx="2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7-47AF-A502-13B3F0E61C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28550597841931E-2"/>
          <c:y val="9.162698412698414E-2"/>
          <c:w val="0.76501877369495475"/>
          <c:h val="0.66998656417947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2-42C6-9B16-EAE00C7636A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2-42C6-9B16-EAE00C7636A8}"/>
                </c:ext>
              </c:extLst>
            </c:dLbl>
            <c:dLbl>
              <c:idx val="2"/>
              <c:layout>
                <c:manualLayout>
                  <c:x val="1.8518518518518434E-2"/>
                  <c:y val="-1.984142607174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11111111111112E-2"/>
                      <c:h val="9.5178727659042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712-42C6-9B16-EAE00C763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3837</c:v>
                </c:pt>
                <c:pt idx="1">
                  <c:v>4091</c:v>
                </c:pt>
                <c:pt idx="2">
                  <c:v>3588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2-42C6-9B16-EAE00C763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1862</c:v>
                </c:pt>
                <c:pt idx="1">
                  <c:v>1996</c:v>
                </c:pt>
                <c:pt idx="2">
                  <c:v>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4721-ADD8-F614F9C5A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2673</c:v>
                </c:pt>
                <c:pt idx="1">
                  <c:v>3010</c:v>
                </c:pt>
                <c:pt idx="2">
                  <c:v>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3-4721-ADD8-F614F9C5AF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710</c:v>
                </c:pt>
                <c:pt idx="1">
                  <c:v>764</c:v>
                </c:pt>
                <c:pt idx="2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3-4721-ADD8-F614F9C5A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4-459A-83E4-4F801998909A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4-459A-83E4-4F801998909A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4-459A-83E4-4F8019989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5245</c:v>
                </c:pt>
                <c:pt idx="1">
                  <c:v>5770</c:v>
                </c:pt>
                <c:pt idx="2">
                  <c:v>4932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4-459A-83E4-4F8019989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1355</c:v>
                </c:pt>
                <c:pt idx="1">
                  <c:v>1371</c:v>
                </c:pt>
                <c:pt idx="2">
                  <c:v>1260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067-8EB3-6D4F8EEFD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1745</c:v>
                </c:pt>
                <c:pt idx="1">
                  <c:v>2140</c:v>
                </c:pt>
                <c:pt idx="2">
                  <c:v>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067-8EB3-6D4F8EEFD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576</c:v>
                </c:pt>
                <c:pt idx="1">
                  <c:v>580</c:v>
                </c:pt>
                <c:pt idx="2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067-8EB3-6D4F8EEFD3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372943413011835E-2"/>
          <c:y val="0.15426634170728659"/>
          <c:w val="0.70213898580656109"/>
          <c:h val="0.773518310211223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CC-4D2A-872C-62A8AC6F4F77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C-4D2A-872C-62A8AC6F4F77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C-4D2A-872C-62A8AC6F4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3676</c:v>
                </c:pt>
                <c:pt idx="1">
                  <c:v>4091</c:v>
                </c:pt>
                <c:pt idx="2">
                  <c:v>3540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C-4D2A-872C-62A8AC6F4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507</c:v>
                </c:pt>
                <c:pt idx="1">
                  <c:v>625</c:v>
                </c:pt>
                <c:pt idx="2">
                  <c:v>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B-4B52-B47C-C174B07F60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928</c:v>
                </c:pt>
                <c:pt idx="1">
                  <c:v>870</c:v>
                </c:pt>
                <c:pt idx="2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B-4B52-B47C-C174B07F60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134</c:v>
                </c:pt>
                <c:pt idx="1">
                  <c:v>184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B-4B52-B47C-C174B07F60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6-4484-B983-3186ADE692FD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6-4484-B983-3186ADE692FD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6-4484-B983-3186ADE69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2022</c:v>
                </c:pt>
                <c:pt idx="1">
                  <c:v>6 luni 2023</c:v>
                </c:pt>
                <c:pt idx="2">
                  <c:v>6 luni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1569</c:v>
                </c:pt>
                <c:pt idx="1">
                  <c:v>1679</c:v>
                </c:pt>
                <c:pt idx="2">
                  <c:v>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6-4484-B983-3186ADE69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692150"/>
            <a:ext cx="61087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instanței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-30 iunie 2024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47" y="2436348"/>
            <a:ext cx="29644" cy="29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E74009-0389-4B0F-8AA1-9E51A894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600" y="453601"/>
            <a:ext cx="5283112" cy="205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10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0" y="422232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4FA147F-71A1-4853-8A1E-4D34A893D5C9}"/>
              </a:ext>
            </a:extLst>
          </p:cNvPr>
          <p:cNvGraphicFramePr/>
          <p:nvPr/>
        </p:nvGraphicFramePr>
        <p:xfrm>
          <a:off x="1777365" y="992187"/>
          <a:ext cx="558927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FB843-4717-4C50-8C28-150AC28C3DF3}"/>
              </a:ext>
            </a:extLst>
          </p:cNvPr>
          <p:cNvSpPr/>
          <p:nvPr/>
        </p:nvSpPr>
        <p:spPr>
          <a:xfrm>
            <a:off x="2286000" y="250572"/>
            <a:ext cx="4572000" cy="7092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17907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A9605C2-EE00-45F1-9431-81B06460DFA4}"/>
              </a:ext>
            </a:extLst>
          </p:cNvPr>
          <p:cNvGraphicFramePr/>
          <p:nvPr/>
        </p:nvGraphicFramePr>
        <p:xfrm>
          <a:off x="1777365" y="992187"/>
          <a:ext cx="558927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4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132931"/>
            <a:ext cx="8229600" cy="58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de soluționare a dosarelor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07039F-FE6A-4E73-AE45-E6FEF2F1DB74}"/>
              </a:ext>
            </a:extLst>
          </p:cNvPr>
          <p:cNvGraphicFramePr/>
          <p:nvPr/>
        </p:nvGraphicFramePr>
        <p:xfrm>
          <a:off x="1737360" y="922655"/>
          <a:ext cx="5669280" cy="333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8/5/2024</a:t>
            </a:r>
            <a:endParaRPr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400-00000C05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658076"/>
              </p:ext>
            </p:extLst>
          </p:nvPr>
        </p:nvGraphicFramePr>
        <p:xfrm>
          <a:off x="2119312" y="1389600"/>
          <a:ext cx="4905375" cy="27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58357-8C9E-47D4-AD73-A8D4FD5B5C4A}"/>
              </a:ext>
            </a:extLst>
          </p:cNvPr>
          <p:cNvSpPr/>
          <p:nvPr/>
        </p:nvSpPr>
        <p:spPr>
          <a:xfrm>
            <a:off x="2584800" y="3600000"/>
            <a:ext cx="3664800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4087D8D-5BD0-4DFD-857B-ABBAB4C95EB9}"/>
              </a:ext>
            </a:extLst>
          </p:cNvPr>
          <p:cNvGraphicFramePr/>
          <p:nvPr/>
        </p:nvGraphicFramePr>
        <p:xfrm>
          <a:off x="1769427" y="837247"/>
          <a:ext cx="5605145" cy="351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34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298571"/>
            <a:ext cx="8229600" cy="95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/>
        </p:nvGraphicFramePr>
        <p:xfrm>
          <a:off x="1761490" y="986472"/>
          <a:ext cx="562102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ședințelor amânate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4F58151-650D-41A7-9841-823A29201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33552"/>
              </p:ext>
            </p:extLst>
          </p:nvPr>
        </p:nvGraphicFramePr>
        <p:xfrm>
          <a:off x="1828800" y="992186"/>
          <a:ext cx="5486400" cy="400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FF0E32-D28E-46B5-AD9E-1538C7DB8912}"/>
              </a:ext>
            </a:extLst>
          </p:cNvPr>
          <p:cNvSpPr/>
          <p:nvPr/>
        </p:nvSpPr>
        <p:spPr>
          <a:xfrm>
            <a:off x="2901600" y="2405350"/>
            <a:ext cx="319710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17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879896" y="271189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BA0C2F"/>
              </a:buClr>
              <a:buSzPts val="2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D435EC-AAB2-4DB8-9694-1DFA0F255579}"/>
              </a:ext>
            </a:extLst>
          </p:cNvPr>
          <p:cNvGraphicFramePr/>
          <p:nvPr/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913DBACA-E793-A9E3-151F-85B9EAFBE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11E8021-DAF8-BC88-F94E-DC6086FC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747"/>
            <a:ext cx="7772400" cy="480091"/>
          </a:xfrm>
        </p:spPr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o-M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4E044B2-4312-4E87-2C23-7E7F18E67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4" y="705838"/>
            <a:ext cx="8083496" cy="4067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73DD50-5842-49D2-ACB7-DFFFB5BD0D08}"/>
              </a:ext>
            </a:extLst>
          </p:cNvPr>
          <p:cNvSpPr/>
          <p:nvPr/>
        </p:nvSpPr>
        <p:spPr>
          <a:xfrm>
            <a:off x="439200" y="-541451"/>
            <a:ext cx="8330400" cy="619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(II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2024), s-a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332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puține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decît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65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335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99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296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cu 108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503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2023.</a:t>
            </a: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ușoară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111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341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99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551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2023.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287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192E412F-0CAD-613A-9893-D451D87AE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72856B68-FF91-376A-8AE3-D5D42F6E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7" y="313764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9EC9E9-9300-BEC2-4898-8743D297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210" y="846667"/>
            <a:ext cx="8637390" cy="426720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endParaRPr lang="ro-MD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 98,66%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2024,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100%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2023,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95,80 % 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1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amînărilor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20 %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Bălți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indicator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18,49 %.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2 ani,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de–90%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examinînd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95,05%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2 ani.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 ani,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4%,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avînd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 ani,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0,93%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rest.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21450" y="448391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CCC3E48-C003-45B6-B515-9B7D62E0198E}"/>
              </a:ext>
            </a:extLst>
          </p:cNvPr>
          <p:cNvGraphicFramePr/>
          <p:nvPr/>
        </p:nvGraphicFramePr>
        <p:xfrm>
          <a:off x="1717675" y="1012190"/>
          <a:ext cx="5708650" cy="31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21F7EECF-EFCF-C66E-CE24-65818EA6DD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6D00F238-8A00-429B-ECF1-7B41679C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64" y="386790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B73F95A-B007-070F-9429-32DB8AF8E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864" y="738293"/>
            <a:ext cx="8126003" cy="444648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lichidării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282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examinînd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186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examinând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140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implementării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modificărilor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recurs,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modificări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 245 din 31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iulie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vigoare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22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agust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2023, 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semnificativ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petrecute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videoconferințelor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la 1123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2023, la 36 -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tendință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73,39 %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64,14 %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2023, 62,77%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76359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649E245D-01CC-727C-B420-2462DA27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44D6CB38-6485-987D-7E4C-BFF29266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4" y="153988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prioritare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BE59DF-E90B-2FEF-A240-9D4C5DE26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296987"/>
            <a:ext cx="8051800" cy="2739920"/>
          </a:xfrm>
        </p:spPr>
        <p:txBody>
          <a:bodyPr>
            <a:normAutofit/>
          </a:bodyPr>
          <a:lstStyle/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8AF07A-66E7-44E8-8CD0-D2439F9DB275}"/>
              </a:ext>
            </a:extLst>
          </p:cNvPr>
          <p:cNvSpPr/>
          <p:nvPr/>
        </p:nvSpPr>
        <p:spPr>
          <a:xfrm>
            <a:off x="541804" y="549520"/>
            <a:ext cx="8305800" cy="437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îndeosebi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100 de %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amânate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procentajului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aducerea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Președintele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Bălți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Ion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E7FB87-673E-14FD-92D7-70BB33D2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9" y="729429"/>
            <a:ext cx="7795201" cy="55098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2DA8976-473D-31CC-7334-55BE1171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30B397-4788-4CE3-B109-8E2430F647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7601" y="1569600"/>
            <a:ext cx="5692706" cy="281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895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457522C7-DCD0-115E-AC6C-D9079B0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Titlu 3">
            <a:extLst>
              <a:ext uri="{FF2B5EF4-FFF2-40B4-BE49-F238E27FC236}">
                <a16:creationId xmlns:a16="http://schemas.microsoft.com/office/drawing/2014/main" id="{1C186344-D39C-8125-1ED2-0E645D698E53}"/>
              </a:ext>
            </a:extLst>
          </p:cNvPr>
          <p:cNvSpPr txBox="1">
            <a:spLocks/>
          </p:cNvSpPr>
          <p:nvPr/>
        </p:nvSpPr>
        <p:spPr>
          <a:xfrm>
            <a:off x="686104" y="375186"/>
            <a:ext cx="7772400" cy="3698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o-MD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ABE1D-0907-4587-BFC7-0F84F20A28EA}"/>
              </a:ext>
            </a:extLst>
          </p:cNvPr>
          <p:cNvSpPr/>
          <p:nvPr/>
        </p:nvSpPr>
        <p:spPr>
          <a:xfrm>
            <a:off x="3604514" y="418584"/>
            <a:ext cx="236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endParaRPr lang="ru-RU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5BA0A46-9A46-4296-9ADB-DF6A492E1E55}"/>
              </a:ext>
            </a:extLst>
          </p:cNvPr>
          <p:cNvGraphicFramePr/>
          <p:nvPr/>
        </p:nvGraphicFramePr>
        <p:xfrm>
          <a:off x="1769427" y="715962"/>
          <a:ext cx="5605145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618DF26-952B-A582-81FC-AE3A64ECC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5AFEA77B-C99F-8592-71B3-F3EF2971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76697"/>
            <a:ext cx="7772400" cy="86789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CD31578-0D38-4B67-A30F-FD4897C36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670226"/>
              </p:ext>
            </p:extLst>
          </p:nvPr>
        </p:nvGraphicFramePr>
        <p:xfrm>
          <a:off x="1761490" y="1353600"/>
          <a:ext cx="5621020" cy="31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3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1521449" y="503979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E481ECB-78F9-43D7-94C7-756C2FDBA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439357"/>
              </p:ext>
            </p:extLst>
          </p:nvPr>
        </p:nvGraphicFramePr>
        <p:xfrm>
          <a:off x="1741487" y="1296000"/>
          <a:ext cx="566102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2D88AF-4849-08B9-1D5A-D1BA75D6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514"/>
            <a:ext cx="8229600" cy="478169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b="1" dirty="0"/>
              <a:t>Total </a:t>
            </a:r>
            <a:r>
              <a:rPr lang="en-US" b="1" dirty="0" err="1"/>
              <a:t>cauze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procedură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5C66B4F-C848-D7B9-B6D3-F1C1C95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13BA546-9174-4D22-8F88-133AF21882B4}"/>
              </a:ext>
            </a:extLst>
          </p:cNvPr>
          <p:cNvGraphicFramePr/>
          <p:nvPr/>
        </p:nvGraphicFramePr>
        <p:xfrm>
          <a:off x="1848802" y="992187"/>
          <a:ext cx="544639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7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04B53B-9782-B5D4-36D7-DB9F362E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7335"/>
            <a:ext cx="8154000" cy="565785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b="1" dirty="0"/>
              <a:t>Cauze </a:t>
            </a:r>
            <a:r>
              <a:rPr lang="en-US" b="1" dirty="0" err="1"/>
              <a:t>soluționate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C06AE2D-F473-AC44-7DC7-96C65FEE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F2DD585-C408-4823-9BEC-CC78D888E5CA}"/>
              </a:ext>
            </a:extLst>
          </p:cNvPr>
          <p:cNvGraphicFramePr/>
          <p:nvPr/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9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A8E431-9C98-B992-21C8-C87B370C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373388"/>
            <a:ext cx="7543800" cy="643877"/>
          </a:xfrm>
        </p:spPr>
        <p:txBody>
          <a:bodyPr>
            <a:noAutofit/>
          </a:bodyPr>
          <a:lstStyle/>
          <a:p>
            <a:pPr algn="ctr"/>
            <a:br>
              <a:rPr lang="ro-MD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C3ABC70-F93A-8623-4243-73E07D8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2F2C6-E223-4E1E-9D89-0FFECAACC182}"/>
              </a:ext>
            </a:extLst>
          </p:cNvPr>
          <p:cNvSpPr/>
          <p:nvPr/>
        </p:nvSpPr>
        <p:spPr>
          <a:xfrm>
            <a:off x="1042148" y="208430"/>
            <a:ext cx="664957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CE1E24-AC3B-4019-8364-6A1D6CF2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88900"/>
              </p:ext>
            </p:extLst>
          </p:nvPr>
        </p:nvGraphicFramePr>
        <p:xfrm>
          <a:off x="1801177" y="992187"/>
          <a:ext cx="554164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2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767</Words>
  <Application>Microsoft Office PowerPoint</Application>
  <PresentationFormat>Произвольный</PresentationFormat>
  <Paragraphs>118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Calibri Light</vt:lpstr>
      <vt:lpstr>Tahoma</vt:lpstr>
      <vt:lpstr>Gill Sans</vt:lpstr>
      <vt:lpstr>Wingdings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Total cauze (civile, penale, contravenționale) restanță la începutul perioadei</vt:lpstr>
      <vt:lpstr>Презентация PowerPoint</vt:lpstr>
      <vt:lpstr>Total cauze înregistrate (civile, penale, contravenționale)</vt:lpstr>
      <vt:lpstr>Презентация PowerPoint</vt:lpstr>
      <vt:lpstr> Total cauze în procedură </vt:lpstr>
      <vt:lpstr> Cauze soluționate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Concluzii</vt:lpstr>
      <vt:lpstr>Concluzii</vt:lpstr>
      <vt:lpstr>Concluzii</vt:lpstr>
      <vt:lpstr>Acțiuni prioritare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Пользователь</cp:lastModifiedBy>
  <cp:revision>34</cp:revision>
  <cp:lastPrinted>2024-05-14T11:48:11Z</cp:lastPrinted>
  <dcterms:created xsi:type="dcterms:W3CDTF">2017-03-16T17:43:27Z</dcterms:created>
  <dcterms:modified xsi:type="dcterms:W3CDTF">2024-07-16T11:11:54Z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