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7" r:id="rId2"/>
    <p:sldId id="258" r:id="rId3"/>
    <p:sldId id="277" r:id="rId4"/>
    <p:sldId id="260" r:id="rId5"/>
    <p:sldId id="298" r:id="rId6"/>
    <p:sldId id="299" r:id="rId7"/>
    <p:sldId id="300" r:id="rId8"/>
    <p:sldId id="301" r:id="rId9"/>
    <p:sldId id="302" r:id="rId10"/>
    <p:sldId id="267" r:id="rId11"/>
    <p:sldId id="268" r:id="rId12"/>
    <p:sldId id="284" r:id="rId13"/>
    <p:sldId id="303" r:id="rId14"/>
    <p:sldId id="304" r:id="rId15"/>
    <p:sldId id="305" r:id="rId16"/>
    <p:sldId id="320"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8"/>
    <a:srgbClr val="31849B"/>
    <a:srgbClr val="008C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114" d="100"/>
          <a:sy n="114" d="100"/>
        </p:scale>
        <p:origin x="138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600" dirty="0" err="1">
                <a:latin typeface="Times New Roman" panose="02020603050405020304" pitchFamily="18" charset="0"/>
                <a:cs typeface="Times New Roman" panose="02020603050405020304" pitchFamily="18" charset="0"/>
              </a:rPr>
              <a:t>Vîrsta</a:t>
            </a:r>
            <a:endParaRPr lang="ru-RU" sz="1600" dirty="0">
              <a:latin typeface="Times New Roman" panose="02020603050405020304" pitchFamily="18" charset="0"/>
              <a:cs typeface="Times New Roman" panose="02020603050405020304" pitchFamily="18" charset="0"/>
            </a:endParaRPr>
          </a:p>
        </c:rich>
      </c:tx>
      <c:layout>
        <c:manualLayout>
          <c:xMode val="edge"/>
          <c:yMode val="edge"/>
          <c:x val="5.4631288867597064E-2"/>
          <c:y val="3.9768279317363396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pie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649-4756-9440-A7BCB813B54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649-4756-9440-A7BCB813B54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649-4756-9440-A7BCB813B54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649-4756-9440-A7BCB813B54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25</c:v>
                </c:pt>
                <c:pt idx="1">
                  <c:v>76</c:v>
                </c:pt>
                <c:pt idx="2">
                  <c:v>1.4</c:v>
                </c:pt>
              </c:numCache>
            </c:numRef>
          </c:val>
          <c:extLst>
            <c:ext xmlns:c16="http://schemas.microsoft.com/office/drawing/2014/chart" uri="{C3380CC4-5D6E-409C-BE32-E72D297353CC}">
              <c16:uniqueId val="{00000000-F1A1-4260-BE93-AB75A5A96DA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400" dirty="0">
                <a:latin typeface="Times New Roman" panose="02020603050405020304" pitchFamily="18" charset="0"/>
                <a:cs typeface="Times New Roman" panose="02020603050405020304" pitchFamily="18" charset="0"/>
              </a:rPr>
              <a:t>11.    </a:t>
            </a:r>
            <a:r>
              <a:rPr lang="ro-RO" sz="1400" dirty="0" err="1">
                <a:latin typeface="Times New Roman" panose="02020603050405020304" pitchFamily="18" charset="0"/>
                <a:cs typeface="Times New Roman" panose="02020603050405020304" pitchFamily="18" charset="0"/>
              </a:rPr>
              <a:t>Lîngă</a:t>
            </a:r>
            <a:r>
              <a:rPr lang="ro-RO" sz="1400" dirty="0">
                <a:latin typeface="Times New Roman" panose="02020603050405020304" pitchFamily="18" charset="0"/>
                <a:cs typeface="Times New Roman" panose="02020603050405020304" pitchFamily="18" charset="0"/>
              </a:rPr>
              <a:t> instanță este convenabil de parcat automobilul</a:t>
            </a:r>
            <a:r>
              <a:rPr lang="ro-RO" sz="1400" baseline="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c:rich>
      </c:tx>
      <c:layout>
        <c:manualLayout>
          <c:xMode val="edge"/>
          <c:yMode val="edge"/>
          <c:x val="0.17585762075818737"/>
          <c:y val="1.6583820111255233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pie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FFD8-4429-B4F6-3260E781E5F2}"/>
              </c:ext>
            </c:extLst>
          </c:dPt>
          <c:dPt>
            <c:idx val="1"/>
            <c:bubble3D val="0"/>
            <c:explosion val="13"/>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FD8-4429-B4F6-3260E781E5F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FD8-4429-B4F6-3260E781E5F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36E7-480F-91A0-FC840D8C3987}"/>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4"/>
                <c:pt idx="0">
                  <c:v>Кв. 1</c:v>
                </c:pt>
                <c:pt idx="1">
                  <c:v>Кв. 2</c:v>
                </c:pt>
                <c:pt idx="2">
                  <c:v>Кв. 3</c:v>
                </c:pt>
                <c:pt idx="3">
                  <c:v>Кв. 4</c:v>
                </c:pt>
              </c:strCache>
            </c:strRef>
          </c:cat>
          <c:val>
            <c:numRef>
              <c:f>Лист1!$B$2:$B$5</c:f>
              <c:numCache>
                <c:formatCode>General</c:formatCode>
                <c:ptCount val="4"/>
                <c:pt idx="0">
                  <c:v>84</c:v>
                </c:pt>
                <c:pt idx="1">
                  <c:v>20</c:v>
                </c:pt>
                <c:pt idx="2">
                  <c:v>6</c:v>
                </c:pt>
              </c:numCache>
            </c:numRef>
          </c:val>
          <c:extLst>
            <c:ext xmlns:c16="http://schemas.microsoft.com/office/drawing/2014/chart" uri="{C3380CC4-5D6E-409C-BE32-E72D297353CC}">
              <c16:uniqueId val="{00000000-FFD8-4429-B4F6-3260E781E5F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9FC-4DDD-A044-01AF7D6BB0CF}"/>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9FC-4DDD-A044-01AF7D6BB0CF}"/>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9FC-4DDD-A044-01AF7D6BB0CF}"/>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9FC-4DDD-A044-01AF7D6BB0C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100</c:v>
                </c:pt>
                <c:pt idx="1">
                  <c:v>10</c:v>
                </c:pt>
              </c:numCache>
            </c:numRef>
          </c:val>
          <c:extLst>
            <c:ext xmlns:c16="http://schemas.microsoft.com/office/drawing/2014/chart" uri="{C3380CC4-5D6E-409C-BE32-E72D297353CC}">
              <c16:uniqueId val="{00000000-A39C-497E-BE7D-C3A9506EBF35}"/>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ro-RO" sz="1200" b="0" i="0" baseline="0" dirty="0">
                <a:solidFill>
                  <a:schemeClr val="tx1"/>
                </a:solidFill>
                <a:latin typeface="Times New Roman" panose="02020603050405020304" pitchFamily="18" charset="0"/>
                <a:cs typeface="Times New Roman" panose="02020603050405020304" pitchFamily="18" charset="0"/>
              </a:rPr>
              <a:t>   </a:t>
            </a:r>
            <a:r>
              <a:rPr lang="ro-RO" sz="1200" b="1" i="0" baseline="0" dirty="0">
                <a:solidFill>
                  <a:schemeClr val="tx1"/>
                </a:solidFill>
                <a:latin typeface="Times New Roman" panose="02020603050405020304" pitchFamily="18" charset="0"/>
                <a:cs typeface="Times New Roman" panose="02020603050405020304" pitchFamily="18" charset="0"/>
              </a:rPr>
              <a:t>Vă convine graficul de lucru al instanței ?</a:t>
            </a:r>
            <a:endParaRPr lang="ru-RU" sz="1200" b="1" i="0" baseline="0"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0496469370634854"/>
          <c:y val="2.3886929230085546E-2"/>
        </c:manualLayout>
      </c:layout>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4465482881139214E-3"/>
          <c:y val="0.10053049661148761"/>
          <c:w val="0.7614836486064448"/>
          <c:h val="0.72310021108765687"/>
        </c:manualLayout>
      </c:layout>
      <c:pie3DChart>
        <c:varyColors val="1"/>
        <c:ser>
          <c:idx val="0"/>
          <c:order val="0"/>
          <c:tx>
            <c:strRef>
              <c:f>Лист1!$B$1</c:f>
              <c:strCache>
                <c:ptCount val="1"/>
                <c:pt idx="0">
                  <c:v>Продажи</c:v>
                </c:pt>
              </c:strCache>
            </c:strRef>
          </c:tx>
          <c:explosion val="31"/>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7096-4D78-A887-BB75B29556FC}"/>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2-7096-4D78-A887-BB75B29556FC}"/>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3-7096-4D78-A887-BB75B29556FC}"/>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c:ext xmlns:c16="http://schemas.microsoft.com/office/drawing/2014/chart" uri="{C3380CC4-5D6E-409C-BE32-E72D297353CC}">
                <c16:uniqueId val="{00000004-7096-4D78-A887-BB75B29556FC}"/>
              </c:ext>
            </c:extLst>
          </c:dPt>
          <c:dLbls>
            <c:dLbl>
              <c:idx val="0"/>
              <c:layout>
                <c:manualLayout>
                  <c:x val="-2.5997077182274949E-2"/>
                  <c:y val="-0.24905461893122988"/>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r>
                      <a:rPr lang="en-US" baseline="0" dirty="0"/>
                      <a:t>99 pers.
</a:t>
                    </a:r>
                    <a:fld id="{687718C6-4F86-404D-AD82-A2F0173CA952}" type="PERCENTAGE">
                      <a:rPr lang="en-US" baseline="0"/>
                      <a:pPr>
                        <a:defRPr/>
                      </a:pPr>
                      <a:t>[ПРОЦЕНТ]</a:t>
                    </a:fld>
                    <a:endParaRPr lang="en-US" baseline="0" dirty="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096-4D78-A887-BB75B29556FC}"/>
                </c:ext>
              </c:extLst>
            </c:dLbl>
            <c:dLbl>
              <c:idx val="1"/>
              <c:layout>
                <c:manualLayout>
                  <c:x val="-4.4760810714290736E-2"/>
                  <c:y val="0.16063388790134431"/>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r>
                      <a:rPr lang="en-US" baseline="0" dirty="0"/>
                      <a:t>11 pers.
</a:t>
                    </a:r>
                    <a:fld id="{5D1B1616-3036-468D-845D-8CD5808857E4}" type="PERCENTAGE">
                      <a:rPr lang="en-US" baseline="0"/>
                      <a:pPr>
                        <a:defRPr>
                          <a:solidFill>
                            <a:schemeClr val="accent1"/>
                          </a:solidFill>
                        </a:defRPr>
                      </a:pPr>
                      <a:t>[ПРОЦЕНТ]</a:t>
                    </a:fld>
                    <a:endParaRPr lang="en-US" baseline="0" dirty="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096-4D78-A887-BB75B29556FC}"/>
                </c:ext>
              </c:extLst>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ru-RU"/>
                </a:p>
              </c:txPr>
              <c:dLblPos val="inEnd"/>
              <c:showLegendKey val="0"/>
              <c:showVal val="0"/>
              <c:showCatName val="1"/>
              <c:showSerName val="0"/>
              <c:showPercent val="1"/>
              <c:showBubbleSize val="0"/>
              <c:extLst>
                <c:ext xmlns:c16="http://schemas.microsoft.com/office/drawing/2014/chart" uri="{C3380CC4-5D6E-409C-BE32-E72D297353CC}">
                  <c16:uniqueId val="{00000003-7096-4D78-A887-BB75B29556FC}"/>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ru-RU"/>
                </a:p>
              </c:txPr>
              <c:dLblPos val="inEnd"/>
              <c:showLegendKey val="0"/>
              <c:showVal val="0"/>
              <c:showCatName val="1"/>
              <c:showSerName val="0"/>
              <c:showPercent val="1"/>
              <c:showBubbleSize val="0"/>
              <c:extLst>
                <c:ext xmlns:c16="http://schemas.microsoft.com/office/drawing/2014/chart" uri="{C3380CC4-5D6E-409C-BE32-E72D297353CC}">
                  <c16:uniqueId val="{00000004-7096-4D78-A887-BB75B29556FC}"/>
                </c:ext>
              </c:extLst>
            </c:dLbl>
            <c:spPr>
              <a:solidFill>
                <a:prstClr val="white">
                  <a:alpha val="90000"/>
                </a:prstClr>
              </a:solidFill>
              <a:ln w="12700" cap="flat" cmpd="sng" algn="ctr">
                <a:solidFill>
                  <a:srgbClr val="3891A7"/>
                </a:solidFill>
                <a:round/>
              </a:ln>
              <a:effectLst>
                <a:outerShdw blurRad="50800" dist="38100" dir="2700000" algn="tl" rotWithShape="0">
                  <a:srgbClr val="3891A7">
                    <a:lumMod val="75000"/>
                    <a:alpha val="40000"/>
                  </a:srgbClr>
                </a:outerShdw>
              </a:effectLst>
            </c:sp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99</c:v>
                </c:pt>
                <c:pt idx="1">
                  <c:v>11</c:v>
                </c:pt>
              </c:numCache>
            </c:numRef>
          </c:val>
          <c:extLst>
            <c:ext xmlns:c16="http://schemas.microsoft.com/office/drawing/2014/chart" uri="{C3380CC4-5D6E-409C-BE32-E72D297353CC}">
              <c16:uniqueId val="{00000000-7096-4D78-A887-BB75B29556FC}"/>
            </c:ext>
          </c:extLst>
        </c:ser>
        <c:dLbls>
          <c:dLblPos val="inEnd"/>
          <c:showLegendKey val="0"/>
          <c:showVal val="0"/>
          <c:showCatName val="0"/>
          <c:showSerName val="0"/>
          <c:showPercent val="1"/>
          <c:showBubbleSize val="0"/>
          <c:showLeaderLines val="1"/>
        </c:dLbls>
      </c:pie3DChart>
      <c:spPr>
        <a:noFill/>
        <a:ln>
          <a:noFill/>
        </a:ln>
        <a:effectLst/>
      </c:spPr>
    </c:plotArea>
    <c:legend>
      <c:legendPos val="r"/>
      <c:legendEntry>
        <c:idx val="2"/>
        <c:delete val="1"/>
      </c:legendEntry>
      <c:legendEntry>
        <c:idx val="3"/>
        <c:delete val="1"/>
      </c:legendEntry>
      <c:layout>
        <c:manualLayout>
          <c:xMode val="edge"/>
          <c:yMode val="edge"/>
          <c:x val="0.81261895391975481"/>
          <c:y val="0.3750152760804355"/>
          <c:w val="9.622680617390976E-2"/>
          <c:h val="0.1741306521497611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explosion val="13"/>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3A5-4985-A0FA-52976B3078DD}"/>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3A5-4985-A0FA-52976B3078DD}"/>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3A5-4985-A0FA-52976B3078DD}"/>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3A5-4985-A0FA-52976B3078D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92</c:v>
                </c:pt>
                <c:pt idx="1">
                  <c:v>10</c:v>
                </c:pt>
                <c:pt idx="2">
                  <c:v>8</c:v>
                </c:pt>
              </c:numCache>
            </c:numRef>
          </c:val>
          <c:extLst>
            <c:ext xmlns:c16="http://schemas.microsoft.com/office/drawing/2014/chart" uri="{C3380CC4-5D6E-409C-BE32-E72D297353CC}">
              <c16:uniqueId val="{00000000-C3A8-46A5-9597-73893CAC43B4}"/>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100" dirty="0" err="1">
                <a:latin typeface="Times New Roman" panose="02020603050405020304" pitchFamily="18" charset="0"/>
                <a:cs typeface="Times New Roman" panose="02020603050405020304" pitchFamily="18" charset="0"/>
              </a:rPr>
              <a:t>Cît</a:t>
            </a:r>
            <a:r>
              <a:rPr lang="ro-RO" sz="1100" baseline="0" dirty="0">
                <a:latin typeface="Times New Roman" panose="02020603050405020304" pitchFamily="18" charset="0"/>
                <a:cs typeface="Times New Roman" panose="02020603050405020304" pitchFamily="18" charset="0"/>
              </a:rPr>
              <a:t> a trebuit să așteptați pentru a fi deservit de angajații instanței ?</a:t>
            </a:r>
            <a:endParaRPr lang="ru-RU" sz="1100" dirty="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explosion val="18"/>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C58-4FDB-ACB3-25067A9E69D9}"/>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B81-461D-82E9-3A00FCC930E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B81-461D-82E9-3A00FCC930E2}"/>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B81-461D-82E9-3A00FCC930E2}"/>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B81-461D-82E9-3A00FCC930E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Лист1!$A$2:$A$6</c:f>
              <c:strCache>
                <c:ptCount val="5"/>
                <c:pt idx="0">
                  <c:v>Кв. 1</c:v>
                </c:pt>
                <c:pt idx="1">
                  <c:v>Кв. 2</c:v>
                </c:pt>
                <c:pt idx="2">
                  <c:v>Кв. 3</c:v>
                </c:pt>
                <c:pt idx="3">
                  <c:v>Кв. 4</c:v>
                </c:pt>
                <c:pt idx="4">
                  <c:v>Кв. 5</c:v>
                </c:pt>
              </c:strCache>
            </c:strRef>
          </c:cat>
          <c:val>
            <c:numRef>
              <c:f>Лист1!$B$2:$B$6</c:f>
              <c:numCache>
                <c:formatCode>General</c:formatCode>
                <c:ptCount val="5"/>
                <c:pt idx="0">
                  <c:v>22</c:v>
                </c:pt>
                <c:pt idx="1">
                  <c:v>48</c:v>
                </c:pt>
                <c:pt idx="2">
                  <c:v>16</c:v>
                </c:pt>
                <c:pt idx="3">
                  <c:v>13</c:v>
                </c:pt>
                <c:pt idx="4">
                  <c:v>11</c:v>
                </c:pt>
              </c:numCache>
            </c:numRef>
          </c:val>
          <c:extLst>
            <c:ext xmlns:c16="http://schemas.microsoft.com/office/drawing/2014/chart" uri="{C3380CC4-5D6E-409C-BE32-E72D297353CC}">
              <c16:uniqueId val="{00000000-2C58-4FDB-ACB3-25067A9E69D9}"/>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gradFill rotWithShape="1">
                <a:gsLst>
                  <a:gs pos="0">
                    <a:schemeClr val="accent1">
                      <a:tint val="92000"/>
                      <a:satMod val="170000"/>
                    </a:schemeClr>
                  </a:gs>
                  <a:gs pos="15000">
                    <a:schemeClr val="accent1">
                      <a:tint val="92000"/>
                      <a:shade val="99000"/>
                      <a:satMod val="170000"/>
                    </a:schemeClr>
                  </a:gs>
                  <a:gs pos="62000">
                    <a:schemeClr val="accent1">
                      <a:tint val="96000"/>
                      <a:shade val="80000"/>
                      <a:satMod val="170000"/>
                    </a:schemeClr>
                  </a:gs>
                  <a:gs pos="97000">
                    <a:schemeClr val="accent1">
                      <a:tint val="98000"/>
                      <a:shade val="63000"/>
                      <a:satMod val="170000"/>
                    </a:schemeClr>
                  </a:gs>
                  <a:gs pos="100000">
                    <a:schemeClr val="accent1">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2-6446-4A41-B6B7-C8C35656F813}"/>
              </c:ext>
            </c:extLst>
          </c:dPt>
          <c:dPt>
            <c:idx val="1"/>
            <c:bubble3D val="0"/>
            <c:explosion val="9"/>
            <c:spPr>
              <a:gradFill rotWithShape="1">
                <a:gsLst>
                  <a:gs pos="0">
                    <a:schemeClr val="accent2">
                      <a:tint val="92000"/>
                      <a:satMod val="170000"/>
                    </a:schemeClr>
                  </a:gs>
                  <a:gs pos="15000">
                    <a:schemeClr val="accent2">
                      <a:tint val="92000"/>
                      <a:shade val="99000"/>
                      <a:satMod val="170000"/>
                    </a:schemeClr>
                  </a:gs>
                  <a:gs pos="62000">
                    <a:schemeClr val="accent2">
                      <a:tint val="96000"/>
                      <a:shade val="80000"/>
                      <a:satMod val="170000"/>
                    </a:schemeClr>
                  </a:gs>
                  <a:gs pos="97000">
                    <a:schemeClr val="accent2">
                      <a:tint val="98000"/>
                      <a:shade val="63000"/>
                      <a:satMod val="170000"/>
                    </a:schemeClr>
                  </a:gs>
                  <a:gs pos="100000">
                    <a:schemeClr val="accent2">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1-6446-4A41-B6B7-C8C35656F813}"/>
              </c:ext>
            </c:extLst>
          </c:dPt>
          <c:dPt>
            <c:idx val="2"/>
            <c:bubble3D val="0"/>
            <c:spPr>
              <a:gradFill rotWithShape="1">
                <a:gsLst>
                  <a:gs pos="0">
                    <a:schemeClr val="accent3">
                      <a:tint val="92000"/>
                      <a:satMod val="170000"/>
                    </a:schemeClr>
                  </a:gs>
                  <a:gs pos="15000">
                    <a:schemeClr val="accent3">
                      <a:tint val="92000"/>
                      <a:shade val="99000"/>
                      <a:satMod val="170000"/>
                    </a:schemeClr>
                  </a:gs>
                  <a:gs pos="62000">
                    <a:schemeClr val="accent3">
                      <a:tint val="96000"/>
                      <a:shade val="80000"/>
                      <a:satMod val="170000"/>
                    </a:schemeClr>
                  </a:gs>
                  <a:gs pos="97000">
                    <a:schemeClr val="accent3">
                      <a:tint val="98000"/>
                      <a:shade val="63000"/>
                      <a:satMod val="170000"/>
                    </a:schemeClr>
                  </a:gs>
                  <a:gs pos="100000">
                    <a:schemeClr val="accent3">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5-58F1-4348-B8FD-89864B46CC92}"/>
              </c:ext>
            </c:extLst>
          </c:dPt>
          <c:dPt>
            <c:idx val="3"/>
            <c:bubble3D val="0"/>
            <c:spPr>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7-58F1-4348-B8FD-89864B46CC92}"/>
              </c:ext>
            </c:extLst>
          </c:dPt>
          <c:dLbls>
            <c:dLbl>
              <c:idx val="0"/>
              <c:tx>
                <c:rich>
                  <a:bodyPr/>
                  <a:lstStyle/>
                  <a:p>
                    <a:r>
                      <a:rPr lang="en-US" baseline="0" dirty="0"/>
                      <a:t>
</a:t>
                    </a:r>
                    <a:fld id="{88A3087F-A21D-473B-AE47-9809CF117712}" type="PERCENTAGE">
                      <a:rPr lang="en-US" baseline="0"/>
                      <a:pPr/>
                      <a:t>[ПРОЦЕНТ]</a:t>
                    </a:fld>
                    <a:endParaRPr lang="en-US" baseline="0" dirty="0"/>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446-4A41-B6B7-C8C35656F813}"/>
                </c:ext>
              </c:extLst>
            </c:dLbl>
            <c:dLbl>
              <c:idx val="1"/>
              <c:tx>
                <c:rich>
                  <a:bodyPr/>
                  <a:lstStyle/>
                  <a:p>
                    <a:r>
                      <a:rPr lang="en-US" baseline="0"/>
                      <a:t>
</a:t>
                    </a:r>
                    <a:fld id="{59A6669D-2CDD-433E-93ED-01ADC6CFE18A}" type="PERCENTAGE">
                      <a:rPr lang="en-US" baseline="0"/>
                      <a:pPr/>
                      <a:t>[ПРОЦЕНТ]</a:t>
                    </a:fld>
                    <a:endParaRPr lang="en-US" baseline="0"/>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446-4A41-B6B7-C8C35656F81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68</c:v>
                </c:pt>
                <c:pt idx="1">
                  <c:v>42</c:v>
                </c:pt>
              </c:numCache>
            </c:numRef>
          </c:val>
          <c:extLst>
            <c:ext xmlns:c16="http://schemas.microsoft.com/office/drawing/2014/chart" uri="{C3380CC4-5D6E-409C-BE32-E72D297353CC}">
              <c16:uniqueId val="{00000000-6446-4A41-B6B7-C8C35656F813}"/>
            </c:ext>
          </c:extLst>
        </c:ser>
        <c:dLbls>
          <c:dLblPos val="ctr"/>
          <c:showLegendKey val="0"/>
          <c:showVal val="0"/>
          <c:showCatName val="1"/>
          <c:showSerName val="0"/>
          <c:showPercent val="0"/>
          <c:showBubbleSize val="0"/>
          <c:showLeaderLines val="1"/>
        </c:dLbls>
      </c:pie3D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416666666666667E-2"/>
          <c:y val="0.10625"/>
          <c:w val="0.82916666666666672"/>
          <c:h val="0.80625000000000002"/>
        </c:manualLayout>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6CFC-4909-99F5-3F8AF7DBD3CD}"/>
              </c:ext>
            </c:extLst>
          </c:dPt>
          <c:dPt>
            <c:idx val="1"/>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6CFC-4909-99F5-3F8AF7DBD3CD}"/>
              </c:ext>
            </c:extLst>
          </c:dPt>
          <c:dPt>
            <c:idx val="2"/>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4-6CFC-4909-99F5-3F8AF7DBD3CD}"/>
              </c:ext>
            </c:extLst>
          </c:dPt>
          <c:dPt>
            <c:idx val="3"/>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6CFC-4909-99F5-3F8AF7DBD3CD}"/>
              </c:ext>
            </c:extLst>
          </c:dPt>
          <c:dLbls>
            <c:dLbl>
              <c:idx val="0"/>
              <c:layout>
                <c:manualLayout>
                  <c:x val="-6.0416666666666667E-2"/>
                  <c:y val="0.1"/>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b="0" baseline="0" dirty="0"/>
                      <a:t>84 respondenți</a:t>
                    </a:r>
                    <a:r>
                      <a:rPr lang="en-US" baseline="0" dirty="0"/>
                      <a:t>
</a:t>
                    </a:r>
                    <a:fld id="{26E8DCCD-88BC-4BC3-BBCA-5B76D4868FB6}" type="PERCENTAGE">
                      <a:rPr lang="en-US" baseline="0"/>
                      <a:pPr>
                        <a:defRPr/>
                      </a:pPr>
                      <a:t>[ПРОЦЕНТ]</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6CFC-4909-99F5-3F8AF7DBD3CD}"/>
                </c:ext>
              </c:extLst>
            </c:dLbl>
            <c:dLbl>
              <c:idx val="1"/>
              <c:layout>
                <c:manualLayout>
                  <c:x val="-5.4166666666666669E-2"/>
                  <c:y val="6.2500000000000003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b="0" baseline="0" dirty="0"/>
                      <a:t>26 respondenți</a:t>
                    </a:r>
                    <a:r>
                      <a:rPr lang="en-US" baseline="0" dirty="0"/>
                      <a:t>
</a:t>
                    </a:r>
                    <a:fld id="{1BD39801-0D74-40C1-98B7-F1EF1D1DC6BE}" type="PERCENTAGE">
                      <a:rPr lang="en-US" baseline="0"/>
                      <a:pPr>
                        <a:defRPr>
                          <a:solidFill>
                            <a:schemeClr val="accent1"/>
                          </a:solidFill>
                        </a:defRPr>
                      </a:pPr>
                      <a:t>[ПРОЦЕНТ]</a:t>
                    </a:fld>
                    <a:endParaRPr lang="en-US" baseline="0" dirty="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ru-RU"/>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CFC-4909-99F5-3F8AF7DBD3CD}"/>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ru-RU"/>
                </a:p>
              </c:txPr>
              <c:dLblPos val="outEnd"/>
              <c:showLegendKey val="0"/>
              <c:showVal val="0"/>
              <c:showCatName val="1"/>
              <c:showSerName val="0"/>
              <c:showPercent val="1"/>
              <c:showBubbleSize val="0"/>
              <c:extLst>
                <c:ext xmlns:c16="http://schemas.microsoft.com/office/drawing/2014/chart" uri="{C3380CC4-5D6E-409C-BE32-E72D297353CC}">
                  <c16:uniqueId val="{00000004-6CFC-4909-99F5-3F8AF7DBD3CD}"/>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ru-RU"/>
                </a:p>
              </c:txPr>
              <c:dLblPos val="outEnd"/>
              <c:showLegendKey val="0"/>
              <c:showVal val="0"/>
              <c:showCatName val="1"/>
              <c:showSerName val="0"/>
              <c:showPercent val="1"/>
              <c:showBubbleSize val="0"/>
              <c:extLst>
                <c:ext xmlns:c16="http://schemas.microsoft.com/office/drawing/2014/chart" uri="{C3380CC4-5D6E-409C-BE32-E72D297353CC}">
                  <c16:uniqueId val="{00000005-6CFC-4909-99F5-3F8AF7DBD3CD}"/>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84</c:v>
                </c:pt>
                <c:pt idx="1">
                  <c:v>26</c:v>
                </c:pt>
              </c:numCache>
            </c:numRef>
          </c:val>
          <c:extLst>
            <c:ext xmlns:c16="http://schemas.microsoft.com/office/drawing/2014/chart" uri="{C3380CC4-5D6E-409C-BE32-E72D297353CC}">
              <c16:uniqueId val="{00000000-6CFC-4909-99F5-3F8AF7DBD3CD}"/>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2916666666666665E-2"/>
          <c:y val="0.12909881960055439"/>
          <c:w val="0.95416666666666672"/>
          <c:h val="0.75163705708661421"/>
        </c:manualLayout>
      </c:layout>
      <c:pie3DChart>
        <c:varyColors val="1"/>
        <c:ser>
          <c:idx val="0"/>
          <c:order val="0"/>
          <c:tx>
            <c:strRef>
              <c:f>Лист1!$B$1</c:f>
              <c:strCache>
                <c:ptCount val="1"/>
                <c:pt idx="0">
                  <c:v>Продажи</c:v>
                </c:pt>
              </c:strCache>
            </c:strRef>
          </c:tx>
          <c:explosion val="31"/>
          <c:dPt>
            <c:idx val="0"/>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0359-4243-A10A-BAC0B69D16BE}"/>
              </c:ext>
            </c:extLst>
          </c:dPt>
          <c:dPt>
            <c:idx val="1"/>
            <c:bubble3D val="0"/>
            <c:spPr>
              <a:solidFill>
                <a:schemeClr val="accent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0359-4243-A10A-BAC0B69D16BE}"/>
              </c:ext>
            </c:extLst>
          </c:dPt>
          <c:dPt>
            <c:idx val="2"/>
            <c:bubble3D val="0"/>
            <c:spPr>
              <a:solidFill>
                <a:schemeClr val="accent6"/>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5-0359-4243-A10A-BAC0B69D16BE}"/>
              </c:ext>
            </c:extLst>
          </c:dPt>
          <c:dPt>
            <c:idx val="3"/>
            <c:bubble3D val="0"/>
            <c:spPr>
              <a:solidFill>
                <a:schemeClr val="accent2">
                  <a:lumMod val="60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7-0359-4243-A10A-BAC0B69D16B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97</c:v>
                </c:pt>
                <c:pt idx="1">
                  <c:v>13</c:v>
                </c:pt>
              </c:numCache>
            </c:numRef>
          </c:val>
          <c:extLst>
            <c:ext xmlns:c16="http://schemas.microsoft.com/office/drawing/2014/chart" uri="{C3380CC4-5D6E-409C-BE32-E72D297353CC}">
              <c16:uniqueId val="{00000000-9A7D-42EA-80D0-5104A0D3564D}"/>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416666666666666E-2"/>
          <c:y val="0.17415625000000001"/>
          <c:w val="0.95416666666666672"/>
          <c:h val="0.75163705708661421"/>
        </c:manualLayout>
      </c:layout>
      <c:pie3DChart>
        <c:varyColors val="1"/>
        <c:ser>
          <c:idx val="0"/>
          <c:order val="0"/>
          <c:tx>
            <c:strRef>
              <c:f>Лист1!$B$1</c:f>
              <c:strCache>
                <c:ptCount val="1"/>
                <c:pt idx="0">
                  <c:v>Продажи</c:v>
                </c:pt>
              </c:strCache>
            </c:strRef>
          </c:tx>
          <c:dPt>
            <c:idx val="0"/>
            <c:bubble3D val="0"/>
            <c:explosion val="26"/>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3-3EE2-40C3-926E-491F98F2B786}"/>
              </c:ext>
            </c:extLst>
          </c:dPt>
          <c:dPt>
            <c:idx val="1"/>
            <c:bubble3D val="0"/>
            <c:explosion val="3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1-3EE2-40C3-926E-491F98F2B786}"/>
              </c:ext>
            </c:extLst>
          </c:dPt>
          <c:dPt>
            <c:idx val="2"/>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2-3EE2-40C3-926E-491F98F2B786}"/>
              </c:ext>
            </c:extLst>
          </c:dPt>
          <c:dPt>
            <c:idx val="3"/>
            <c:bubble3D val="0"/>
            <c:spPr>
              <a:solidFill>
                <a:schemeClr val="accent6">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1C7E-4DCC-91B4-AD5E90426D6B}"/>
              </c:ext>
            </c:extLst>
          </c:dPt>
          <c:dLbls>
            <c:dLbl>
              <c:idx val="0"/>
              <c:tx>
                <c:rich>
                  <a:bodyPr/>
                  <a:lstStyle/>
                  <a:p>
                    <a:r>
                      <a:rPr lang="en-US" baseline="0" dirty="0"/>
                      <a:t>
</a:t>
                    </a:r>
                    <a:fld id="{0E6FFE4B-E834-424B-9B02-725B8AA504A8}" type="PERCENTAGE">
                      <a:rPr lang="en-US" baseline="0"/>
                      <a:pPr/>
                      <a:t>[ПРОЦЕНТ]</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E2-40C3-926E-491F98F2B786}"/>
                </c:ext>
              </c:extLst>
            </c:dLbl>
            <c:dLbl>
              <c:idx val="1"/>
              <c:layout>
                <c:manualLayout>
                  <c:x val="8.9319389763779525E-2"/>
                  <c:y val="8.7086368110236193E-2"/>
                </c:manualLayout>
              </c:layout>
              <c:tx>
                <c:rich>
                  <a:bodyPr/>
                  <a:lstStyle/>
                  <a:p>
                    <a:r>
                      <a:rPr lang="en-US" baseline="0" dirty="0"/>
                      <a:t>
</a:t>
                    </a:r>
                    <a:fld id="{D1471A89-1836-4C38-B0AF-8C03A79438C1}" type="PERCENTAGE">
                      <a:rPr lang="en-US" baseline="0"/>
                      <a:pPr/>
                      <a:t>[ПРОЦЕНТ]</a:t>
                    </a:fld>
                    <a:endParaRPr lang="en-US"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EE2-40C3-926E-491F98F2B786}"/>
                </c:ext>
              </c:extLst>
            </c:dLbl>
            <c:dLbl>
              <c:idx val="2"/>
              <c:tx>
                <c:rich>
                  <a:bodyPr/>
                  <a:lstStyle/>
                  <a:p>
                    <a:r>
                      <a:rPr lang="en-US" baseline="0" dirty="0"/>
                      <a:t>
</a:t>
                    </a:r>
                    <a:fld id="{97219FE7-D2B1-426D-B396-093B9D1B5E95}" type="PERCENTAGE">
                      <a:rPr lang="en-US" baseline="0"/>
                      <a:pPr/>
                      <a:t>[ПРОЦЕНТ]</a:t>
                    </a:fld>
                    <a:endParaRPr lang="en-US" baseline="0" dirty="0"/>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3EE2-40C3-926E-491F98F2B7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95</c:v>
                </c:pt>
                <c:pt idx="1">
                  <c:v>9</c:v>
                </c:pt>
                <c:pt idx="2">
                  <c:v>6</c:v>
                </c:pt>
              </c:numCache>
            </c:numRef>
          </c:val>
          <c:extLst>
            <c:ext xmlns:c16="http://schemas.microsoft.com/office/drawing/2014/chart" uri="{C3380CC4-5D6E-409C-BE32-E72D297353CC}">
              <c16:uniqueId val="{00000000-3EE2-40C3-926E-491F98F2B786}"/>
            </c:ext>
          </c:extLst>
        </c:ser>
        <c:dLbls>
          <c:dLblPos val="inEnd"/>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explosion val="36"/>
          <c:dPt>
            <c:idx val="0"/>
            <c:bubble3D val="0"/>
            <c:spPr>
              <a:solidFill>
                <a:schemeClr val="accent4">
                  <a:shade val="58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73D1-4174-A825-508039A31F24}"/>
              </c:ext>
            </c:extLst>
          </c:dPt>
          <c:dPt>
            <c:idx val="1"/>
            <c:bubble3D val="0"/>
            <c:spPr>
              <a:solidFill>
                <a:schemeClr val="accent4">
                  <a:shade val="86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73D1-4174-A825-508039A31F24}"/>
              </c:ext>
            </c:extLst>
          </c:dPt>
          <c:dPt>
            <c:idx val="2"/>
            <c:bubble3D val="0"/>
            <c:spPr>
              <a:solidFill>
                <a:schemeClr val="accent4">
                  <a:tint val="86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73D1-4174-A825-508039A31F24}"/>
              </c:ext>
            </c:extLst>
          </c:dPt>
          <c:dPt>
            <c:idx val="3"/>
            <c:bubble3D val="0"/>
            <c:spPr>
              <a:solidFill>
                <a:schemeClr val="accent4">
                  <a:tint val="58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78D0-4CE4-97E9-89E774531820}"/>
              </c:ext>
            </c:extLst>
          </c:dPt>
          <c:dLbls>
            <c:dLbl>
              <c:idx val="3"/>
              <c:layout>
                <c:manualLayout>
                  <c:x val="2.9940377197488832E-2"/>
                  <c:y val="8.632967356904730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8D0-4CE4-97E9-89E77453182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89</c:v>
                </c:pt>
                <c:pt idx="1">
                  <c:v>14</c:v>
                </c:pt>
                <c:pt idx="2">
                  <c:v>7</c:v>
                </c:pt>
                <c:pt idx="3">
                  <c:v>1.2</c:v>
                </c:pt>
              </c:numCache>
            </c:numRef>
          </c:val>
          <c:extLst>
            <c:ext xmlns:c16="http://schemas.microsoft.com/office/drawing/2014/chart" uri="{C3380CC4-5D6E-409C-BE32-E72D297353CC}">
              <c16:uniqueId val="{00000000-78D0-4CE4-97E9-89E774531820}"/>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600" dirty="0">
                <a:latin typeface="Times New Roman" panose="02020603050405020304" pitchFamily="18" charset="0"/>
                <a:cs typeface="Times New Roman" panose="02020603050405020304" pitchFamily="18" charset="0"/>
              </a:rPr>
              <a:t>Sexul</a:t>
            </a:r>
            <a:endParaRPr lang="ru-RU" sz="1600" dirty="0">
              <a:latin typeface="Times New Roman" panose="02020603050405020304" pitchFamily="18" charset="0"/>
              <a:cs typeface="Times New Roman" panose="02020603050405020304" pitchFamily="18" charset="0"/>
            </a:endParaRPr>
          </a:p>
        </c:rich>
      </c:tx>
      <c:layout>
        <c:manualLayout>
          <c:xMode val="edge"/>
          <c:yMode val="edge"/>
          <c:x val="3.6874999999999977E-2"/>
          <c:y val="3.5927078061285374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plotArea>
      <c:layout>
        <c:manualLayout>
          <c:layoutTarget val="inner"/>
          <c:xMode val="edge"/>
          <c:yMode val="edge"/>
          <c:x val="0.17511893044619423"/>
          <c:y val="0.11317132458533415"/>
          <c:w val="0.54354740813648295"/>
          <c:h val="0.81849843289304147"/>
        </c:manualLayout>
      </c:layout>
      <c:pie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2A96-44C4-8430-FC72A6CD009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2A96-44C4-8430-FC72A6CD009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2A96-44C4-8430-FC72A6CD009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2A96-44C4-8430-FC72A6CD0098}"/>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42</c:v>
                </c:pt>
                <c:pt idx="1">
                  <c:v>68</c:v>
                </c:pt>
              </c:numCache>
            </c:numRef>
          </c:val>
          <c:extLst>
            <c:ext xmlns:c16="http://schemas.microsoft.com/office/drawing/2014/chart" uri="{C3380CC4-5D6E-409C-BE32-E72D297353CC}">
              <c16:uniqueId val="{00000000-DB71-44FA-879B-1E40965BD5B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8114-49E0-A70E-5ACF6876D03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114-49E0-A70E-5ACF6876D03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E22-4EE5-939F-193FD660F86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E22-4EE5-939F-193FD660F86E}"/>
              </c:ext>
            </c:extLst>
          </c:dPt>
          <c:dLbls>
            <c:dLbl>
              <c:idx val="0"/>
              <c:layout>
                <c:manualLayout>
                  <c:x val="-0.13154297900262468"/>
                  <c:y val="-0.12643480530381998"/>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330" b="1" i="0" u="none" strike="noStrike" kern="1200" baseline="0">
                      <a:solidFill>
                        <a:schemeClr val="lt1"/>
                      </a:solidFill>
                      <a:latin typeface="+mn-lt"/>
                      <a:ea typeface="+mn-ea"/>
                      <a:cs typeface="+mn-cs"/>
                    </a:defRPr>
                  </a:pPr>
                  <a:endParaRPr lang="ru-RU"/>
                </a:p>
              </c:txPr>
              <c:dLblPos val="bestFit"/>
              <c:showLegendKey val="0"/>
              <c:showVal val="0"/>
              <c:showCatName val="0"/>
              <c:showSerName val="0"/>
              <c:showPercent val="1"/>
              <c:showBubbleSize val="0"/>
              <c:extLst>
                <c:ext xmlns:c15="http://schemas.microsoft.com/office/drawing/2012/chart" uri="{CE6537A1-D6FC-4f65-9D91-7224C49458BB}">
                  <c15:layout>
                    <c:manualLayout>
                      <c:w val="9.6343667979002623E-2"/>
                      <c:h val="9.6373330652855138E-2"/>
                    </c:manualLayout>
                  </c15:layout>
                </c:ext>
                <c:ext xmlns:c16="http://schemas.microsoft.com/office/drawing/2014/chart" uri="{C3380CC4-5D6E-409C-BE32-E72D297353CC}">
                  <c16:uniqueId val="{00000002-8114-49E0-A70E-5ACF6876D036}"/>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80</c:v>
                </c:pt>
                <c:pt idx="1">
                  <c:v>22</c:v>
                </c:pt>
                <c:pt idx="2">
                  <c:v>8</c:v>
                </c:pt>
              </c:numCache>
            </c:numRef>
          </c:val>
          <c:extLst>
            <c:ext xmlns:c16="http://schemas.microsoft.com/office/drawing/2014/chart" uri="{C3380CC4-5D6E-409C-BE32-E72D297353CC}">
              <c16:uniqueId val="{00000000-8114-49E0-A70E-5ACF6876D03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layout>
        <c:manualLayout>
          <c:xMode val="edge"/>
          <c:yMode val="edge"/>
          <c:x val="0.83899671916010499"/>
          <c:y val="0.50205973586709063"/>
          <c:w val="0.142253280839895"/>
          <c:h val="0.1658387163331058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explosion val="2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1905-40B8-9B8D-1FD91DA9AE75}"/>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1905-40B8-9B8D-1FD91DA9AE75}"/>
              </c:ext>
            </c:extLst>
          </c:dPt>
          <c:dPt>
            <c:idx val="2"/>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1905-40B8-9B8D-1FD91DA9AE75}"/>
              </c:ext>
            </c:extLst>
          </c:dPt>
          <c:dPt>
            <c:idx val="3"/>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1905-40B8-9B8D-1FD91DA9AE7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76</c:v>
                </c:pt>
                <c:pt idx="1">
                  <c:v>25</c:v>
                </c:pt>
                <c:pt idx="2">
                  <c:v>9</c:v>
                </c:pt>
              </c:numCache>
            </c:numRef>
          </c:val>
          <c:extLst>
            <c:ext xmlns:c16="http://schemas.microsoft.com/office/drawing/2014/chart" uri="{C3380CC4-5D6E-409C-BE32-E72D297353CC}">
              <c16:uniqueId val="{00000000-64F7-45DA-9022-F7E9FF657CF3}"/>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BFA8-47C8-BE66-E5266D645F35}"/>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BFA8-47C8-BE66-E5266D645F35}"/>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BFA8-47C8-BE66-E5266D645F35}"/>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BFA8-47C8-BE66-E5266D645F3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74</c:v>
                </c:pt>
                <c:pt idx="1">
                  <c:v>27</c:v>
                </c:pt>
                <c:pt idx="2">
                  <c:v>7</c:v>
                </c:pt>
              </c:numCache>
            </c:numRef>
          </c:val>
          <c:extLst>
            <c:ext xmlns:c16="http://schemas.microsoft.com/office/drawing/2014/chart" uri="{C3380CC4-5D6E-409C-BE32-E72D297353CC}">
              <c16:uniqueId val="{00000000-54F6-445B-B345-0826CA0C8459}"/>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explosion val="25"/>
          <c:dPt>
            <c:idx val="0"/>
            <c:bubble3D val="0"/>
            <c:spPr>
              <a:gradFill rotWithShape="1">
                <a:gsLst>
                  <a:gs pos="0">
                    <a:schemeClr val="accent3">
                      <a:tint val="58000"/>
                      <a:tint val="92000"/>
                      <a:satMod val="170000"/>
                    </a:schemeClr>
                  </a:gs>
                  <a:gs pos="15000">
                    <a:schemeClr val="accent3">
                      <a:tint val="58000"/>
                      <a:tint val="92000"/>
                      <a:shade val="99000"/>
                      <a:satMod val="170000"/>
                    </a:schemeClr>
                  </a:gs>
                  <a:gs pos="62000">
                    <a:schemeClr val="accent3">
                      <a:tint val="58000"/>
                      <a:tint val="96000"/>
                      <a:shade val="80000"/>
                      <a:satMod val="170000"/>
                    </a:schemeClr>
                  </a:gs>
                  <a:gs pos="97000">
                    <a:schemeClr val="accent3">
                      <a:tint val="58000"/>
                      <a:tint val="98000"/>
                      <a:shade val="63000"/>
                      <a:satMod val="170000"/>
                    </a:schemeClr>
                  </a:gs>
                  <a:gs pos="100000">
                    <a:schemeClr val="accent3">
                      <a:tint val="5800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1-E680-4149-BCE8-E92F674BE987}"/>
              </c:ext>
            </c:extLst>
          </c:dPt>
          <c:dPt>
            <c:idx val="1"/>
            <c:bubble3D val="0"/>
            <c:spPr>
              <a:gradFill rotWithShape="1">
                <a:gsLst>
                  <a:gs pos="0">
                    <a:schemeClr val="accent3">
                      <a:tint val="86000"/>
                      <a:tint val="92000"/>
                      <a:satMod val="170000"/>
                    </a:schemeClr>
                  </a:gs>
                  <a:gs pos="15000">
                    <a:schemeClr val="accent3">
                      <a:tint val="86000"/>
                      <a:tint val="92000"/>
                      <a:shade val="99000"/>
                      <a:satMod val="170000"/>
                    </a:schemeClr>
                  </a:gs>
                  <a:gs pos="62000">
                    <a:schemeClr val="accent3">
                      <a:tint val="86000"/>
                      <a:tint val="96000"/>
                      <a:shade val="80000"/>
                      <a:satMod val="170000"/>
                    </a:schemeClr>
                  </a:gs>
                  <a:gs pos="97000">
                    <a:schemeClr val="accent3">
                      <a:tint val="86000"/>
                      <a:tint val="98000"/>
                      <a:shade val="63000"/>
                      <a:satMod val="170000"/>
                    </a:schemeClr>
                  </a:gs>
                  <a:gs pos="100000">
                    <a:schemeClr val="accent3">
                      <a:tint val="8600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3-E680-4149-BCE8-E92F674BE987}"/>
              </c:ext>
            </c:extLst>
          </c:dPt>
          <c:dPt>
            <c:idx val="2"/>
            <c:bubble3D val="0"/>
            <c:spPr>
              <a:gradFill rotWithShape="1">
                <a:gsLst>
                  <a:gs pos="0">
                    <a:schemeClr val="accent3">
                      <a:shade val="86000"/>
                      <a:tint val="92000"/>
                      <a:satMod val="170000"/>
                    </a:schemeClr>
                  </a:gs>
                  <a:gs pos="15000">
                    <a:schemeClr val="accent3">
                      <a:shade val="86000"/>
                      <a:tint val="92000"/>
                      <a:shade val="99000"/>
                      <a:satMod val="170000"/>
                    </a:schemeClr>
                  </a:gs>
                  <a:gs pos="62000">
                    <a:schemeClr val="accent3">
                      <a:shade val="86000"/>
                      <a:tint val="96000"/>
                      <a:shade val="80000"/>
                      <a:satMod val="170000"/>
                    </a:schemeClr>
                  </a:gs>
                  <a:gs pos="97000">
                    <a:schemeClr val="accent3">
                      <a:shade val="86000"/>
                      <a:tint val="98000"/>
                      <a:shade val="63000"/>
                      <a:satMod val="170000"/>
                    </a:schemeClr>
                  </a:gs>
                  <a:gs pos="100000">
                    <a:schemeClr val="accent3">
                      <a:shade val="8600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5-E680-4149-BCE8-E92F674BE987}"/>
              </c:ext>
            </c:extLst>
          </c:dPt>
          <c:dPt>
            <c:idx val="3"/>
            <c:bubble3D val="0"/>
            <c:spPr>
              <a:gradFill rotWithShape="1">
                <a:gsLst>
                  <a:gs pos="0">
                    <a:schemeClr val="accent3">
                      <a:shade val="58000"/>
                      <a:tint val="92000"/>
                      <a:satMod val="170000"/>
                    </a:schemeClr>
                  </a:gs>
                  <a:gs pos="15000">
                    <a:schemeClr val="accent3">
                      <a:shade val="58000"/>
                      <a:tint val="92000"/>
                      <a:shade val="99000"/>
                      <a:satMod val="170000"/>
                    </a:schemeClr>
                  </a:gs>
                  <a:gs pos="62000">
                    <a:schemeClr val="accent3">
                      <a:shade val="58000"/>
                      <a:tint val="96000"/>
                      <a:shade val="80000"/>
                      <a:satMod val="170000"/>
                    </a:schemeClr>
                  </a:gs>
                  <a:gs pos="97000">
                    <a:schemeClr val="accent3">
                      <a:shade val="58000"/>
                      <a:tint val="98000"/>
                      <a:shade val="63000"/>
                      <a:satMod val="170000"/>
                    </a:schemeClr>
                  </a:gs>
                  <a:gs pos="100000">
                    <a:schemeClr val="accent3">
                      <a:shade val="5800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7-E680-4149-BCE8-E92F674BE98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85</c:v>
                </c:pt>
                <c:pt idx="1">
                  <c:v>14</c:v>
                </c:pt>
                <c:pt idx="2">
                  <c:v>11</c:v>
                </c:pt>
              </c:numCache>
            </c:numRef>
          </c:val>
          <c:extLst>
            <c:ext xmlns:c16="http://schemas.microsoft.com/office/drawing/2014/chart" uri="{C3380CC4-5D6E-409C-BE32-E72D297353CC}">
              <c16:uniqueId val="{00000000-9C84-4DFF-89A6-0153B9007AA3}"/>
            </c:ext>
          </c:extLst>
        </c:ser>
        <c:dLbls>
          <c:dLblPos val="inEnd"/>
          <c:showLegendKey val="0"/>
          <c:showVal val="0"/>
          <c:showCatName val="1"/>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ru-RU"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ru-RU"/>
        </a:p>
      </c:txPr>
    </c:title>
    <c:autoTitleDeleted val="0"/>
    <c:plotArea>
      <c:layout/>
      <c:pieChart>
        <c:varyColors val="1"/>
        <c:ser>
          <c:idx val="0"/>
          <c:order val="0"/>
          <c:tx>
            <c:strRef>
              <c:f>Лист1!$B$1</c:f>
              <c:strCache>
                <c:ptCount val="1"/>
                <c:pt idx="0">
                  <c:v>Продажи</c:v>
                </c:pt>
              </c:strCache>
            </c:strRef>
          </c:tx>
          <c:dPt>
            <c:idx val="0"/>
            <c:bubble3D val="0"/>
            <c:spPr>
              <a:gradFill rotWithShape="1">
                <a:gsLst>
                  <a:gs pos="0">
                    <a:schemeClr val="accent1">
                      <a:tint val="92000"/>
                      <a:satMod val="170000"/>
                    </a:schemeClr>
                  </a:gs>
                  <a:gs pos="15000">
                    <a:schemeClr val="accent1">
                      <a:tint val="92000"/>
                      <a:shade val="99000"/>
                      <a:satMod val="170000"/>
                    </a:schemeClr>
                  </a:gs>
                  <a:gs pos="62000">
                    <a:schemeClr val="accent1">
                      <a:tint val="96000"/>
                      <a:shade val="80000"/>
                      <a:satMod val="170000"/>
                    </a:schemeClr>
                  </a:gs>
                  <a:gs pos="97000">
                    <a:schemeClr val="accent1">
                      <a:tint val="98000"/>
                      <a:shade val="63000"/>
                      <a:satMod val="170000"/>
                    </a:schemeClr>
                  </a:gs>
                  <a:gs pos="100000">
                    <a:schemeClr val="accent1">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rgbClr r="0" g="0" b="0"/>
                </a:contourClr>
              </a:sp3d>
            </c:spPr>
            <c:extLst>
              <c:ext xmlns:c16="http://schemas.microsoft.com/office/drawing/2014/chart" uri="{C3380CC4-5D6E-409C-BE32-E72D297353CC}">
                <c16:uniqueId val="{00000001-7A5D-47BA-8E3B-24EAB0F65DB5}"/>
              </c:ext>
            </c:extLst>
          </c:dPt>
          <c:dPt>
            <c:idx val="1"/>
            <c:bubble3D val="0"/>
            <c:explosion val="15"/>
            <c:spPr>
              <a:gradFill rotWithShape="1">
                <a:gsLst>
                  <a:gs pos="0">
                    <a:schemeClr val="accent2">
                      <a:tint val="92000"/>
                      <a:satMod val="170000"/>
                    </a:schemeClr>
                  </a:gs>
                  <a:gs pos="15000">
                    <a:schemeClr val="accent2">
                      <a:tint val="92000"/>
                      <a:shade val="99000"/>
                      <a:satMod val="170000"/>
                    </a:schemeClr>
                  </a:gs>
                  <a:gs pos="62000">
                    <a:schemeClr val="accent2">
                      <a:tint val="96000"/>
                      <a:shade val="80000"/>
                      <a:satMod val="170000"/>
                    </a:schemeClr>
                  </a:gs>
                  <a:gs pos="97000">
                    <a:schemeClr val="accent2">
                      <a:tint val="98000"/>
                      <a:shade val="63000"/>
                      <a:satMod val="170000"/>
                    </a:schemeClr>
                  </a:gs>
                  <a:gs pos="100000">
                    <a:schemeClr val="accent2">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rgbClr r="0" g="0" b="0"/>
                </a:contourClr>
              </a:sp3d>
            </c:spPr>
            <c:extLst>
              <c:ext xmlns:c16="http://schemas.microsoft.com/office/drawing/2014/chart" uri="{C3380CC4-5D6E-409C-BE32-E72D297353CC}">
                <c16:uniqueId val="{00000001-C533-4B35-A852-002EC931E9D5}"/>
              </c:ext>
            </c:extLst>
          </c:dPt>
          <c:dPt>
            <c:idx val="2"/>
            <c:bubble3D val="0"/>
            <c:spPr>
              <a:gradFill rotWithShape="1">
                <a:gsLst>
                  <a:gs pos="0">
                    <a:schemeClr val="accent3">
                      <a:tint val="92000"/>
                      <a:satMod val="170000"/>
                    </a:schemeClr>
                  </a:gs>
                  <a:gs pos="15000">
                    <a:schemeClr val="accent3">
                      <a:tint val="92000"/>
                      <a:shade val="99000"/>
                      <a:satMod val="170000"/>
                    </a:schemeClr>
                  </a:gs>
                  <a:gs pos="62000">
                    <a:schemeClr val="accent3">
                      <a:tint val="96000"/>
                      <a:shade val="80000"/>
                      <a:satMod val="170000"/>
                    </a:schemeClr>
                  </a:gs>
                  <a:gs pos="97000">
                    <a:schemeClr val="accent3">
                      <a:tint val="98000"/>
                      <a:shade val="63000"/>
                      <a:satMod val="170000"/>
                    </a:schemeClr>
                  </a:gs>
                  <a:gs pos="100000">
                    <a:schemeClr val="accent3">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rgbClr r="0" g="0" b="0"/>
                </a:contourClr>
              </a:sp3d>
            </c:spPr>
            <c:extLst>
              <c:ext xmlns:c16="http://schemas.microsoft.com/office/drawing/2014/chart" uri="{C3380CC4-5D6E-409C-BE32-E72D297353CC}">
                <c16:uniqueId val="{00000005-7A5D-47BA-8E3B-24EAB0F65DB5}"/>
              </c:ext>
            </c:extLst>
          </c:dPt>
          <c:dPt>
            <c:idx val="3"/>
            <c:bubble3D val="0"/>
            <c:spPr>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rgbClr r="0" g="0" b="0"/>
                </a:contourClr>
              </a:sp3d>
            </c:spPr>
            <c:extLst>
              <c:ext xmlns:c16="http://schemas.microsoft.com/office/drawing/2014/chart" uri="{C3380CC4-5D6E-409C-BE32-E72D297353CC}">
                <c16:uniqueId val="{00000007-7A5D-47BA-8E3B-24EAB0F65DB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2"/>
                <c:pt idx="0">
                  <c:v>Кв. 1</c:v>
                </c:pt>
                <c:pt idx="1">
                  <c:v>Кв. 2</c:v>
                </c:pt>
              </c:strCache>
            </c:strRef>
          </c:cat>
          <c:val>
            <c:numRef>
              <c:f>Лист1!$B$2:$B$5</c:f>
              <c:numCache>
                <c:formatCode>General</c:formatCode>
                <c:ptCount val="4"/>
                <c:pt idx="0">
                  <c:v>97</c:v>
                </c:pt>
                <c:pt idx="1">
                  <c:v>13</c:v>
                </c:pt>
              </c:numCache>
            </c:numRef>
          </c:val>
          <c:extLst>
            <c:ext xmlns:c16="http://schemas.microsoft.com/office/drawing/2014/chart" uri="{C3380CC4-5D6E-409C-BE32-E72D297353CC}">
              <c16:uniqueId val="{00000000-C533-4B35-A852-002EC931E9D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Продажи</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D62-4C92-BE24-0F15595EC7A7}"/>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D62-4C92-BE24-0F15595EC7A7}"/>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ED62-4C92-BE24-0F15595EC7A7}"/>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ED62-4C92-BE24-0F15595EC7A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Кв. 1</c:v>
                </c:pt>
                <c:pt idx="1">
                  <c:v>Кв. 2</c:v>
                </c:pt>
                <c:pt idx="2">
                  <c:v>Кв. 3</c:v>
                </c:pt>
                <c:pt idx="3">
                  <c:v>Кв. 4</c:v>
                </c:pt>
              </c:strCache>
            </c:strRef>
          </c:cat>
          <c:val>
            <c:numRef>
              <c:f>Лист1!$B$2:$B$5</c:f>
              <c:numCache>
                <c:formatCode>General</c:formatCode>
                <c:ptCount val="4"/>
                <c:pt idx="0">
                  <c:v>64</c:v>
                </c:pt>
                <c:pt idx="1">
                  <c:v>38</c:v>
                </c:pt>
                <c:pt idx="2">
                  <c:v>5</c:v>
                </c:pt>
                <c:pt idx="3">
                  <c:v>1.2</c:v>
                </c:pt>
              </c:numCache>
            </c:numRef>
          </c:val>
          <c:extLst>
            <c:ext xmlns:c16="http://schemas.microsoft.com/office/drawing/2014/chart" uri="{C3380CC4-5D6E-409C-BE32-E72D297353CC}">
              <c16:uniqueId val="{00000000-3889-43AD-8B1B-7BB50AE2A7D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400" dirty="0">
                <a:latin typeface="Times New Roman" panose="02020603050405020304" pitchFamily="18" charset="0"/>
                <a:cs typeface="Times New Roman" panose="02020603050405020304" pitchFamily="18" charset="0"/>
              </a:rPr>
              <a:t>Studii</a:t>
            </a:r>
            <a:endParaRPr lang="ru-RU" sz="1400" dirty="0">
              <a:latin typeface="Times New Roman" panose="02020603050405020304" pitchFamily="18" charset="0"/>
              <a:cs typeface="Times New Roman" panose="02020603050405020304" pitchFamily="18" charset="0"/>
            </a:endParaRPr>
          </a:p>
        </c:rich>
      </c:tx>
      <c:layout>
        <c:manualLayout>
          <c:xMode val="edge"/>
          <c:yMode val="edge"/>
          <c:x val="2.1782012646742972E-2"/>
          <c:y val="5.3050653573769646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0208981409473022E-2"/>
          <c:y val="0.18253505648882434"/>
          <c:w val="0.95958203718105395"/>
          <c:h val="0.67567221058313942"/>
        </c:manualLayout>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DA1-4164-926C-EABAB93BE92E}"/>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DA1-4164-926C-EABAB93BE92E}"/>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2DA1-4164-926C-EABAB93BE92E}"/>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2DA1-4164-926C-EABAB93BE92E}"/>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46</c:v>
                </c:pt>
                <c:pt idx="1">
                  <c:v>55</c:v>
                </c:pt>
                <c:pt idx="2">
                  <c:v>1.4</c:v>
                </c:pt>
              </c:numCache>
            </c:numRef>
          </c:val>
          <c:extLst>
            <c:ext xmlns:c16="http://schemas.microsoft.com/office/drawing/2014/chart" uri="{C3380CC4-5D6E-409C-BE32-E72D297353CC}">
              <c16:uniqueId val="{00000000-BD64-4935-9FBB-20D7B72EEBD6}"/>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r>
              <a:rPr lang="ro-RO" sz="1400" dirty="0" err="1">
                <a:latin typeface="Times New Roman" panose="02020603050405020304" pitchFamily="18" charset="0"/>
                <a:cs typeface="Times New Roman" panose="02020603050405020304" pitchFamily="18" charset="0"/>
              </a:rPr>
              <a:t>Cît</a:t>
            </a:r>
            <a:r>
              <a:rPr lang="ro-RO" sz="1400" dirty="0">
                <a:latin typeface="Times New Roman" panose="02020603050405020304" pitchFamily="18" charset="0"/>
                <a:cs typeface="Times New Roman" panose="02020603050405020304" pitchFamily="18" charset="0"/>
              </a:rPr>
              <a:t> de des ați fost parte a procesului ?</a:t>
            </a:r>
            <a:endParaRPr lang="ru-RU" sz="1400" dirty="0">
              <a:latin typeface="Times New Roman" panose="02020603050405020304" pitchFamily="18" charset="0"/>
              <a:cs typeface="Times New Roman" panose="02020603050405020304" pitchFamily="18" charset="0"/>
            </a:endParaRPr>
          </a:p>
        </c:rich>
      </c:tx>
      <c:layout>
        <c:manualLayout>
          <c:xMode val="edge"/>
          <c:yMode val="edge"/>
          <c:x val="3.4901695234189192E-2"/>
          <c:y val="2.2447000838290689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5B54-4D42-BCBB-5ACD31575FFC}"/>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0228-4122-86E4-532623318F08}"/>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228-4122-86E4-532623318F08}"/>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5B54-4D42-BCBB-5ACD31575FF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4"/>
                <c:pt idx="0">
                  <c:v>Кв. 1</c:v>
                </c:pt>
                <c:pt idx="1">
                  <c:v>Кв. 2</c:v>
                </c:pt>
                <c:pt idx="2">
                  <c:v>Кв. 3</c:v>
                </c:pt>
                <c:pt idx="3">
                  <c:v>Кв. 4</c:v>
                </c:pt>
              </c:strCache>
            </c:strRef>
          </c:cat>
          <c:val>
            <c:numRef>
              <c:f>Лист1!$B$2:$B$5</c:f>
              <c:numCache>
                <c:formatCode>General</c:formatCode>
                <c:ptCount val="4"/>
                <c:pt idx="0">
                  <c:v>4</c:v>
                </c:pt>
                <c:pt idx="1">
                  <c:v>38</c:v>
                </c:pt>
                <c:pt idx="2">
                  <c:v>68</c:v>
                </c:pt>
              </c:numCache>
            </c:numRef>
          </c:val>
          <c:extLst>
            <c:ext xmlns:c16="http://schemas.microsoft.com/office/drawing/2014/chart" uri="{C3380CC4-5D6E-409C-BE32-E72D297353CC}">
              <c16:uniqueId val="{00000000-0228-4122-86E4-532623318F08}"/>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440-4679-86FE-981BD8903D71}"/>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440-4679-86FE-981BD8903D71}"/>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440-4679-86FE-981BD8903D71}"/>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440-4679-86FE-981BD8903D7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4"/>
                <c:pt idx="0">
                  <c:v>Кв. 1</c:v>
                </c:pt>
                <c:pt idx="1">
                  <c:v>Кв. 2</c:v>
                </c:pt>
                <c:pt idx="2">
                  <c:v>Кв. 3</c:v>
                </c:pt>
                <c:pt idx="3">
                  <c:v>Кв. 4</c:v>
                </c:pt>
              </c:strCache>
            </c:strRef>
          </c:cat>
          <c:val>
            <c:numRef>
              <c:f>Лист1!$B$2:$B$5</c:f>
              <c:numCache>
                <c:formatCode>General</c:formatCode>
                <c:ptCount val="4"/>
                <c:pt idx="0">
                  <c:v>29</c:v>
                </c:pt>
                <c:pt idx="1">
                  <c:v>65</c:v>
                </c:pt>
                <c:pt idx="2">
                  <c:v>16</c:v>
                </c:pt>
              </c:numCache>
            </c:numRef>
          </c:val>
          <c:extLst>
            <c:ext xmlns:c16="http://schemas.microsoft.com/office/drawing/2014/chart" uri="{C3380CC4-5D6E-409C-BE32-E72D297353CC}">
              <c16:uniqueId val="{00000000-911A-4FF6-A3FD-F0BF7527C17D}"/>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2916666666666665E-2"/>
          <c:y val="0.18079699803149607"/>
          <c:w val="0.85135088582677165"/>
          <c:h val="0.81920300196850393"/>
        </c:manualLayout>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09F-489C-A560-92AC452D1AAC}"/>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09F-489C-A560-92AC452D1AAC}"/>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09F-489C-A560-92AC452D1AAC}"/>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09F-489C-A560-92AC452D1AAC}"/>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C09F-489C-A560-92AC452D1AAC}"/>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C09F-489C-A560-92AC452D1AAC}"/>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C09F-489C-A560-92AC452D1AAC}"/>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Лист1!$A$2:$A$8</c:f>
              <c:strCache>
                <c:ptCount val="7"/>
                <c:pt idx="0">
                  <c:v>Кв. 1</c:v>
                </c:pt>
                <c:pt idx="1">
                  <c:v>Кв. 2</c:v>
                </c:pt>
                <c:pt idx="2">
                  <c:v>Кв. 3</c:v>
                </c:pt>
                <c:pt idx="3">
                  <c:v>Кв. 4</c:v>
                </c:pt>
                <c:pt idx="4">
                  <c:v>Кв 5</c:v>
                </c:pt>
                <c:pt idx="5">
                  <c:v>Кв 6</c:v>
                </c:pt>
                <c:pt idx="6">
                  <c:v>Кв 7</c:v>
                </c:pt>
              </c:strCache>
            </c:strRef>
          </c:cat>
          <c:val>
            <c:numRef>
              <c:f>Лист1!$B$2:$B$8</c:f>
              <c:numCache>
                <c:formatCode>General</c:formatCode>
                <c:ptCount val="7"/>
                <c:pt idx="0">
                  <c:v>10</c:v>
                </c:pt>
                <c:pt idx="1">
                  <c:v>12</c:v>
                </c:pt>
                <c:pt idx="2">
                  <c:v>14</c:v>
                </c:pt>
                <c:pt idx="3">
                  <c:v>2</c:v>
                </c:pt>
                <c:pt idx="4">
                  <c:v>25</c:v>
                </c:pt>
                <c:pt idx="5">
                  <c:v>17</c:v>
                </c:pt>
                <c:pt idx="6">
                  <c:v>30</c:v>
                </c:pt>
              </c:numCache>
            </c:numRef>
          </c:val>
          <c:extLst>
            <c:ext xmlns:c16="http://schemas.microsoft.com/office/drawing/2014/chart" uri="{C3380CC4-5D6E-409C-BE32-E72D297353CC}">
              <c16:uniqueId val="{00000000-A7D8-4E2A-84BF-15E2F445A6CA}"/>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o-RO" sz="1400" dirty="0">
                <a:latin typeface="Times New Roman" panose="02020603050405020304" pitchFamily="18" charset="0"/>
                <a:cs typeface="Times New Roman" panose="02020603050405020304" pitchFamily="18" charset="0"/>
              </a:rPr>
              <a:t>La</a:t>
            </a:r>
            <a:r>
              <a:rPr lang="ro-RO" sz="1400" baseline="0" dirty="0">
                <a:latin typeface="Times New Roman" panose="02020603050405020304" pitchFamily="18" charset="0"/>
                <a:cs typeface="Times New Roman" panose="02020603050405020304" pitchFamily="18" charset="0"/>
              </a:rPr>
              <a:t> ce etapă se află procesul </a:t>
            </a:r>
            <a:r>
              <a:rPr lang="ro-RO" sz="1400" baseline="0" dirty="0" err="1">
                <a:latin typeface="Times New Roman" panose="02020603050405020304" pitchFamily="18" charset="0"/>
                <a:cs typeface="Times New Roman" panose="02020603050405020304" pitchFamily="18" charset="0"/>
              </a:rPr>
              <a:t>Dvs</a:t>
            </a:r>
            <a:r>
              <a:rPr lang="ro-RO" sz="1400" baseline="0" dirty="0">
                <a:latin typeface="Times New Roman" panose="02020603050405020304" pitchFamily="18" charset="0"/>
                <a:cs typeface="Times New Roman" panose="02020603050405020304" pitchFamily="18" charset="0"/>
              </a:rPr>
              <a:t> ?</a:t>
            </a:r>
            <a:r>
              <a:rPr lang="ro-RO" baseline="0"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c:rich>
      </c:tx>
      <c:layout>
        <c:manualLayout>
          <c:xMode val="edge"/>
          <c:yMode val="edge"/>
          <c:x val="7.2322998687664009E-2"/>
          <c:y val="3.4375000000000003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explosion val="4"/>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D0E-4609-8E85-49BAD5A39217}"/>
              </c:ext>
            </c:extLst>
          </c:dPt>
          <c:dPt>
            <c:idx val="1"/>
            <c:bubble3D val="0"/>
            <c:explosion val="8"/>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D0E-4609-8E85-49BAD5A39217}"/>
              </c:ext>
            </c:extLst>
          </c:dPt>
          <c:dPt>
            <c:idx val="2"/>
            <c:bubble3D val="0"/>
            <c:explosion val="5"/>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AD0E-4609-8E85-49BAD5A39217}"/>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D751-4705-BE57-047D864353B2}"/>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16</c:v>
                </c:pt>
                <c:pt idx="1">
                  <c:v>58</c:v>
                </c:pt>
                <c:pt idx="2">
                  <c:v>36</c:v>
                </c:pt>
              </c:numCache>
            </c:numRef>
          </c:val>
          <c:extLst>
            <c:ext xmlns:c16="http://schemas.microsoft.com/office/drawing/2014/chart" uri="{C3380CC4-5D6E-409C-BE32-E72D297353CC}">
              <c16:uniqueId val="{00000000-AD0E-4609-8E85-49BAD5A39217}"/>
            </c:ext>
          </c:extLst>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ro-RO" sz="1400" dirty="0" err="1">
                <a:latin typeface="Times New Roman" panose="02020603050405020304" pitchFamily="18" charset="0"/>
                <a:cs typeface="Times New Roman" panose="02020603050405020304" pitchFamily="18" charset="0"/>
              </a:rPr>
              <a:t>Cît</a:t>
            </a:r>
            <a:r>
              <a:rPr lang="ro-RO" sz="1400" baseline="0" dirty="0">
                <a:latin typeface="Times New Roman" panose="02020603050405020304" pitchFamily="18" charset="0"/>
                <a:cs typeface="Times New Roman" panose="02020603050405020304" pitchFamily="18" charset="0"/>
              </a:rPr>
              <a:t> de bine cunoașteți specificul activității curții de apel și a judecătorilor în general ?</a:t>
            </a:r>
            <a:endParaRPr lang="ru-RU" sz="1400" dirty="0">
              <a:latin typeface="Times New Roman" panose="02020603050405020304" pitchFamily="18" charset="0"/>
              <a:cs typeface="Times New Roman" panose="02020603050405020304" pitchFamily="18" charset="0"/>
            </a:endParaRPr>
          </a:p>
        </c:rich>
      </c:tx>
      <c:layout>
        <c:manualLayout>
          <c:xMode val="edge"/>
          <c:yMode val="edge"/>
          <c:x val="4.8687500000000009E-2"/>
          <c:y val="1.8750022241755426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ru-RU"/>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gradFill rotWithShape="1">
                <a:gsLst>
                  <a:gs pos="0">
                    <a:schemeClr val="accent1">
                      <a:tint val="92000"/>
                      <a:satMod val="170000"/>
                    </a:schemeClr>
                  </a:gs>
                  <a:gs pos="15000">
                    <a:schemeClr val="accent1">
                      <a:tint val="92000"/>
                      <a:shade val="99000"/>
                      <a:satMod val="170000"/>
                    </a:schemeClr>
                  </a:gs>
                  <a:gs pos="62000">
                    <a:schemeClr val="accent1">
                      <a:tint val="96000"/>
                      <a:shade val="80000"/>
                      <a:satMod val="170000"/>
                    </a:schemeClr>
                  </a:gs>
                  <a:gs pos="97000">
                    <a:schemeClr val="accent1">
                      <a:tint val="98000"/>
                      <a:shade val="63000"/>
                      <a:satMod val="170000"/>
                    </a:schemeClr>
                  </a:gs>
                  <a:gs pos="100000">
                    <a:schemeClr val="accent1">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1-1034-4EE8-A687-C4B4718867C6}"/>
              </c:ext>
            </c:extLst>
          </c:dPt>
          <c:dPt>
            <c:idx val="1"/>
            <c:bubble3D val="0"/>
            <c:explosion val="7"/>
            <c:spPr>
              <a:gradFill rotWithShape="1">
                <a:gsLst>
                  <a:gs pos="0">
                    <a:schemeClr val="accent2">
                      <a:tint val="92000"/>
                      <a:satMod val="170000"/>
                    </a:schemeClr>
                  </a:gs>
                  <a:gs pos="15000">
                    <a:schemeClr val="accent2">
                      <a:tint val="92000"/>
                      <a:shade val="99000"/>
                      <a:satMod val="170000"/>
                    </a:schemeClr>
                  </a:gs>
                  <a:gs pos="62000">
                    <a:schemeClr val="accent2">
                      <a:tint val="96000"/>
                      <a:shade val="80000"/>
                      <a:satMod val="170000"/>
                    </a:schemeClr>
                  </a:gs>
                  <a:gs pos="97000">
                    <a:schemeClr val="accent2">
                      <a:tint val="98000"/>
                      <a:shade val="63000"/>
                      <a:satMod val="170000"/>
                    </a:schemeClr>
                  </a:gs>
                  <a:gs pos="100000">
                    <a:schemeClr val="accent2">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3-1034-4EE8-A687-C4B4718867C6}"/>
              </c:ext>
            </c:extLst>
          </c:dPt>
          <c:dPt>
            <c:idx val="2"/>
            <c:bubble3D val="0"/>
            <c:spPr>
              <a:gradFill rotWithShape="1">
                <a:gsLst>
                  <a:gs pos="0">
                    <a:schemeClr val="accent3">
                      <a:tint val="92000"/>
                      <a:satMod val="170000"/>
                    </a:schemeClr>
                  </a:gs>
                  <a:gs pos="15000">
                    <a:schemeClr val="accent3">
                      <a:tint val="92000"/>
                      <a:shade val="99000"/>
                      <a:satMod val="170000"/>
                    </a:schemeClr>
                  </a:gs>
                  <a:gs pos="62000">
                    <a:schemeClr val="accent3">
                      <a:tint val="96000"/>
                      <a:shade val="80000"/>
                      <a:satMod val="170000"/>
                    </a:schemeClr>
                  </a:gs>
                  <a:gs pos="97000">
                    <a:schemeClr val="accent3">
                      <a:tint val="98000"/>
                      <a:shade val="63000"/>
                      <a:satMod val="170000"/>
                    </a:schemeClr>
                  </a:gs>
                  <a:gs pos="100000">
                    <a:schemeClr val="accent3">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5-1034-4EE8-A687-C4B4718867C6}"/>
              </c:ext>
            </c:extLst>
          </c:dPt>
          <c:dPt>
            <c:idx val="3"/>
            <c:bubble3D val="0"/>
            <c:spPr>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a:bevelT w="25400" h="50800" prst="angle"/>
                <a:contourClr>
                  <a:scrgbClr r="0" g="0" b="0"/>
                </a:contourClr>
              </a:sp3d>
            </c:spPr>
            <c:extLst>
              <c:ext xmlns:c16="http://schemas.microsoft.com/office/drawing/2014/chart" uri="{C3380CC4-5D6E-409C-BE32-E72D297353CC}">
                <c16:uniqueId val="{00000007-1034-4EE8-A687-C4B4718867C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3"/>
                <c:pt idx="0">
                  <c:v>Кв. 1</c:v>
                </c:pt>
                <c:pt idx="1">
                  <c:v>Кв. 2</c:v>
                </c:pt>
                <c:pt idx="2">
                  <c:v>Кв. 3</c:v>
                </c:pt>
              </c:strCache>
            </c:strRef>
          </c:cat>
          <c:val>
            <c:numRef>
              <c:f>Лист1!$B$2:$B$5</c:f>
              <c:numCache>
                <c:formatCode>General</c:formatCode>
                <c:ptCount val="4"/>
                <c:pt idx="0">
                  <c:v>34</c:v>
                </c:pt>
                <c:pt idx="1">
                  <c:v>58</c:v>
                </c:pt>
                <c:pt idx="2">
                  <c:v>18</c:v>
                </c:pt>
              </c:numCache>
            </c:numRef>
          </c:val>
          <c:extLst>
            <c:ext xmlns:c16="http://schemas.microsoft.com/office/drawing/2014/chart" uri="{C3380CC4-5D6E-409C-BE32-E72D297353CC}">
              <c16:uniqueId val="{00000000-1FE9-4B0E-ABD9-D58F384461DD}"/>
            </c:ext>
          </c:extLst>
        </c:ser>
        <c:dLbls>
          <c:dLblPos val="ctr"/>
          <c:showLegendKey val="0"/>
          <c:showVal val="0"/>
          <c:showCatName val="0"/>
          <c:showSerName val="0"/>
          <c:showPercent val="1"/>
          <c:showBubbleSize val="0"/>
          <c:showLeaderLines val="1"/>
        </c:dLbls>
      </c:pie3D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explosion val="28"/>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8AA6-4F1E-B4D2-F99312761F82}"/>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2-8AA6-4F1E-B4D2-F99312761F82}"/>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1DC0-48D8-ACBF-E83EB5234AC4}"/>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1DC0-48D8-ACBF-E83EB5234AC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4"/>
                <c:pt idx="0">
                  <c:v>Кв. 1</c:v>
                </c:pt>
                <c:pt idx="1">
                  <c:v>Кв. 2</c:v>
                </c:pt>
                <c:pt idx="3">
                  <c:v>Кв. 4</c:v>
                </c:pt>
              </c:strCache>
            </c:strRef>
          </c:cat>
          <c:val>
            <c:numRef>
              <c:f>Лист1!$B$2:$B$5</c:f>
              <c:numCache>
                <c:formatCode>General</c:formatCode>
                <c:ptCount val="4"/>
                <c:pt idx="0">
                  <c:v>92</c:v>
                </c:pt>
                <c:pt idx="1">
                  <c:v>18</c:v>
                </c:pt>
              </c:numCache>
            </c:numRef>
          </c:val>
          <c:extLst>
            <c:ext xmlns:c16="http://schemas.microsoft.com/office/drawing/2014/chart" uri="{C3380CC4-5D6E-409C-BE32-E72D297353CC}">
              <c16:uniqueId val="{00000000-8AA6-4F1E-B4D2-F99312761F82}"/>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withinLinearReversed" id="23">
  <a:schemeClr val="accent3"/>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84390" tIns="42195" rIns="84390" bIns="42195" rtlCol="0"/>
          <a:lstStyle>
            <a:lvl1pPr algn="l" fontAlgn="auto">
              <a:spcBef>
                <a:spcPts val="0"/>
              </a:spcBef>
              <a:spcAft>
                <a:spcPts val="0"/>
              </a:spcAft>
              <a:defRPr sz="1100">
                <a:latin typeface="+mn-lt"/>
              </a:defRPr>
            </a:lvl1pPr>
          </a:lstStyle>
          <a:p>
            <a:pPr>
              <a:defRPr/>
            </a:pPr>
            <a:endParaRPr lang="en-US" dirty="0"/>
          </a:p>
        </p:txBody>
      </p:sp>
      <p:sp>
        <p:nvSpPr>
          <p:cNvPr id="3" name="Date Placeholder 2"/>
          <p:cNvSpPr>
            <a:spLocks noGrp="1"/>
          </p:cNvSpPr>
          <p:nvPr>
            <p:ph type="dt" sz="quarter" idx="1"/>
          </p:nvPr>
        </p:nvSpPr>
        <p:spPr>
          <a:xfrm>
            <a:off x="3850443" y="0"/>
            <a:ext cx="2945659" cy="496411"/>
          </a:xfrm>
          <a:prstGeom prst="rect">
            <a:avLst/>
          </a:prstGeom>
        </p:spPr>
        <p:txBody>
          <a:bodyPr vert="horz" lIns="84390" tIns="42195" rIns="84390" bIns="42195" rtlCol="0"/>
          <a:lstStyle>
            <a:lvl1pPr algn="r" fontAlgn="auto">
              <a:spcBef>
                <a:spcPts val="0"/>
              </a:spcBef>
              <a:spcAft>
                <a:spcPts val="0"/>
              </a:spcAft>
              <a:defRPr sz="1100">
                <a:latin typeface="+mn-lt"/>
              </a:defRPr>
            </a:lvl1pPr>
          </a:lstStyle>
          <a:p>
            <a:pPr>
              <a:defRPr/>
            </a:pPr>
            <a:fld id="{6DD53A21-4258-44B4-B0AC-E5A6A9A735D4}" type="datetimeFigureOut">
              <a:rPr lang="en-US"/>
              <a:pPr>
                <a:defRPr/>
              </a:pPr>
              <a:t>1/10/2024</a:t>
            </a:fld>
            <a:endParaRPr lang="en-US"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84390" tIns="42195" rIns="84390" bIns="42195" rtlCol="0" anchor="b"/>
          <a:lstStyle>
            <a:lvl1pPr algn="l" fontAlgn="auto">
              <a:spcBef>
                <a:spcPts val="0"/>
              </a:spcBef>
              <a:spcAft>
                <a:spcPts val="0"/>
              </a:spcAft>
              <a:defRPr sz="1100">
                <a:latin typeface="+mn-lt"/>
              </a:defRPr>
            </a:lvl1pPr>
          </a:lstStyle>
          <a:p>
            <a:pPr>
              <a:defRPr/>
            </a:pPr>
            <a:endParaRPr lang="en-US"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84390" tIns="42195" rIns="84390" bIns="42195" rtlCol="0" anchor="b"/>
          <a:lstStyle>
            <a:lvl1pPr algn="r" fontAlgn="auto">
              <a:spcBef>
                <a:spcPts val="0"/>
              </a:spcBef>
              <a:spcAft>
                <a:spcPts val="0"/>
              </a:spcAft>
              <a:defRPr sz="1100">
                <a:latin typeface="+mn-lt"/>
              </a:defRPr>
            </a:lvl1pPr>
          </a:lstStyle>
          <a:p>
            <a:pPr>
              <a:defRPr/>
            </a:pPr>
            <a:fld id="{A8BF2707-1CA9-4D9E-99B2-DED37A25E1A3}" type="slidenum">
              <a:rPr lang="en-US"/>
              <a:pPr>
                <a:defRPr/>
              </a:pPr>
              <a:t>‹#›</a:t>
            </a:fld>
            <a:endParaRPr lang="en-US" dirty="0"/>
          </a:p>
        </p:txBody>
      </p:sp>
    </p:spTree>
    <p:extLst>
      <p:ext uri="{BB962C8B-B14F-4D97-AF65-F5344CB8AC3E}">
        <p14:creationId xmlns:p14="http://schemas.microsoft.com/office/powerpoint/2010/main" val="425953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28" tIns="45714" rIns="91428" bIns="4571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1428" tIns="45714" rIns="91428" bIns="45714" rtlCol="0"/>
          <a:lstStyle>
            <a:lvl1pPr algn="r" fontAlgn="auto">
              <a:spcBef>
                <a:spcPts val="0"/>
              </a:spcBef>
              <a:spcAft>
                <a:spcPts val="0"/>
              </a:spcAft>
              <a:defRPr sz="1200">
                <a:latin typeface="+mn-lt"/>
              </a:defRPr>
            </a:lvl1pPr>
          </a:lstStyle>
          <a:p>
            <a:pPr>
              <a:defRPr/>
            </a:pPr>
            <a:fld id="{B1BE3646-9B46-4926-85D7-6DF43B9A8E38}" type="datetimeFigureOut">
              <a:rPr lang="en-US"/>
              <a:pPr>
                <a:defRPr/>
              </a:pPr>
              <a:t>1/10/2024</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8" tIns="45714" rIns="91428" bIns="45714" rtlCol="0" anchor="ctr"/>
          <a:lstStyle/>
          <a:p>
            <a:pPr lvl="0"/>
            <a:endParaRPr lang="en-US" noProof="0"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28" tIns="45714" rIns="91428" bIns="457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28" tIns="45714" rIns="91428" bIns="45714"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28" tIns="45714" rIns="91428" bIns="45714" rtlCol="0" anchor="b"/>
          <a:lstStyle>
            <a:lvl1pPr algn="r" fontAlgn="auto">
              <a:spcBef>
                <a:spcPts val="0"/>
              </a:spcBef>
              <a:spcAft>
                <a:spcPts val="0"/>
              </a:spcAft>
              <a:defRPr sz="1200">
                <a:latin typeface="+mn-lt"/>
              </a:defRPr>
            </a:lvl1pPr>
          </a:lstStyle>
          <a:p>
            <a:pPr>
              <a:defRPr/>
            </a:pPr>
            <a:fld id="{230D7FAF-69D5-4C55-B853-C9470D464861}" type="slidenum">
              <a:rPr lang="en-US"/>
              <a:pPr>
                <a:defRPr/>
              </a:pPr>
              <a:t>‹#›</a:t>
            </a:fld>
            <a:endParaRPr lang="en-US" dirty="0"/>
          </a:p>
        </p:txBody>
      </p:sp>
    </p:spTree>
    <p:extLst>
      <p:ext uri="{BB962C8B-B14F-4D97-AF65-F5344CB8AC3E}">
        <p14:creationId xmlns:p14="http://schemas.microsoft.com/office/powerpoint/2010/main" val="59187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o-RO" sz="1200" dirty="0">
                <a:latin typeface="Times New Roman" pitchFamily="18" charset="0"/>
                <a:cs typeface="Times New Roman" pitchFamily="18" charset="0"/>
              </a:rPr>
              <a:t> Totuşi ceva lipsea … </a:t>
            </a:r>
            <a:endParaRPr lang="ru-RU" dirty="0"/>
          </a:p>
        </p:txBody>
      </p:sp>
      <p:sp>
        <p:nvSpPr>
          <p:cNvPr id="4" name="Номер слайда 3"/>
          <p:cNvSpPr>
            <a:spLocks noGrp="1"/>
          </p:cNvSpPr>
          <p:nvPr>
            <p:ph type="sldNum" sz="quarter" idx="10"/>
          </p:nvPr>
        </p:nvSpPr>
        <p:spPr/>
        <p:txBody>
          <a:bodyPr/>
          <a:lstStyle/>
          <a:p>
            <a:pPr>
              <a:defRPr/>
            </a:pPr>
            <a:fld id="{230D7FAF-69D5-4C55-B853-C9470D464861}" type="slidenum">
              <a:rPr lang="en-US" smtClean="0"/>
              <a:pPr>
                <a:defRPr/>
              </a:pPr>
              <a:t>2</a:t>
            </a:fld>
            <a:endParaRPr lang="en-US" dirty="0"/>
          </a:p>
        </p:txBody>
      </p:sp>
    </p:spTree>
    <p:extLst>
      <p:ext uri="{BB962C8B-B14F-4D97-AF65-F5344CB8AC3E}">
        <p14:creationId xmlns:p14="http://schemas.microsoft.com/office/powerpoint/2010/main" val="404791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7" name="Дата 6"/>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20" name="Нижний колонтитул 19"/>
          <p:cNvSpPr>
            <a:spLocks noGrp="1"/>
          </p:cNvSpPr>
          <p:nvPr>
            <p:ph type="ftr" sz="quarter" idx="11"/>
          </p:nvPr>
        </p:nvSpPr>
        <p:spPr/>
        <p:txBody>
          <a:bodyPr/>
          <a:lstStyle/>
          <a:p>
            <a:pPr>
              <a:defRPr/>
            </a:pPr>
            <a:endParaRPr lang="en-US" dirty="0"/>
          </a:p>
        </p:txBody>
      </p:sp>
      <p:sp>
        <p:nvSpPr>
          <p:cNvPr id="10" name="Номер слайда 9"/>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5" name="Нижний колонтитул 4"/>
          <p:cNvSpPr>
            <a:spLocks noGrp="1"/>
          </p:cNvSpPr>
          <p:nvPr>
            <p:ph type="ftr" sz="quarter" idx="11"/>
          </p:nvPr>
        </p:nvSpPr>
        <p:spPr/>
        <p:txBody>
          <a:bodyPr/>
          <a:lstStyle/>
          <a:p>
            <a:pPr>
              <a:defRPr/>
            </a:pPr>
            <a:endParaRPr lang="en-US" dirty="0"/>
          </a:p>
        </p:txBody>
      </p:sp>
      <p:sp>
        <p:nvSpPr>
          <p:cNvPr id="6" name="Номер слайда 5"/>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5" name="Нижний колонтитул 4"/>
          <p:cNvSpPr>
            <a:spLocks noGrp="1"/>
          </p:cNvSpPr>
          <p:nvPr>
            <p:ph type="ftr" sz="quarter" idx="11"/>
          </p:nvPr>
        </p:nvSpPr>
        <p:spPr/>
        <p:txBody>
          <a:bodyPr/>
          <a:lstStyle/>
          <a:p>
            <a:pPr>
              <a:defRPr/>
            </a:pPr>
            <a:endParaRPr lang="en-US" dirty="0"/>
          </a:p>
        </p:txBody>
      </p:sp>
      <p:sp>
        <p:nvSpPr>
          <p:cNvPr id="6" name="Номер слайда 5"/>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5" name="Нижний колонтитул 4"/>
          <p:cNvSpPr>
            <a:spLocks noGrp="1"/>
          </p:cNvSpPr>
          <p:nvPr>
            <p:ph type="ftr" sz="quarter" idx="11"/>
          </p:nvPr>
        </p:nvSpPr>
        <p:spPr/>
        <p:txBody>
          <a:bodyPr/>
          <a:lstStyle/>
          <a:p>
            <a:pPr>
              <a:defRPr/>
            </a:pPr>
            <a:endParaRPr lang="en-US" dirty="0"/>
          </a:p>
        </p:txBody>
      </p:sp>
      <p:sp>
        <p:nvSpPr>
          <p:cNvPr id="6" name="Номер слайда 5"/>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5" name="Нижний колонтитул 4"/>
          <p:cNvSpPr>
            <a:spLocks noGrp="1"/>
          </p:cNvSpPr>
          <p:nvPr>
            <p:ph type="ftr" sz="quarter" idx="11"/>
          </p:nvPr>
        </p:nvSpPr>
        <p:spPr/>
        <p:txBody>
          <a:bodyPr/>
          <a:lstStyle/>
          <a:p>
            <a:pPr>
              <a:defRPr/>
            </a:pPr>
            <a:endParaRPr lang="en-US" dirty="0"/>
          </a:p>
        </p:txBody>
      </p:sp>
      <p:sp>
        <p:nvSpPr>
          <p:cNvPr id="6" name="Номер слайда 5"/>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6" name="Нижний колонтитул 5"/>
          <p:cNvSpPr>
            <a:spLocks noGrp="1"/>
          </p:cNvSpPr>
          <p:nvPr>
            <p:ph type="ftr" sz="quarter" idx="11"/>
          </p:nvPr>
        </p:nvSpPr>
        <p:spPr/>
        <p:txBody>
          <a:bodyPr/>
          <a:lstStyle/>
          <a:p>
            <a:pPr>
              <a:defRPr/>
            </a:pPr>
            <a:endParaRPr lang="en-US" dirty="0"/>
          </a:p>
        </p:txBody>
      </p:sp>
      <p:sp>
        <p:nvSpPr>
          <p:cNvPr id="7" name="Номер слайда 6"/>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8" name="Нижний колонтитул 7"/>
          <p:cNvSpPr>
            <a:spLocks noGrp="1"/>
          </p:cNvSpPr>
          <p:nvPr>
            <p:ph type="ftr" sz="quarter" idx="11"/>
          </p:nvPr>
        </p:nvSpPr>
        <p:spPr/>
        <p:txBody>
          <a:bodyPr/>
          <a:lstStyle/>
          <a:p>
            <a:pPr>
              <a:defRPr/>
            </a:pPr>
            <a:endParaRPr lang="en-US" dirty="0"/>
          </a:p>
        </p:txBody>
      </p:sp>
      <p:sp>
        <p:nvSpPr>
          <p:cNvPr id="9" name="Номер слайда 8"/>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4" name="Нижний колонтитул 3"/>
          <p:cNvSpPr>
            <a:spLocks noGrp="1"/>
          </p:cNvSpPr>
          <p:nvPr>
            <p:ph type="ftr" sz="quarter" idx="11"/>
          </p:nvPr>
        </p:nvSpPr>
        <p:spPr/>
        <p:txBody>
          <a:bodyPr/>
          <a:lstStyle/>
          <a:p>
            <a:pPr>
              <a:defRPr/>
            </a:pPr>
            <a:endParaRPr lang="en-US" dirty="0"/>
          </a:p>
        </p:txBody>
      </p:sp>
      <p:sp>
        <p:nvSpPr>
          <p:cNvPr id="5" name="Номер слайда 4"/>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3" name="Нижний колонтитул 2"/>
          <p:cNvSpPr>
            <a:spLocks noGrp="1"/>
          </p:cNvSpPr>
          <p:nvPr>
            <p:ph type="ftr" sz="quarter" idx="11"/>
          </p:nvPr>
        </p:nvSpPr>
        <p:spPr/>
        <p:txBody>
          <a:bodyPr/>
          <a:lstStyle/>
          <a:p>
            <a:pPr>
              <a:defRPr/>
            </a:pPr>
            <a:endParaRPr lang="en-US" dirty="0"/>
          </a:p>
        </p:txBody>
      </p:sp>
      <p:sp>
        <p:nvSpPr>
          <p:cNvPr id="4" name="Номер слайда 3"/>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6" name="Нижний колонтитул 5"/>
          <p:cNvSpPr>
            <a:spLocks noGrp="1"/>
          </p:cNvSpPr>
          <p:nvPr>
            <p:ph type="ftr" sz="quarter" idx="11"/>
          </p:nvPr>
        </p:nvSpPr>
        <p:spPr/>
        <p:txBody>
          <a:bodyPr/>
          <a:lstStyle/>
          <a:p>
            <a:pPr>
              <a:defRPr/>
            </a:pPr>
            <a:endParaRPr lang="en-US" dirty="0"/>
          </a:p>
        </p:txBody>
      </p:sp>
      <p:sp>
        <p:nvSpPr>
          <p:cNvPr id="7" name="Номер слайда 6"/>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pPr>
              <a:defRPr/>
            </a:pPr>
            <a:fld id="{572BDE1E-0BE0-4FAF-BFFA-A7262D3859CC}" type="datetimeFigureOut">
              <a:rPr lang="en-US" smtClean="0"/>
              <a:pPr>
                <a:defRPr/>
              </a:pPr>
              <a:t>1/10/2024</a:t>
            </a:fld>
            <a:endParaRPr lang="en-US" dirty="0"/>
          </a:p>
        </p:txBody>
      </p:sp>
      <p:sp>
        <p:nvSpPr>
          <p:cNvPr id="6" name="Нижний колонтитул 5"/>
          <p:cNvSpPr>
            <a:spLocks noGrp="1"/>
          </p:cNvSpPr>
          <p:nvPr>
            <p:ph type="ftr" sz="quarter" idx="11"/>
          </p:nvPr>
        </p:nvSpPr>
        <p:spPr/>
        <p:txBody>
          <a:bodyPr/>
          <a:lstStyle/>
          <a:p>
            <a:pPr>
              <a:defRPr/>
            </a:pPr>
            <a:endParaRPr lang="en-US" dirty="0"/>
          </a:p>
        </p:txBody>
      </p:sp>
      <p:sp>
        <p:nvSpPr>
          <p:cNvPr id="7" name="Номер слайда 6"/>
          <p:cNvSpPr>
            <a:spLocks noGrp="1"/>
          </p:cNvSpPr>
          <p:nvPr>
            <p:ph type="sldNum" sz="quarter" idx="12"/>
          </p:nvPr>
        </p:nvSpPr>
        <p:spPr/>
        <p:txBody>
          <a:bodyPr/>
          <a:lstStyle/>
          <a:p>
            <a:pPr>
              <a:defRPr/>
            </a:pPr>
            <a:fld id="{EE2569FD-79C0-4F55-9A48-9AECD25E2A8C}" type="slidenum">
              <a:rPr lang="en-US" smtClean="0"/>
              <a:pPr>
                <a:defRPr/>
              </a:pPr>
              <a:t>‹#›</a:t>
            </a:fld>
            <a:endParaRPr lang="en-US"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572BDE1E-0BE0-4FAF-BFFA-A7262D3859CC}" type="datetimeFigureOut">
              <a:rPr lang="en-US" smtClean="0"/>
              <a:pPr>
                <a:defRPr/>
              </a:pPr>
              <a:t>1/10/2024</a:t>
            </a:fld>
            <a:endParaRPr lang="en-US"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E2569FD-79C0-4F55-9A48-9AECD25E2A8C}" type="slidenum">
              <a:rPr lang="en-US" smtClean="0"/>
              <a:pPr>
                <a:defRPr/>
              </a:pPr>
              <a:t>‹#›</a:t>
            </a:fld>
            <a:endParaRPr lang="en-US"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na\Desktop\2018\Bejenaru\Încheieri\nu dat curs\taxa de stat şi apel motivat\comp\marina\Desctop1\desktop\foto\justice-lawyersite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399"/>
          <a:stretch/>
        </p:blipFill>
        <p:spPr bwMode="auto">
          <a:xfrm>
            <a:off x="971600" y="0"/>
            <a:ext cx="824053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u 1"/>
          <p:cNvSpPr>
            <a:spLocks noGrp="1"/>
          </p:cNvSpPr>
          <p:nvPr>
            <p:ph type="title"/>
          </p:nvPr>
        </p:nvSpPr>
        <p:spPr>
          <a:xfrm>
            <a:off x="1331640" y="135779"/>
            <a:ext cx="4536504" cy="2429125"/>
          </a:xfrm>
        </p:spPr>
        <p:txBody>
          <a:bodyPr>
            <a:normAutofit fontScale="90000"/>
          </a:bodyPr>
          <a:lstStyle/>
          <a:p>
            <a:br>
              <a:rPr lang="ro-RO" sz="2400" b="1" dirty="0"/>
            </a:br>
            <a:r>
              <a:rPr lang="ro-RO" sz="2400" b="1" dirty="0"/>
              <a:t>                 </a:t>
            </a:r>
            <a:r>
              <a:rPr lang="ro-RO" sz="2400" b="1" i="1" dirty="0">
                <a:solidFill>
                  <a:schemeClr val="bg1"/>
                </a:solidFill>
                <a:effectLst/>
                <a:latin typeface="Times New Roman" pitchFamily="18" charset="0"/>
                <a:cs typeface="Times New Roman" pitchFamily="18" charset="0"/>
              </a:rPr>
              <a:t>RAPORTUL</a:t>
            </a:r>
            <a:br>
              <a:rPr lang="ro-RO" sz="2700" b="1" dirty="0">
                <a:solidFill>
                  <a:schemeClr val="bg1"/>
                </a:solidFill>
                <a:effectLst/>
                <a:latin typeface="Times New Roman" pitchFamily="18" charset="0"/>
                <a:cs typeface="Times New Roman" pitchFamily="18" charset="0"/>
              </a:rPr>
            </a:br>
            <a:br>
              <a:rPr lang="ro-RO" sz="2700" b="1" dirty="0">
                <a:solidFill>
                  <a:schemeClr val="bg1"/>
                </a:solidFill>
                <a:effectLst/>
                <a:latin typeface="Times New Roman" pitchFamily="18" charset="0"/>
                <a:cs typeface="Times New Roman" pitchFamily="18" charset="0"/>
              </a:rPr>
            </a:br>
            <a:r>
              <a:rPr lang="ro-RO" sz="2700" b="1" dirty="0">
                <a:solidFill>
                  <a:schemeClr val="bg1"/>
                </a:solidFill>
                <a:effectLst/>
                <a:latin typeface="Times New Roman" pitchFamily="18" charset="0"/>
                <a:cs typeface="Times New Roman" pitchFamily="18" charset="0"/>
              </a:rPr>
              <a:t> </a:t>
            </a:r>
            <a:r>
              <a:rPr lang="x-none" sz="1800" b="1" i="1" dirty="0">
                <a:solidFill>
                  <a:schemeClr val="bg1"/>
                </a:solidFill>
                <a:effectLst/>
                <a:latin typeface="Times New Roman" panose="02020603050405020304" pitchFamily="18" charset="0"/>
                <a:cs typeface="Times New Roman" pitchFamily="18" charset="0"/>
              </a:rPr>
              <a:t>privind gradul de satisfacţie al </a:t>
            </a:r>
            <a:r>
              <a:rPr lang="ro-RO" sz="1800" b="1" i="1" dirty="0">
                <a:solidFill>
                  <a:schemeClr val="bg1"/>
                </a:solidFill>
                <a:effectLst/>
                <a:latin typeface="Times New Roman" panose="02020603050405020304" pitchFamily="18" charset="0"/>
                <a:cs typeface="Times New Roman" pitchFamily="18" charset="0"/>
              </a:rPr>
              <a:t> </a:t>
            </a:r>
            <a:r>
              <a:rPr lang="x-none" sz="1800" b="1" i="1" dirty="0">
                <a:solidFill>
                  <a:schemeClr val="bg1"/>
                </a:solidFill>
                <a:effectLst/>
                <a:latin typeface="Times New Roman" panose="02020603050405020304" pitchFamily="18" charset="0"/>
                <a:cs typeface="Times New Roman" pitchFamily="18" charset="0"/>
              </a:rPr>
              <a:t>justiţiabililor în baza </a:t>
            </a:r>
            <a:r>
              <a:rPr lang="ro-RO" sz="1800" b="1" i="1" dirty="0">
                <a:solidFill>
                  <a:schemeClr val="bg1"/>
                </a:solidFill>
                <a:effectLst/>
                <a:latin typeface="Times New Roman" panose="02020603050405020304" pitchFamily="18" charset="0"/>
                <a:cs typeface="Times New Roman" pitchFamily="18" charset="0"/>
              </a:rPr>
              <a:t> </a:t>
            </a:r>
            <a:r>
              <a:rPr lang="x-none" sz="1800" b="1" i="1" dirty="0">
                <a:solidFill>
                  <a:schemeClr val="bg1"/>
                </a:solidFill>
                <a:effectLst/>
                <a:latin typeface="Times New Roman" panose="02020603050405020304" pitchFamily="18" charset="0"/>
                <a:cs typeface="Times New Roman" pitchFamily="18" charset="0"/>
              </a:rPr>
              <a:t>sondajului petrecut în cadrul Curţii de Apel Bălţi  în perioada</a:t>
            </a:r>
            <a:r>
              <a:rPr lang="ro-RO" sz="1800" b="1" i="1" dirty="0">
                <a:solidFill>
                  <a:schemeClr val="bg1"/>
                </a:solidFill>
                <a:effectLst/>
                <a:latin typeface="Times New Roman" panose="02020603050405020304" pitchFamily="18" charset="0"/>
                <a:cs typeface="Times New Roman" pitchFamily="18" charset="0"/>
              </a:rPr>
              <a:t> 25 septembrie-13 octombrie 2023</a:t>
            </a:r>
            <a:endParaRPr lang="ro-RO" sz="1800" i="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74270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877161B-D307-4EF3-9845-C236D6FF075A}"/>
              </a:ext>
            </a:extLst>
          </p:cNvPr>
          <p:cNvSpPr>
            <a:spLocks noGrp="1"/>
          </p:cNvSpPr>
          <p:nvPr>
            <p:ph idx="1"/>
          </p:nvPr>
        </p:nvSpPr>
        <p:spPr>
          <a:xfrm>
            <a:off x="1435608" y="476672"/>
            <a:ext cx="7498080" cy="1440160"/>
          </a:xfrm>
        </p:spPr>
        <p:txBody>
          <a:bodyPr>
            <a:normAutofit/>
          </a:bodyPr>
          <a:lstStyle/>
          <a:p>
            <a:pPr marL="82296" indent="0">
              <a:buNone/>
            </a:pPr>
            <a:r>
              <a:rPr lang="ro-RO" sz="1600" dirty="0"/>
              <a:t>        Analiza datelor demonstrează, că majoritatea </a:t>
            </a:r>
            <a:r>
              <a:rPr lang="ro-RO" sz="1600" dirty="0" err="1"/>
              <a:t>respondenţilor</a:t>
            </a:r>
            <a:r>
              <a:rPr lang="ro-RO" sz="1600" dirty="0"/>
              <a:t> - 58 persoane au confirmat că dosarul în care ei au fost </a:t>
            </a:r>
            <a:r>
              <a:rPr lang="ro-RO" sz="1600" dirty="0" err="1"/>
              <a:t>implicaţi</a:t>
            </a:r>
            <a:r>
              <a:rPr lang="ro-RO" sz="1600" dirty="0"/>
              <a:t> este în procesul de </a:t>
            </a:r>
            <a:r>
              <a:rPr lang="ro-RO" sz="1600" dirty="0" err="1"/>
              <a:t>desfăşurare</a:t>
            </a:r>
            <a:r>
              <a:rPr lang="ro-RO" sz="1600" dirty="0"/>
              <a:t> 53% , 16 de </a:t>
            </a:r>
            <a:r>
              <a:rPr lang="ro-RO" sz="1600" dirty="0" err="1"/>
              <a:t>respondenţi</a:t>
            </a:r>
            <a:r>
              <a:rPr lang="ro-RO" sz="1600" dirty="0"/>
              <a:t> au fost în </a:t>
            </a:r>
            <a:r>
              <a:rPr lang="ro-RO" sz="1600" dirty="0" err="1"/>
              <a:t>aşteptarea</a:t>
            </a:r>
            <a:r>
              <a:rPr lang="ro-RO" sz="1600" dirty="0"/>
              <a:t> derulării procesului, ce constituie -14% </a:t>
            </a:r>
            <a:r>
              <a:rPr lang="ro-RO" sz="1600" dirty="0" err="1"/>
              <a:t>şi</a:t>
            </a:r>
            <a:r>
              <a:rPr lang="ro-RO" sz="1600" dirty="0"/>
              <a:t> 36 din </a:t>
            </a:r>
            <a:r>
              <a:rPr lang="ro-RO" sz="1600" dirty="0" err="1"/>
              <a:t>respondenţi</a:t>
            </a:r>
            <a:r>
              <a:rPr lang="ro-RO" sz="1600" dirty="0"/>
              <a:t> adică 33% au specificat că procesul este terminat. </a:t>
            </a:r>
            <a:endParaRPr lang="ru-RU" sz="1600" dirty="0"/>
          </a:p>
        </p:txBody>
      </p:sp>
      <p:graphicFrame>
        <p:nvGraphicFramePr>
          <p:cNvPr id="11" name="Диаграмма 10">
            <a:extLst>
              <a:ext uri="{FF2B5EF4-FFF2-40B4-BE49-F238E27FC236}">
                <a16:creationId xmlns:a16="http://schemas.microsoft.com/office/drawing/2014/main" id="{F4ACD19B-9FA3-4EF9-93EA-F92137CD18DA}"/>
              </a:ext>
            </a:extLst>
          </p:cNvPr>
          <p:cNvGraphicFramePr/>
          <p:nvPr>
            <p:extLst>
              <p:ext uri="{D42A27DB-BD31-4B8C-83A1-F6EECF244321}">
                <p14:modId xmlns:p14="http://schemas.microsoft.com/office/powerpoint/2010/main" val="884095238"/>
              </p:ext>
            </p:extLst>
          </p:nvPr>
        </p:nvGraphicFramePr>
        <p:xfrm>
          <a:off x="1979712" y="220486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3078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a:extLst>
              <a:ext uri="{FF2B5EF4-FFF2-40B4-BE49-F238E27FC236}">
                <a16:creationId xmlns:a16="http://schemas.microsoft.com/office/drawing/2014/main" id="{F3FF89DB-4E8B-488F-9A4A-2E6C476D5FAA}"/>
              </a:ext>
            </a:extLst>
          </p:cNvPr>
          <p:cNvGraphicFramePr/>
          <p:nvPr>
            <p:extLst>
              <p:ext uri="{D42A27DB-BD31-4B8C-83A1-F6EECF244321}">
                <p14:modId xmlns:p14="http://schemas.microsoft.com/office/powerpoint/2010/main" val="4029317858"/>
              </p:ext>
            </p:extLst>
          </p:nvPr>
        </p:nvGraphicFramePr>
        <p:xfrm>
          <a:off x="1979712" y="2204864"/>
          <a:ext cx="6312024"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2" name="Прямоугольник 1">
            <a:extLst>
              <a:ext uri="{FF2B5EF4-FFF2-40B4-BE49-F238E27FC236}">
                <a16:creationId xmlns:a16="http://schemas.microsoft.com/office/drawing/2014/main" id="{698D5A85-2993-41CE-AB25-BB43EB518C13}"/>
              </a:ext>
            </a:extLst>
          </p:cNvPr>
          <p:cNvSpPr/>
          <p:nvPr/>
        </p:nvSpPr>
        <p:spPr>
          <a:xfrm>
            <a:off x="2195736" y="476672"/>
            <a:ext cx="5976664" cy="1067665"/>
          </a:xfrm>
          <a:prstGeom prst="rect">
            <a:avLst/>
          </a:prstGeom>
        </p:spPr>
        <p:txBody>
          <a:bodyPr wrap="square">
            <a:spAutoFit/>
          </a:bodyPr>
          <a:lstStyle/>
          <a:p>
            <a:pPr indent="449580" algn="just">
              <a:lnSpc>
                <a:spcPct val="115000"/>
              </a:lnSpc>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Din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rezultatele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evaluării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petrecute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observă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34 de respondenți cunosc </a:t>
            </a: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foarte bine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specificul activității Curții de Apel Bălți și a judecătorilor în general, constituind 31%, și </a:t>
            </a: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destul de bine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58 de </a:t>
            </a:r>
            <a:r>
              <a:rPr lang="ro-RO" sz="1400" dirty="0" err="1">
                <a:latin typeface="Times New Roman" panose="02020603050405020304" pitchFamily="18" charset="0"/>
                <a:ea typeface="Times New Roman" panose="02020603050405020304" pitchFamily="18" charset="0"/>
                <a:cs typeface="Times New Roman" panose="02020603050405020304" pitchFamily="18" charset="0"/>
              </a:rPr>
              <a:t>resondenți</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53%. J</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ustiţiabili</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i care </a:t>
            </a: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aproape nu cunosc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specificul activității constituie 18 la număr adică 16 %.</a:t>
            </a:r>
            <a:endParaRPr lang="ru-RU"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262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FD99AC75-C000-4217-9888-C678247F89EC}"/>
              </a:ext>
            </a:extLst>
          </p:cNvPr>
          <p:cNvSpPr>
            <a:spLocks noGrp="1"/>
          </p:cNvSpPr>
          <p:nvPr>
            <p:ph idx="1"/>
          </p:nvPr>
        </p:nvSpPr>
        <p:spPr>
          <a:xfrm>
            <a:off x="1475656" y="332656"/>
            <a:ext cx="7488832" cy="5915744"/>
          </a:xfrm>
        </p:spPr>
        <p:txBody>
          <a:bodyPr>
            <a:normAutofit/>
          </a:bodyPr>
          <a:lstStyle/>
          <a:p>
            <a:pPr marL="82296" indent="0">
              <a:buNone/>
            </a:pPr>
            <a:r>
              <a:rPr lang="ro-RO" sz="1200" b="1" dirty="0"/>
              <a:t>  </a:t>
            </a:r>
            <a:r>
              <a:rPr lang="ro-RO" sz="1200" b="1" dirty="0">
                <a:latin typeface="Times New Roman" panose="02020603050405020304" pitchFamily="18" charset="0"/>
                <a:cs typeface="Times New Roman" panose="02020603050405020304" pitchFamily="18" charset="0"/>
              </a:rPr>
              <a:t>   </a:t>
            </a:r>
            <a:r>
              <a:rPr lang="ro-RO" sz="1400" b="1" dirty="0">
                <a:latin typeface="Times New Roman" panose="02020603050405020304" pitchFamily="18" charset="0"/>
                <a:cs typeface="Times New Roman" panose="02020603050405020304" pitchFamily="18" charset="0"/>
              </a:rPr>
              <a:t>CAPITOLUL II. Accesul în instanță și aprecierea comodităților din Curtea de Apel Bălți </a:t>
            </a:r>
          </a:p>
          <a:p>
            <a:pPr marL="82296" indent="0">
              <a:buNone/>
            </a:pPr>
            <a:r>
              <a:rPr lang="ro-RO" sz="1400" b="1" dirty="0">
                <a:latin typeface="Times New Roman" panose="02020603050405020304" pitchFamily="18" charset="0"/>
                <a:cs typeface="Times New Roman" panose="02020603050405020304" pitchFamily="18" charset="0"/>
              </a:rPr>
              <a:t>            BLOCUL II</a:t>
            </a:r>
            <a:r>
              <a:rPr lang="ro-RO" sz="1400" dirty="0">
                <a:latin typeface="Times New Roman" panose="02020603050405020304" pitchFamily="18" charset="0"/>
                <a:cs typeface="Times New Roman" panose="02020603050405020304" pitchFamily="18" charset="0"/>
              </a:rPr>
              <a:t>. </a:t>
            </a:r>
            <a:r>
              <a:rPr lang="ro-RO" sz="1400" b="1" dirty="0">
                <a:latin typeface="Times New Roman" panose="02020603050405020304" pitchFamily="18" charset="0"/>
                <a:cs typeface="Times New Roman" panose="02020603050405020304" pitchFamily="18" charset="0"/>
              </a:rPr>
              <a:t>Accesul în </a:t>
            </a:r>
            <a:r>
              <a:rPr lang="ro-RO" sz="1400" b="1" dirty="0" err="1">
                <a:latin typeface="Times New Roman" panose="02020603050405020304" pitchFamily="18" charset="0"/>
                <a:cs typeface="Times New Roman" panose="02020603050405020304" pitchFamily="18" charset="0"/>
              </a:rPr>
              <a:t>instanţa</a:t>
            </a:r>
            <a:r>
              <a:rPr lang="ro-RO" sz="1400" b="1" dirty="0">
                <a:latin typeface="Times New Roman" panose="02020603050405020304" pitchFamily="18" charset="0"/>
                <a:cs typeface="Times New Roman" panose="02020603050405020304" pitchFamily="18" charset="0"/>
              </a:rPr>
              <a:t> de judecată </a:t>
            </a:r>
            <a:r>
              <a:rPr lang="ro-RO" sz="1400" b="1" dirty="0" err="1">
                <a:latin typeface="Times New Roman" panose="02020603050405020304" pitchFamily="18" charset="0"/>
                <a:cs typeface="Times New Roman" panose="02020603050405020304" pitchFamily="18" charset="0"/>
              </a:rPr>
              <a:t>şi</a:t>
            </a:r>
            <a:r>
              <a:rPr lang="ro-RO" sz="1400" b="1" dirty="0">
                <a:latin typeface="Times New Roman" panose="02020603050405020304" pitchFamily="18" charset="0"/>
                <a:cs typeface="Times New Roman" panose="02020603050405020304" pitchFamily="18" charset="0"/>
              </a:rPr>
              <a:t> accesul la </a:t>
            </a:r>
            <a:r>
              <a:rPr lang="ro-RO" sz="1400" b="1" dirty="0" err="1">
                <a:latin typeface="Times New Roman" panose="02020603050405020304" pitchFamily="18" charset="0"/>
                <a:cs typeface="Times New Roman" panose="02020603050405020304" pitchFamily="18" charset="0"/>
              </a:rPr>
              <a:t>informaţie</a:t>
            </a:r>
            <a:endParaRPr lang="ro-RO" sz="1400" b="1" dirty="0">
              <a:latin typeface="Times New Roman" panose="02020603050405020304" pitchFamily="18" charset="0"/>
              <a:cs typeface="Times New Roman" panose="02020603050405020304" pitchFamily="18" charset="0"/>
            </a:endParaRPr>
          </a:p>
          <a:p>
            <a:endParaRPr lang="ro-RO" sz="1200" dirty="0">
              <a:latin typeface="Times New Roman" panose="02020603050405020304" pitchFamily="18" charset="0"/>
              <a:cs typeface="Times New Roman" panose="02020603050405020304" pitchFamily="18" charset="0"/>
            </a:endParaRPr>
          </a:p>
          <a:p>
            <a:pPr marL="82296" indent="0">
              <a:buNone/>
            </a:pPr>
            <a:r>
              <a:rPr lang="ro-RO" sz="1400" dirty="0">
                <a:latin typeface="Times New Roman" panose="02020603050405020304" pitchFamily="18" charset="0"/>
                <a:cs typeface="Times New Roman" panose="02020603050405020304" pitchFamily="18" charset="0"/>
              </a:rPr>
              <a:t>      Majoritatea respondenților sunt de părerea că accesul în </a:t>
            </a:r>
            <a:r>
              <a:rPr lang="ro-RO" sz="1400" dirty="0" err="1">
                <a:latin typeface="Times New Roman" panose="02020603050405020304" pitchFamily="18" charset="0"/>
                <a:cs typeface="Times New Roman" panose="02020603050405020304" pitchFamily="18" charset="0"/>
              </a:rPr>
              <a:t>instanţa</a:t>
            </a:r>
            <a:r>
              <a:rPr lang="ro-RO" sz="1400" dirty="0">
                <a:latin typeface="Times New Roman" panose="02020603050405020304" pitchFamily="18" charset="0"/>
                <a:cs typeface="Times New Roman" panose="02020603050405020304" pitchFamily="18" charset="0"/>
              </a:rPr>
              <a:t> de judecată este </a:t>
            </a:r>
            <a:r>
              <a:rPr lang="ro-RO" sz="1400" dirty="0" err="1">
                <a:latin typeface="Times New Roman" panose="02020603050405020304" pitchFamily="18" charset="0"/>
                <a:cs typeface="Times New Roman" panose="02020603050405020304" pitchFamily="18" charset="0"/>
              </a:rPr>
              <a:t>uşor</a:t>
            </a:r>
            <a:r>
              <a:rPr lang="ro-RO" sz="1400" dirty="0">
                <a:latin typeface="Times New Roman" panose="02020603050405020304" pitchFamily="18" charset="0"/>
                <a:cs typeface="Times New Roman" panose="02020603050405020304" pitchFamily="18" charset="0"/>
              </a:rPr>
              <a:t> de găsit, ce este confirmat prin ponderea majoritară – 84 % (92 de persoane) la </a:t>
            </a:r>
            <a:r>
              <a:rPr lang="ro-RO" sz="1400" dirty="0" err="1">
                <a:latin typeface="Times New Roman" panose="02020603050405020304" pitchFamily="18" charset="0"/>
                <a:cs typeface="Times New Roman" panose="02020603050405020304" pitchFamily="18" charset="0"/>
              </a:rPr>
              <a:t>poziţia</a:t>
            </a:r>
            <a:r>
              <a:rPr lang="ro-RO" sz="1400" dirty="0">
                <a:latin typeface="Times New Roman" panose="02020603050405020304" pitchFamily="18" charset="0"/>
                <a:cs typeface="Times New Roman" panose="02020603050405020304" pitchFamily="18" charset="0"/>
              </a:rPr>
              <a:t> „ da”. Însă, sunt înregistrate </a:t>
            </a:r>
            <a:r>
              <a:rPr lang="ro-RO" sz="1400" dirty="0" err="1">
                <a:latin typeface="Times New Roman" panose="02020603050405020304" pitchFamily="18" charset="0"/>
                <a:cs typeface="Times New Roman" panose="02020603050405020304" pitchFamily="18" charset="0"/>
              </a:rPr>
              <a:t>şi</a:t>
            </a:r>
            <a:r>
              <a:rPr lang="ro-RO" sz="1400" dirty="0">
                <a:latin typeface="Times New Roman" panose="02020603050405020304" pitchFamily="18" charset="0"/>
                <a:cs typeface="Times New Roman" panose="02020603050405020304" pitchFamily="18" charset="0"/>
              </a:rPr>
              <a:t> răspunsuri negative privitor la accesul în </a:t>
            </a:r>
            <a:r>
              <a:rPr lang="ro-RO" sz="1400" dirty="0" err="1">
                <a:latin typeface="Times New Roman" panose="02020603050405020304" pitchFamily="18" charset="0"/>
                <a:cs typeface="Times New Roman" panose="02020603050405020304" pitchFamily="18" charset="0"/>
              </a:rPr>
              <a:t>instanţă</a:t>
            </a:r>
            <a:r>
              <a:rPr lang="ro-RO" sz="1400" dirty="0">
                <a:latin typeface="Times New Roman" panose="02020603050405020304" pitchFamily="18" charset="0"/>
                <a:cs typeface="Times New Roman" panose="02020603050405020304" pitchFamily="18" charset="0"/>
              </a:rPr>
              <a:t>, ponderea cărora în mărimi cumulative constituie –16 % (18 persoane).</a:t>
            </a:r>
          </a:p>
          <a:p>
            <a:endParaRPr lang="ru-RU" sz="1200" dirty="0"/>
          </a:p>
        </p:txBody>
      </p:sp>
      <p:graphicFrame>
        <p:nvGraphicFramePr>
          <p:cNvPr id="8" name="Диаграмма 7">
            <a:extLst>
              <a:ext uri="{FF2B5EF4-FFF2-40B4-BE49-F238E27FC236}">
                <a16:creationId xmlns:a16="http://schemas.microsoft.com/office/drawing/2014/main" id="{20E6BEDF-9812-40DD-BAA7-9A9C6A758814}"/>
              </a:ext>
            </a:extLst>
          </p:cNvPr>
          <p:cNvGraphicFramePr/>
          <p:nvPr>
            <p:extLst>
              <p:ext uri="{D42A27DB-BD31-4B8C-83A1-F6EECF244321}">
                <p14:modId xmlns:p14="http://schemas.microsoft.com/office/powerpoint/2010/main" val="4151195523"/>
              </p:ext>
            </p:extLst>
          </p:nvPr>
        </p:nvGraphicFramePr>
        <p:xfrm>
          <a:off x="2172072" y="227687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9580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216BA7-61CF-48EF-BBFD-57C08AE532A7}"/>
              </a:ext>
            </a:extLst>
          </p:cNvPr>
          <p:cNvSpPr>
            <a:spLocks noGrp="1"/>
          </p:cNvSpPr>
          <p:nvPr>
            <p:ph type="title"/>
          </p:nvPr>
        </p:nvSpPr>
        <p:spPr/>
        <p:txBody>
          <a:bodyPr>
            <a:noAutofit/>
          </a:bodyPr>
          <a:lstStyle/>
          <a:p>
            <a:r>
              <a:rPr lang="ro-RO" sz="1400" dirty="0">
                <a:solidFill>
                  <a:srgbClr val="000000"/>
                </a:solidFill>
                <a:latin typeface="Times New Roman" panose="02020603050405020304" pitchFamily="18" charset="0"/>
              </a:rPr>
              <a:t>Din totalitatea </a:t>
            </a:r>
            <a:r>
              <a:rPr lang="ro-RO" sz="1400" dirty="0" err="1">
                <a:solidFill>
                  <a:srgbClr val="000000"/>
                </a:solidFill>
                <a:latin typeface="Times New Roman" panose="02020603050405020304" pitchFamily="18" charset="0"/>
              </a:rPr>
              <a:t>respondenţilor</a:t>
            </a:r>
            <a:r>
              <a:rPr lang="ro-RO" sz="1400" dirty="0">
                <a:solidFill>
                  <a:srgbClr val="000000"/>
                </a:solidFill>
                <a:latin typeface="Times New Roman" panose="02020603050405020304" pitchFamily="18" charset="0"/>
              </a:rPr>
              <a:t>, 76% (84 persoane) sunt de părerea că la parcarea aferentă clădirii </a:t>
            </a:r>
            <a:r>
              <a:rPr lang="ro-RO" sz="1400" dirty="0" err="1">
                <a:solidFill>
                  <a:srgbClr val="000000"/>
                </a:solidFill>
                <a:latin typeface="Times New Roman" panose="02020603050405020304" pitchFamily="18" charset="0"/>
              </a:rPr>
              <a:t>Curţii</a:t>
            </a:r>
            <a:r>
              <a:rPr lang="ro-RO" sz="1400" dirty="0">
                <a:solidFill>
                  <a:srgbClr val="000000"/>
                </a:solidFill>
                <a:latin typeface="Times New Roman" panose="02020603050405020304" pitchFamily="18" charset="0"/>
              </a:rPr>
              <a:t> de Apel </a:t>
            </a:r>
            <a:r>
              <a:rPr lang="ro-RO" sz="1400" dirty="0" err="1">
                <a:solidFill>
                  <a:srgbClr val="000000"/>
                </a:solidFill>
                <a:latin typeface="Times New Roman" panose="02020603050405020304" pitchFamily="18" charset="0"/>
              </a:rPr>
              <a:t>Bălţi</a:t>
            </a:r>
            <a:r>
              <a:rPr lang="ro-RO" sz="1400" dirty="0">
                <a:solidFill>
                  <a:srgbClr val="000000"/>
                </a:solidFill>
                <a:latin typeface="Times New Roman" panose="02020603050405020304" pitchFamily="18" charset="0"/>
              </a:rPr>
              <a:t> este </a:t>
            </a:r>
            <a:r>
              <a:rPr lang="ro-RO" sz="1400" dirty="0" err="1">
                <a:solidFill>
                  <a:srgbClr val="000000"/>
                </a:solidFill>
                <a:latin typeface="Times New Roman" panose="02020603050405020304" pitchFamily="18" charset="0"/>
              </a:rPr>
              <a:t>convinabil</a:t>
            </a:r>
            <a:r>
              <a:rPr lang="ro-RO" sz="1400" dirty="0">
                <a:solidFill>
                  <a:srgbClr val="000000"/>
                </a:solidFill>
                <a:latin typeface="Times New Roman" panose="02020603050405020304" pitchFamily="18" charset="0"/>
              </a:rPr>
              <a:t> accesul pentru parcarea </a:t>
            </a:r>
            <a:r>
              <a:rPr lang="ro-RO" sz="1400" dirty="0" err="1">
                <a:solidFill>
                  <a:srgbClr val="000000"/>
                </a:solidFill>
                <a:latin typeface="Times New Roman" panose="02020603050405020304" pitchFamily="18" charset="0"/>
              </a:rPr>
              <a:t>maşinilor</a:t>
            </a:r>
            <a:r>
              <a:rPr lang="ro-RO" sz="1400" dirty="0">
                <a:solidFill>
                  <a:srgbClr val="000000"/>
                </a:solidFill>
                <a:latin typeface="Times New Roman" panose="02020603050405020304" pitchFamily="18" charset="0"/>
              </a:rPr>
              <a:t>, însă nu excludem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pe acei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care nu sunt </a:t>
            </a:r>
            <a:r>
              <a:rPr lang="ro-RO" sz="1400" dirty="0" err="1">
                <a:solidFill>
                  <a:srgbClr val="000000"/>
                </a:solidFill>
                <a:latin typeface="Times New Roman" panose="02020603050405020304" pitchFamily="18" charset="0"/>
              </a:rPr>
              <a:t>satisfăcuţi</a:t>
            </a:r>
            <a:r>
              <a:rPr lang="ro-RO" sz="1400" dirty="0">
                <a:solidFill>
                  <a:srgbClr val="000000"/>
                </a:solidFill>
                <a:latin typeface="Times New Roman" panose="02020603050405020304" pitchFamily="18" charset="0"/>
              </a:rPr>
              <a:t> de </a:t>
            </a:r>
            <a:r>
              <a:rPr lang="ro-RO" sz="1400" dirty="0" err="1">
                <a:solidFill>
                  <a:srgbClr val="000000"/>
                </a:solidFill>
                <a:latin typeface="Times New Roman" panose="02020603050405020304" pitchFamily="18" charset="0"/>
              </a:rPr>
              <a:t>condiţiile</a:t>
            </a:r>
            <a:r>
              <a:rPr lang="ro-RO" sz="1400" dirty="0">
                <a:solidFill>
                  <a:srgbClr val="000000"/>
                </a:solidFill>
                <a:latin typeface="Times New Roman" panose="02020603050405020304" pitchFamily="18" charset="0"/>
              </a:rPr>
              <a:t> de parcare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au </a:t>
            </a:r>
            <a:r>
              <a:rPr lang="ro-RO" sz="1400" dirty="0" err="1">
                <a:solidFill>
                  <a:srgbClr val="000000"/>
                </a:solidFill>
                <a:latin typeface="Times New Roman" panose="02020603050405020304" pitchFamily="18" charset="0"/>
              </a:rPr>
              <a:t>întîmpinat</a:t>
            </a:r>
            <a:r>
              <a:rPr lang="ro-RO" sz="1400" dirty="0">
                <a:solidFill>
                  <a:srgbClr val="000000"/>
                </a:solidFill>
                <a:latin typeface="Times New Roman" panose="02020603050405020304" pitchFamily="18" charset="0"/>
              </a:rPr>
              <a:t> unele </a:t>
            </a:r>
            <a:r>
              <a:rPr lang="ro-RO" sz="1400" dirty="0" err="1">
                <a:solidFill>
                  <a:srgbClr val="000000"/>
                </a:solidFill>
                <a:latin typeface="Times New Roman" panose="02020603050405020304" pitchFamily="18" charset="0"/>
              </a:rPr>
              <a:t>dificultăţi</a:t>
            </a:r>
            <a:r>
              <a:rPr lang="ro-RO" sz="1400" dirty="0">
                <a:solidFill>
                  <a:srgbClr val="000000"/>
                </a:solidFill>
                <a:latin typeface="Times New Roman" panose="02020603050405020304" pitchFamily="18" charset="0"/>
              </a:rPr>
              <a:t> la parcarea </a:t>
            </a:r>
            <a:r>
              <a:rPr lang="ro-RO" sz="1400" dirty="0" err="1">
                <a:solidFill>
                  <a:srgbClr val="000000"/>
                </a:solidFill>
                <a:latin typeface="Times New Roman" panose="02020603050405020304" pitchFamily="18" charset="0"/>
              </a:rPr>
              <a:t>maşinii</a:t>
            </a:r>
            <a:r>
              <a:rPr lang="ro-RO" sz="1400" dirty="0">
                <a:solidFill>
                  <a:srgbClr val="000000"/>
                </a:solidFill>
                <a:latin typeface="Times New Roman" panose="02020603050405020304" pitchFamily="18" charset="0"/>
              </a:rPr>
              <a:t>, care cuprind o pondere de 18%, adică 26 de persoane.  </a:t>
            </a:r>
            <a:r>
              <a:rPr lang="ro-RO" sz="1400" dirty="0" err="1">
                <a:solidFill>
                  <a:srgbClr val="000000"/>
                </a:solidFill>
                <a:latin typeface="Times New Roman" panose="02020603050405020304" pitchFamily="18" charset="0"/>
              </a:rPr>
              <a:t>Respondenţii</a:t>
            </a:r>
            <a:r>
              <a:rPr lang="ro-RO" sz="1400" dirty="0">
                <a:solidFill>
                  <a:srgbClr val="000000"/>
                </a:solidFill>
                <a:latin typeface="Times New Roman" panose="02020603050405020304" pitchFamily="18" charset="0"/>
              </a:rPr>
              <a:t> care au </a:t>
            </a:r>
            <a:r>
              <a:rPr lang="ro-RO" sz="1400" dirty="0" err="1">
                <a:solidFill>
                  <a:srgbClr val="000000"/>
                </a:solidFill>
                <a:latin typeface="Times New Roman" panose="02020603050405020304" pitchFamily="18" charset="0"/>
              </a:rPr>
              <a:t>reacţionat</a:t>
            </a:r>
            <a:r>
              <a:rPr lang="ro-RO" sz="1400" dirty="0">
                <a:solidFill>
                  <a:srgbClr val="000000"/>
                </a:solidFill>
                <a:latin typeface="Times New Roman" panose="02020603050405020304" pitchFamily="18" charset="0"/>
              </a:rPr>
              <a:t> neutru la întrebarea dată constituie 6%.</a:t>
            </a:r>
            <a:endParaRPr lang="ru-RU" sz="1400" dirty="0"/>
          </a:p>
        </p:txBody>
      </p:sp>
      <p:graphicFrame>
        <p:nvGraphicFramePr>
          <p:cNvPr id="8" name="Диаграмма 7">
            <a:extLst>
              <a:ext uri="{FF2B5EF4-FFF2-40B4-BE49-F238E27FC236}">
                <a16:creationId xmlns:a16="http://schemas.microsoft.com/office/drawing/2014/main" id="{0E522D98-7590-4EF7-83DA-BAA5835C50C0}"/>
              </a:ext>
            </a:extLst>
          </p:cNvPr>
          <p:cNvGraphicFramePr/>
          <p:nvPr>
            <p:extLst>
              <p:ext uri="{D42A27DB-BD31-4B8C-83A1-F6EECF244321}">
                <p14:modId xmlns:p14="http://schemas.microsoft.com/office/powerpoint/2010/main" val="1569083710"/>
              </p:ext>
            </p:extLst>
          </p:nvPr>
        </p:nvGraphicFramePr>
        <p:xfrm>
          <a:off x="1691680" y="1556792"/>
          <a:ext cx="6480720"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9853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3F71F1-D26A-4AB5-A23E-EDF675724A2B}"/>
              </a:ext>
            </a:extLst>
          </p:cNvPr>
          <p:cNvSpPr>
            <a:spLocks noGrp="1"/>
          </p:cNvSpPr>
          <p:nvPr>
            <p:ph type="title"/>
          </p:nvPr>
        </p:nvSpPr>
        <p:spPr>
          <a:xfrm>
            <a:off x="1435608" y="274320"/>
            <a:ext cx="7498080" cy="1858536"/>
          </a:xfrm>
        </p:spPr>
        <p:txBody>
          <a:bodyPr>
            <a:normAutofit/>
          </a:bodyPr>
          <a:lstStyle/>
          <a:p>
            <a:r>
              <a:rPr lang="ro-RO" sz="1400" dirty="0">
                <a:solidFill>
                  <a:schemeClr val="tx1"/>
                </a:solidFill>
                <a:effectLst/>
                <a:latin typeface="Times New Roman" panose="02020603050405020304" pitchFamily="18" charset="0"/>
                <a:cs typeface="Times New Roman" panose="02020603050405020304" pitchFamily="18" charset="0"/>
              </a:rPr>
              <a:t>   </a:t>
            </a:r>
            <a:r>
              <a:rPr lang="ro-RO" sz="1400" b="1" dirty="0">
                <a:solidFill>
                  <a:schemeClr val="tx1"/>
                </a:solidFill>
                <a:effectLst/>
                <a:latin typeface="Times New Roman" panose="02020603050405020304" pitchFamily="18" charset="0"/>
                <a:cs typeface="Times New Roman" panose="02020603050405020304" pitchFamily="18" charset="0"/>
              </a:rPr>
              <a:t>Cunoașteți despre utilizarea de către instanța de judecată a Programului Integrat de Gestionare a Dosarelor și ce prezintă astea ?</a:t>
            </a:r>
            <a:br>
              <a:rPr lang="ro-RO" sz="1400" b="1" dirty="0">
                <a:solidFill>
                  <a:schemeClr val="tx1"/>
                </a:solidFill>
                <a:effectLst/>
                <a:latin typeface="Times New Roman" panose="02020603050405020304" pitchFamily="18" charset="0"/>
                <a:cs typeface="Times New Roman" panose="02020603050405020304" pitchFamily="18" charset="0"/>
              </a:rPr>
            </a:br>
            <a:br>
              <a:rPr lang="ro-RO" sz="1400" b="1" dirty="0">
                <a:solidFill>
                  <a:schemeClr val="tx1"/>
                </a:solidFill>
                <a:effectLst/>
                <a:latin typeface="Times New Roman" panose="02020603050405020304" pitchFamily="18" charset="0"/>
                <a:cs typeface="Times New Roman" panose="02020603050405020304" pitchFamily="18" charset="0"/>
              </a:rPr>
            </a:br>
            <a:r>
              <a:rPr lang="ro-RO" sz="1400" b="1" dirty="0">
                <a:solidFill>
                  <a:schemeClr val="tx1"/>
                </a:solidFill>
                <a:effectLst/>
                <a:latin typeface="Times New Roman" panose="02020603050405020304" pitchFamily="18" charset="0"/>
                <a:cs typeface="Times New Roman" panose="02020603050405020304" pitchFamily="18" charset="0"/>
              </a:rPr>
              <a:t>     </a:t>
            </a:r>
            <a:r>
              <a:rPr lang="ro-RO" sz="1400" dirty="0">
                <a:solidFill>
                  <a:srgbClr val="000000"/>
                </a:solidFill>
                <a:latin typeface="Times New Roman" panose="02020603050405020304" pitchFamily="18" charset="0"/>
              </a:rPr>
              <a:t>Analiza datelor demonstrează, că majoritatea </a:t>
            </a:r>
            <a:r>
              <a:rPr lang="ro-RO" sz="1400" dirty="0" err="1">
                <a:solidFill>
                  <a:srgbClr val="000000"/>
                </a:solidFill>
                <a:latin typeface="Times New Roman" panose="02020603050405020304" pitchFamily="18" charset="0"/>
              </a:rPr>
              <a:t>respondenţilor</a:t>
            </a:r>
            <a:r>
              <a:rPr lang="ro-RO" sz="1400" dirty="0">
                <a:solidFill>
                  <a:srgbClr val="000000"/>
                </a:solidFill>
                <a:latin typeface="Times New Roman" panose="02020603050405020304" pitchFamily="18" charset="0"/>
              </a:rPr>
              <a:t> -100 persoane, adică 91% au confirmat că cunosc despre utilizarea de către instanță a PIGD, 10 respondenți , constituind 9% au specificat că nu cunosc despre PIGD.</a:t>
            </a:r>
            <a:endParaRPr lang="ru-RU" sz="1400" b="1" dirty="0">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04CA897F-C346-4198-83A2-A7DCC3639E9C}"/>
              </a:ext>
            </a:extLst>
          </p:cNvPr>
          <p:cNvGraphicFramePr/>
          <p:nvPr>
            <p:extLst>
              <p:ext uri="{D42A27DB-BD31-4B8C-83A1-F6EECF244321}">
                <p14:modId xmlns:p14="http://schemas.microsoft.com/office/powerpoint/2010/main" val="2820417320"/>
              </p:ext>
            </p:extLst>
          </p:nvPr>
        </p:nvGraphicFramePr>
        <p:xfrm>
          <a:off x="2051720" y="2802471"/>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657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Диаграмма 3">
            <a:extLst>
              <a:ext uri="{FF2B5EF4-FFF2-40B4-BE49-F238E27FC236}">
                <a16:creationId xmlns:a16="http://schemas.microsoft.com/office/drawing/2014/main" id="{F3966200-E30A-4900-8E98-43DE0AAC545B}"/>
              </a:ext>
            </a:extLst>
          </p:cNvPr>
          <p:cNvGraphicFramePr/>
          <p:nvPr>
            <p:extLst>
              <p:ext uri="{D42A27DB-BD31-4B8C-83A1-F6EECF244321}">
                <p14:modId xmlns:p14="http://schemas.microsoft.com/office/powerpoint/2010/main" val="4276732834"/>
              </p:ext>
            </p:extLst>
          </p:nvPr>
        </p:nvGraphicFramePr>
        <p:xfrm>
          <a:off x="1524000" y="404664"/>
          <a:ext cx="5712296"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5" name="Прямоугольник 4">
            <a:extLst>
              <a:ext uri="{FF2B5EF4-FFF2-40B4-BE49-F238E27FC236}">
                <a16:creationId xmlns:a16="http://schemas.microsoft.com/office/drawing/2014/main" id="{80178C40-02C2-4075-8C0B-981105B416E2}"/>
              </a:ext>
            </a:extLst>
          </p:cNvPr>
          <p:cNvSpPr/>
          <p:nvPr/>
        </p:nvSpPr>
        <p:spPr>
          <a:xfrm>
            <a:off x="1619672" y="3067794"/>
            <a:ext cx="6863673" cy="3385542"/>
          </a:xfrm>
          <a:prstGeom prst="rect">
            <a:avLst/>
          </a:prstGeom>
        </p:spPr>
        <p:txBody>
          <a:bodyPr wrap="square">
            <a:spAutoFit/>
          </a:bodyPr>
          <a:lstStyle/>
          <a:p>
            <a:r>
              <a:rPr lang="ro-RO"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Datele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prezentate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demonstrează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judecată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este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uşor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găsit</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accesibilă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inclusiv</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persoanele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dizabilităţi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Vizitatorii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se pot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orienta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cu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usurinţă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cladirea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Curtea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Apel</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Bălţi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există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spaţii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aşteptare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vizitatori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sunt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informaţi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mod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activ</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primesc</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informaţia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prin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intermediul</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pliantelor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despre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activitatea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prin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intermediul</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site-</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lui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Web, care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conţin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informaţii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interes</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local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despre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sistemul</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judecătoresc</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1400" dirty="0">
                <a:solidFill>
                  <a:prstClr val="black"/>
                </a:solidFill>
                <a:ea typeface="Times New Roman" panose="02020603050405020304" pitchFamily="18" charset="0"/>
                <a:cs typeface="Times New Roman" panose="02020603050405020304" pitchFamily="18" charset="0"/>
              </a:rPr>
            </a:br>
            <a:r>
              <a:rPr lang="ro-RO" sz="1400" dirty="0">
                <a:solidFill>
                  <a:prstClr val="black"/>
                </a:solidFill>
                <a:ea typeface="Times New Roman" panose="02020603050405020304" pitchFamily="18" charset="0"/>
                <a:cs typeface="Times New Roman" panose="02020603050405020304" pitchFamily="18" charset="0"/>
              </a:rPr>
              <a:t>         </a:t>
            </a:r>
            <a:r>
              <a:rPr lang="ro-RO" sz="1400" dirty="0">
                <a:solidFill>
                  <a:prstClr val="black"/>
                </a:solidFill>
                <a:latin typeface="Times New Roman" panose="02020603050405020304" pitchFamily="18" charset="0"/>
                <a:ea typeface="Times New Roman" panose="02020603050405020304" pitchFamily="18" charset="0"/>
                <a:cs typeface="+mj-cs"/>
              </a:rPr>
              <a:t>Majoritatea </a:t>
            </a:r>
            <a:r>
              <a:rPr lang="ro-RO" sz="1400" dirty="0" err="1">
                <a:solidFill>
                  <a:prstClr val="black"/>
                </a:solidFill>
                <a:latin typeface="Times New Roman" panose="02020603050405020304" pitchFamily="18" charset="0"/>
                <a:ea typeface="Times New Roman" panose="02020603050405020304" pitchFamily="18" charset="0"/>
                <a:cs typeface="+mj-cs"/>
              </a:rPr>
              <a:t>respondenţilor</a:t>
            </a:r>
            <a:r>
              <a:rPr lang="ro-RO" sz="1400" dirty="0">
                <a:solidFill>
                  <a:prstClr val="black"/>
                </a:solidFill>
                <a:latin typeface="Times New Roman" panose="02020603050405020304" pitchFamily="18" charset="0"/>
                <a:ea typeface="Times New Roman" panose="02020603050405020304" pitchFamily="18" charset="0"/>
                <a:cs typeface="+mj-cs"/>
              </a:rPr>
              <a:t> sunt de părerea că în </a:t>
            </a:r>
            <a:r>
              <a:rPr lang="ro-RO" sz="1400" dirty="0" err="1">
                <a:solidFill>
                  <a:prstClr val="black"/>
                </a:solidFill>
                <a:latin typeface="Times New Roman" panose="02020603050405020304" pitchFamily="18" charset="0"/>
                <a:ea typeface="Times New Roman" panose="02020603050405020304" pitchFamily="18" charset="0"/>
                <a:cs typeface="+mj-cs"/>
              </a:rPr>
              <a:t>instanţa</a:t>
            </a:r>
            <a:r>
              <a:rPr lang="ro-RO" sz="1400" dirty="0">
                <a:solidFill>
                  <a:prstClr val="black"/>
                </a:solidFill>
                <a:latin typeface="Times New Roman" panose="02020603050405020304" pitchFamily="18" charset="0"/>
                <a:ea typeface="Times New Roman" panose="02020603050405020304" pitchFamily="18" charset="0"/>
                <a:cs typeface="+mj-cs"/>
              </a:rPr>
              <a:t> unde ei au fost </a:t>
            </a:r>
            <a:r>
              <a:rPr lang="ro-RO" sz="1400" dirty="0" err="1">
                <a:solidFill>
                  <a:prstClr val="black"/>
                </a:solidFill>
                <a:latin typeface="Times New Roman" panose="02020603050405020304" pitchFamily="18" charset="0"/>
                <a:ea typeface="Times New Roman" panose="02020603050405020304" pitchFamily="18" charset="0"/>
                <a:cs typeface="+mj-cs"/>
              </a:rPr>
              <a:t>intervievaţi</a:t>
            </a:r>
            <a:r>
              <a:rPr lang="ro-RO" sz="1400" dirty="0">
                <a:solidFill>
                  <a:prstClr val="black"/>
                </a:solidFill>
                <a:latin typeface="Times New Roman" panose="02020603050405020304" pitchFamily="18" charset="0"/>
                <a:ea typeface="Times New Roman" panose="02020603050405020304" pitchFamily="18" charset="0"/>
                <a:cs typeface="+mj-cs"/>
              </a:rPr>
              <a:t> există un număr suficient de scaune </a:t>
            </a:r>
            <a:r>
              <a:rPr lang="ro-RO" sz="1400" dirty="0" err="1">
                <a:solidFill>
                  <a:prstClr val="black"/>
                </a:solidFill>
                <a:latin typeface="Times New Roman" panose="02020603050405020304" pitchFamily="18" charset="0"/>
                <a:ea typeface="Times New Roman" panose="02020603050405020304" pitchFamily="18" charset="0"/>
                <a:cs typeface="+mj-cs"/>
              </a:rPr>
              <a:t>şi</a:t>
            </a:r>
            <a:r>
              <a:rPr lang="ro-RO" sz="1400" dirty="0">
                <a:solidFill>
                  <a:prstClr val="black"/>
                </a:solidFill>
                <a:latin typeface="Times New Roman" panose="02020603050405020304" pitchFamily="18" charset="0"/>
                <a:ea typeface="Times New Roman" panose="02020603050405020304" pitchFamily="18" charset="0"/>
                <a:cs typeface="+mj-cs"/>
              </a:rPr>
              <a:t> mese care, totodată, sunt într-o stare bună. </a:t>
            </a:r>
            <a:br>
              <a:rPr lang="ru-RU" sz="1400" dirty="0">
                <a:solidFill>
                  <a:prstClr val="black"/>
                </a:solidFill>
                <a:ea typeface="Times New Roman" panose="02020603050405020304" pitchFamily="18" charset="0"/>
                <a:cs typeface="+mj-cs"/>
              </a:rPr>
            </a:br>
            <a:r>
              <a:rPr lang="ro-RO" sz="1400" dirty="0">
                <a:solidFill>
                  <a:prstClr val="black"/>
                </a:solidFill>
                <a:ea typeface="Times New Roman" panose="02020603050405020304" pitchFamily="18" charset="0"/>
                <a:cs typeface="+mj-cs"/>
              </a:rPr>
              <a:t>          </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Din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totalitatea</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respondenţilor</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92</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au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indicat</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că</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sunt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satisfăcuţi</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condiţiile</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create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incinta</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judecată</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8</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-au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exprimat</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insatisfacţia</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la </a:t>
            </a:r>
            <a:r>
              <a:rPr lang="en-US" sz="1400" b="1" i="1"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acest</a:t>
            </a:r>
            <a:r>
              <a:rPr lang="en-US" sz="1400" b="1" i="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capitol.</a:t>
            </a:r>
            <a:br>
              <a:rPr lang="ru-RU" sz="1400" b="1" i="1" dirty="0">
                <a:solidFill>
                  <a:prstClr val="black"/>
                </a:solidFill>
                <a:ea typeface="Times New Roman" panose="02020603050405020304" pitchFamily="18" charset="0"/>
                <a:cs typeface="Times New Roman" panose="02020603050405020304" pitchFamily="18" charset="0"/>
              </a:rPr>
            </a:br>
            <a:r>
              <a:rPr lang="ro-RO" sz="1400" dirty="0">
                <a:solidFill>
                  <a:prstClr val="black"/>
                </a:solidFill>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Majoritatea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respondenţilor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au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fost</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părerea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unde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au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fost</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intervievaţi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sunt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suficiente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indicatoare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care sunt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totodată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clare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şi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ajută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orientare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br>
              <a:rPr lang="ru-RU" sz="1400" dirty="0">
                <a:solidFill>
                  <a:prstClr val="black"/>
                </a:solidFill>
                <a:ea typeface="Times New Roman" panose="02020603050405020304" pitchFamily="18" charset="0"/>
                <a:cs typeface="Times New Roman" panose="02020603050405020304" pitchFamily="18" charset="0"/>
              </a:rPr>
            </a:br>
            <a:r>
              <a:rPr lang="ro-RO" sz="1400" dirty="0">
                <a:solidFill>
                  <a:prstClr val="black"/>
                </a:solidFill>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Marea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majoritate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intervievaţilor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consideră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orientarea</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instanţă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este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simplă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unui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vizitator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îi</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este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uşor</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găsească</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orice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are </a:t>
            </a:r>
            <a:r>
              <a:rPr lang="en-US" sz="1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nevoie</a:t>
            </a:r>
            <a:r>
              <a:rPr lang="en-US" sz="1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br>
              <a:rPr lang="ru-RU" sz="1400" dirty="0">
                <a:solidFill>
                  <a:prstClr val="black"/>
                </a:solidFill>
                <a:ea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882430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F2F6D2-8206-492B-BFE2-514F437C2F19}"/>
              </a:ext>
            </a:extLst>
          </p:cNvPr>
          <p:cNvSpPr>
            <a:spLocks noGrp="1"/>
          </p:cNvSpPr>
          <p:nvPr>
            <p:ph type="title"/>
          </p:nvPr>
        </p:nvSpPr>
        <p:spPr>
          <a:xfrm>
            <a:off x="1435608" y="0"/>
            <a:ext cx="7498080" cy="2852936"/>
          </a:xfrm>
        </p:spPr>
        <p:txBody>
          <a:bodyPr>
            <a:normAutofit/>
          </a:bodyPr>
          <a:lstStyle/>
          <a:p>
            <a:r>
              <a:rPr lang="ro-RO" sz="1600" b="1" dirty="0">
                <a:solidFill>
                  <a:srgbClr val="000000"/>
                </a:solidFill>
                <a:latin typeface="Times New Roman" panose="02020603050405020304" pitchFamily="18" charset="0"/>
              </a:rPr>
              <a:t>                                       Ați utilizat site-ul web al instanței ? </a:t>
            </a:r>
            <a:br>
              <a:rPr lang="ro-RO" sz="1600" b="1" dirty="0">
                <a:solidFill>
                  <a:srgbClr val="000000"/>
                </a:solidFill>
                <a:latin typeface="Times New Roman" panose="02020603050405020304" pitchFamily="18" charset="0"/>
              </a:rPr>
            </a:br>
            <a:r>
              <a:rPr lang="ro-RO" sz="1600" b="1" dirty="0">
                <a:solidFill>
                  <a:srgbClr val="000000"/>
                </a:solidFill>
                <a:latin typeface="Times New Roman" panose="02020603050405020304" pitchFamily="18" charset="0"/>
              </a:rPr>
              <a:t>                   Dacă ați utilizat, ați găsit cu ușurință informația căutată ?</a:t>
            </a:r>
            <a:br>
              <a:rPr lang="ro-RO" sz="1600" b="1" dirty="0">
                <a:solidFill>
                  <a:srgbClr val="000000"/>
                </a:solidFill>
                <a:latin typeface="Times New Roman" panose="02020603050405020304" pitchFamily="18" charset="0"/>
              </a:rPr>
            </a:b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La această întrebare a fost înregistrat un indicator destul de bun, mai mult de jumătate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ce constituie o rată de 84% sau 92 din cei 110 de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se folosesc de serviciile portalului </a:t>
            </a:r>
            <a:r>
              <a:rPr lang="ro-RO" sz="1400" dirty="0" err="1">
                <a:solidFill>
                  <a:srgbClr val="000000"/>
                </a:solidFill>
                <a:latin typeface="Times New Roman" panose="02020603050405020304" pitchFamily="18" charset="0"/>
              </a:rPr>
              <a:t>instanţei</a:t>
            </a:r>
            <a:r>
              <a:rPr lang="ro-RO" sz="1400" dirty="0">
                <a:solidFill>
                  <a:srgbClr val="000000"/>
                </a:solidFill>
                <a:latin typeface="Times New Roman" panose="02020603050405020304" pitchFamily="18" charset="0"/>
              </a:rPr>
              <a:t> de judecată,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numai 9%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nu utilizează aceste servicii din motivul că, nu au acces direct la </a:t>
            </a:r>
            <a:r>
              <a:rPr lang="ro-RO" sz="1400" dirty="0" err="1">
                <a:solidFill>
                  <a:srgbClr val="000000"/>
                </a:solidFill>
                <a:latin typeface="Times New Roman" panose="02020603050405020304" pitchFamily="18" charset="0"/>
              </a:rPr>
              <a:t>reţeaua</a:t>
            </a:r>
            <a:r>
              <a:rPr lang="ro-RO" sz="1400" dirty="0">
                <a:solidFill>
                  <a:srgbClr val="000000"/>
                </a:solidFill>
                <a:latin typeface="Times New Roman" panose="02020603050405020304" pitchFamily="18" charset="0"/>
              </a:rPr>
              <a:t> de internet și 7% nu au răspuns la această întrebare. </a:t>
            </a: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Circa mai mult de jumătate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 64,3% au declarat că, </a:t>
            </a:r>
            <a:r>
              <a:rPr lang="ro-RO" sz="1400" dirty="0" err="1">
                <a:solidFill>
                  <a:srgbClr val="000000"/>
                </a:solidFill>
                <a:latin typeface="Times New Roman" panose="02020603050405020304" pitchFamily="18" charset="0"/>
              </a:rPr>
              <a:t>accesînd</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pagin</a:t>
            </a:r>
            <a:r>
              <a:rPr lang="ro-RO" sz="1400" dirty="0">
                <a:solidFill>
                  <a:srgbClr val="000000"/>
                </a:solidFill>
                <a:latin typeface="Times New Roman" panose="02020603050405020304" pitchFamily="18" charset="0"/>
              </a:rPr>
              <a:t> web a </a:t>
            </a:r>
            <a:r>
              <a:rPr lang="ro-RO" sz="1400" dirty="0" err="1">
                <a:solidFill>
                  <a:srgbClr val="000000"/>
                </a:solidFill>
                <a:latin typeface="Times New Roman" panose="02020603050405020304" pitchFamily="18" charset="0"/>
              </a:rPr>
              <a:t>instanţei</a:t>
            </a:r>
            <a:r>
              <a:rPr lang="ro-RO" sz="1400" dirty="0">
                <a:solidFill>
                  <a:srgbClr val="000000"/>
                </a:solidFill>
                <a:latin typeface="Times New Roman" panose="02020603050405020304" pitchFamily="18" charset="0"/>
              </a:rPr>
              <a:t>, aceasta le oferă </a:t>
            </a:r>
            <a:r>
              <a:rPr lang="ro-RO" sz="1400" dirty="0" err="1">
                <a:solidFill>
                  <a:srgbClr val="000000"/>
                </a:solidFill>
                <a:latin typeface="Times New Roman" panose="02020603050405020304" pitchFamily="18" charset="0"/>
              </a:rPr>
              <a:t>justiţiabililor</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informaţii</a:t>
            </a:r>
            <a:r>
              <a:rPr lang="ro-RO" sz="1400" dirty="0">
                <a:solidFill>
                  <a:srgbClr val="000000"/>
                </a:solidFill>
                <a:latin typeface="Times New Roman" panose="02020603050405020304" pitchFamily="18" charset="0"/>
              </a:rPr>
              <a:t> foarte utile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numai 13% au avut o părere negativă în această </a:t>
            </a:r>
            <a:r>
              <a:rPr lang="ro-RO" sz="1400" dirty="0" err="1">
                <a:solidFill>
                  <a:srgbClr val="000000"/>
                </a:solidFill>
                <a:latin typeface="Times New Roman" panose="02020603050405020304" pitchFamily="18" charset="0"/>
              </a:rPr>
              <a:t>privinţă</a:t>
            </a:r>
            <a:r>
              <a:rPr lang="ro-RO" sz="1400" dirty="0">
                <a:solidFill>
                  <a:srgbClr val="000000"/>
                </a:solidFill>
                <a:latin typeface="Times New Roman" panose="02020603050405020304" pitchFamily="18" charset="0"/>
              </a:rPr>
              <a:t>. </a:t>
            </a:r>
            <a:br>
              <a:rPr lang="ro-RO" sz="1400" dirty="0">
                <a:solidFill>
                  <a:srgbClr val="000000"/>
                </a:solidFill>
                <a:latin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graphicFrame>
        <p:nvGraphicFramePr>
          <p:cNvPr id="8" name="Диаграмма 7">
            <a:extLst>
              <a:ext uri="{FF2B5EF4-FFF2-40B4-BE49-F238E27FC236}">
                <a16:creationId xmlns:a16="http://schemas.microsoft.com/office/drawing/2014/main" id="{5665D682-7388-4FAC-ADAC-72D8B373F848}"/>
              </a:ext>
            </a:extLst>
          </p:cNvPr>
          <p:cNvGraphicFramePr/>
          <p:nvPr>
            <p:extLst>
              <p:ext uri="{D42A27DB-BD31-4B8C-83A1-F6EECF244321}">
                <p14:modId xmlns:p14="http://schemas.microsoft.com/office/powerpoint/2010/main" val="449308485"/>
              </p:ext>
            </p:extLst>
          </p:nvPr>
        </p:nvGraphicFramePr>
        <p:xfrm>
          <a:off x="1979712" y="2564904"/>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824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5ADB2973-8EC2-4A6F-B289-8921B7E6F8E3}"/>
              </a:ext>
            </a:extLst>
          </p:cNvPr>
          <p:cNvSpPr/>
          <p:nvPr/>
        </p:nvSpPr>
        <p:spPr>
          <a:xfrm>
            <a:off x="1691680" y="404664"/>
            <a:ext cx="7056784" cy="5883662"/>
          </a:xfrm>
          <a:prstGeom prst="rect">
            <a:avLst/>
          </a:prstGeom>
        </p:spPr>
        <p:txBody>
          <a:bodyPr wrap="square">
            <a:spAutoFit/>
          </a:bodyPr>
          <a:lstStyle/>
          <a:p>
            <a:pPr algn="just">
              <a:lnSpc>
                <a:spcPts val="2000"/>
              </a:lnSpc>
              <a:spcAft>
                <a:spcPts val="0"/>
              </a:spcAft>
            </a:pP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ATITUDINEA ANGAJAŢILOR INSTANŢEI FAŢĂ DE VIZITATORI </a:t>
            </a:r>
            <a:endParaRPr lang="ru-RU" sz="1400" dirty="0">
              <a:ea typeface="Times New Roman" panose="02020603050405020304" pitchFamily="18" charset="0"/>
              <a:cs typeface="Times New Roman" panose="02020603050405020304" pitchFamily="18" charset="0"/>
            </a:endParaRPr>
          </a:p>
          <a:p>
            <a:pPr algn="just">
              <a:lnSpc>
                <a:spcPts val="2000"/>
              </a:lnSpc>
              <a:spcAft>
                <a:spcPts val="0"/>
              </a:spcAft>
            </a:pPr>
            <a:r>
              <a:rPr lang="ro-RO" sz="1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a typeface="Times New Roman" panose="02020603050405020304" pitchFamily="18" charset="0"/>
              <a:cs typeface="Times New Roman" panose="02020603050405020304" pitchFamily="18" charset="0"/>
            </a:endParaRPr>
          </a:p>
          <a:p>
            <a:pPr indent="449580">
              <a:lnSpc>
                <a:spcPct val="115000"/>
              </a:lnSpc>
              <a:spcAft>
                <a:spcPts val="0"/>
              </a:spcAft>
            </a:pPr>
            <a:r>
              <a:rPr lang="ro-RO" sz="1400" dirty="0">
                <a:solidFill>
                  <a:srgbClr val="000000"/>
                </a:solidFill>
                <a:latin typeface="Times New Roman" panose="02020603050405020304" pitchFamily="18" charset="0"/>
                <a:ea typeface="Times New Roman" panose="02020603050405020304" pitchFamily="18" charset="0"/>
              </a:rPr>
              <a:t>În acest capitol sunt descrise aspectele generale privind disponibilitatea </a:t>
            </a:r>
            <a:r>
              <a:rPr lang="ro-RO" sz="1400" dirty="0" err="1">
                <a:solidFill>
                  <a:srgbClr val="000000"/>
                </a:solidFill>
                <a:latin typeface="Times New Roman" panose="02020603050405020304" pitchFamily="18" charset="0"/>
                <a:ea typeface="Times New Roman" panose="02020603050405020304" pitchFamily="18" charset="0"/>
              </a:rPr>
              <a:t>şi</a:t>
            </a:r>
            <a:r>
              <a:rPr lang="ro-RO" sz="1400" dirty="0">
                <a:solidFill>
                  <a:srgbClr val="000000"/>
                </a:solidFill>
                <a:latin typeface="Times New Roman" panose="02020603050405020304" pitchFamily="18" charset="0"/>
                <a:ea typeface="Times New Roman" panose="02020603050405020304" pitchFamily="18" charset="0"/>
              </a:rPr>
              <a:t> calitatea serviciilor acordate de către angajații Curții de Apel Bălți. Totodată, sunt cercetate </a:t>
            </a:r>
            <a:r>
              <a:rPr lang="ro-RO" sz="1400" dirty="0" err="1">
                <a:solidFill>
                  <a:srgbClr val="000000"/>
                </a:solidFill>
                <a:latin typeface="Times New Roman" panose="02020603050405020304" pitchFamily="18" charset="0"/>
                <a:ea typeface="Times New Roman" panose="02020603050405020304" pitchFamily="18" charset="0"/>
              </a:rPr>
              <a:t>şi</a:t>
            </a:r>
            <a:r>
              <a:rPr lang="ro-RO" sz="1400" dirty="0">
                <a:solidFill>
                  <a:srgbClr val="000000"/>
                </a:solidFill>
                <a:latin typeface="Times New Roman" panose="02020603050405020304" pitchFamily="18" charset="0"/>
                <a:ea typeface="Times New Roman" panose="02020603050405020304" pitchFamily="18" charset="0"/>
              </a:rPr>
              <a:t> aspectele privind atitudinea personalului </a:t>
            </a:r>
            <a:r>
              <a:rPr lang="ro-RO" sz="1400" dirty="0" err="1">
                <a:solidFill>
                  <a:srgbClr val="000000"/>
                </a:solidFill>
                <a:latin typeface="Times New Roman" panose="02020603050405020304" pitchFamily="18" charset="0"/>
                <a:ea typeface="Times New Roman" panose="02020603050405020304" pitchFamily="18" charset="0"/>
              </a:rPr>
              <a:t>faţa</a:t>
            </a:r>
            <a:r>
              <a:rPr lang="ro-RO" sz="1400" dirty="0">
                <a:solidFill>
                  <a:srgbClr val="000000"/>
                </a:solidFill>
                <a:latin typeface="Times New Roman" panose="02020603050405020304" pitchFamily="18" charset="0"/>
                <a:ea typeface="Times New Roman" panose="02020603050405020304" pitchFamily="18" charset="0"/>
              </a:rPr>
              <a:t> de </a:t>
            </a:r>
            <a:r>
              <a:rPr lang="ro-RO" sz="1400" dirty="0" err="1">
                <a:solidFill>
                  <a:srgbClr val="000000"/>
                </a:solidFill>
                <a:latin typeface="Times New Roman" panose="02020603050405020304" pitchFamily="18" charset="0"/>
                <a:ea typeface="Times New Roman" panose="02020603050405020304" pitchFamily="18" charset="0"/>
              </a:rPr>
              <a:t>justiţiabili</a:t>
            </a:r>
            <a:r>
              <a:rPr lang="ro-RO" sz="1400" dirty="0">
                <a:solidFill>
                  <a:srgbClr val="000000"/>
                </a:solidFill>
                <a:latin typeface="Times New Roman" panose="02020603050405020304" pitchFamily="18" charset="0"/>
                <a:ea typeface="Times New Roman" panose="02020603050405020304" pitchFamily="18" charset="0"/>
              </a:rPr>
              <a:t>, cum ar fi:</a:t>
            </a:r>
            <a:endParaRPr lang="ru-RU" sz="1400" dirty="0">
              <a:solidFill>
                <a:srgbClr val="000000"/>
              </a:solidFill>
              <a:ea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400" dirty="0">
                <a:solidFill>
                  <a:srgbClr val="000000"/>
                </a:solidFill>
                <a:latin typeface="Times New Roman" panose="02020603050405020304" pitchFamily="18" charset="0"/>
                <a:ea typeface="Times New Roman" panose="02020603050405020304" pitchFamily="18" charset="0"/>
              </a:rPr>
              <a:t>Vă convine graficul de lucru al judecătorilor; </a:t>
            </a:r>
            <a:endParaRPr lang="ru-RU" sz="1400" dirty="0">
              <a:solidFill>
                <a:srgbClr val="000000"/>
              </a:solidFill>
              <a:ea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400" dirty="0">
                <a:solidFill>
                  <a:srgbClr val="000000"/>
                </a:solidFill>
                <a:latin typeface="Times New Roman" panose="02020603050405020304" pitchFamily="18" charset="0"/>
                <a:ea typeface="Times New Roman" panose="02020603050405020304" pitchFamily="18" charset="0"/>
              </a:rPr>
              <a:t>Personalul manifestă bunăvoință, respect, </a:t>
            </a:r>
            <a:r>
              <a:rPr lang="ro-RO" sz="1400" dirty="0" err="1">
                <a:solidFill>
                  <a:srgbClr val="000000"/>
                </a:solidFill>
                <a:latin typeface="Times New Roman" panose="02020603050405020304" pitchFamily="18" charset="0"/>
                <a:ea typeface="Times New Roman" panose="02020603050405020304" pitchFamily="18" charset="0"/>
              </a:rPr>
              <a:t>politeţe</a:t>
            </a:r>
            <a:r>
              <a:rPr lang="ro-RO" sz="1400" dirty="0">
                <a:solidFill>
                  <a:srgbClr val="000000"/>
                </a:solidFill>
                <a:latin typeface="Times New Roman" panose="02020603050405020304" pitchFamily="18" charset="0"/>
                <a:ea typeface="Times New Roman" panose="02020603050405020304" pitchFamily="18" charset="0"/>
              </a:rPr>
              <a:t> </a:t>
            </a:r>
            <a:r>
              <a:rPr lang="ro-RO" sz="1400" dirty="0" err="1">
                <a:solidFill>
                  <a:srgbClr val="000000"/>
                </a:solidFill>
                <a:latin typeface="Times New Roman" panose="02020603050405020304" pitchFamily="18" charset="0"/>
                <a:ea typeface="Times New Roman" panose="02020603050405020304" pitchFamily="18" charset="0"/>
              </a:rPr>
              <a:t>şi</a:t>
            </a:r>
            <a:r>
              <a:rPr lang="ro-RO" sz="1400" dirty="0">
                <a:solidFill>
                  <a:srgbClr val="000000"/>
                </a:solidFill>
                <a:latin typeface="Times New Roman" panose="02020603050405020304" pitchFamily="18" charset="0"/>
                <a:ea typeface="Times New Roman" panose="02020603050405020304" pitchFamily="18" charset="0"/>
              </a:rPr>
              <a:t> </a:t>
            </a:r>
            <a:r>
              <a:rPr lang="ro-RO" sz="1400" dirty="0" err="1">
                <a:solidFill>
                  <a:srgbClr val="000000"/>
                </a:solidFill>
                <a:latin typeface="Times New Roman" panose="02020603050405020304" pitchFamily="18" charset="0"/>
                <a:ea typeface="Times New Roman" panose="02020603050405020304" pitchFamily="18" charset="0"/>
              </a:rPr>
              <a:t>dorinţă</a:t>
            </a:r>
            <a:r>
              <a:rPr lang="ro-RO" sz="1400" dirty="0">
                <a:solidFill>
                  <a:srgbClr val="000000"/>
                </a:solidFill>
                <a:latin typeface="Times New Roman" panose="02020603050405020304" pitchFamily="18" charset="0"/>
                <a:ea typeface="Times New Roman" panose="02020603050405020304" pitchFamily="18" charset="0"/>
              </a:rPr>
              <a:t> de a vă ajuta;</a:t>
            </a:r>
            <a:endParaRPr lang="ru-RU" sz="1400" dirty="0">
              <a:solidFill>
                <a:srgbClr val="000000"/>
              </a:solidFill>
              <a:ea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400" dirty="0" err="1">
                <a:solidFill>
                  <a:srgbClr val="000000"/>
                </a:solidFill>
                <a:latin typeface="Times New Roman" panose="02020603050405020304" pitchFamily="18" charset="0"/>
                <a:ea typeface="Times New Roman" panose="02020603050405020304" pitchFamily="18" charset="0"/>
              </a:rPr>
              <a:t>Angajaţii</a:t>
            </a:r>
            <a:r>
              <a:rPr lang="ro-RO" sz="1400" dirty="0">
                <a:solidFill>
                  <a:srgbClr val="000000"/>
                </a:solidFill>
                <a:latin typeface="Times New Roman" panose="02020603050405020304" pitchFamily="18" charset="0"/>
                <a:ea typeface="Times New Roman" panose="02020603050405020304" pitchFamily="18" charset="0"/>
              </a:rPr>
              <a:t> au vorbit în limba pe care o </a:t>
            </a:r>
            <a:r>
              <a:rPr lang="ro-RO" sz="1400" dirty="0" err="1">
                <a:solidFill>
                  <a:srgbClr val="000000"/>
                </a:solidFill>
                <a:latin typeface="Times New Roman" panose="02020603050405020304" pitchFamily="18" charset="0"/>
                <a:ea typeface="Times New Roman" panose="02020603050405020304" pitchFamily="18" charset="0"/>
              </a:rPr>
              <a:t>înţelegeţi</a:t>
            </a:r>
            <a:r>
              <a:rPr lang="ro-RO" sz="1400" dirty="0">
                <a:solidFill>
                  <a:srgbClr val="000000"/>
                </a:solidFill>
                <a:latin typeface="Times New Roman" panose="02020603050405020304" pitchFamily="18" charset="0"/>
                <a:ea typeface="Times New Roman" panose="02020603050405020304" pitchFamily="18" charset="0"/>
              </a:rPr>
              <a:t>;</a:t>
            </a:r>
            <a:endParaRPr lang="ru-RU" sz="1400" dirty="0">
              <a:solidFill>
                <a:srgbClr val="000000"/>
              </a:solidFill>
              <a:ea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400" dirty="0">
                <a:solidFill>
                  <a:srgbClr val="000000"/>
                </a:solidFill>
                <a:latin typeface="Times New Roman" panose="02020603050405020304" pitchFamily="18" charset="0"/>
                <a:ea typeface="Times New Roman" panose="02020603050405020304" pitchFamily="18" charset="0"/>
              </a:rPr>
              <a:t>Personalul v-a oferit toate </a:t>
            </a:r>
            <a:r>
              <a:rPr lang="ro-RO" sz="1400" dirty="0" err="1">
                <a:solidFill>
                  <a:srgbClr val="000000"/>
                </a:solidFill>
                <a:latin typeface="Times New Roman" panose="02020603050405020304" pitchFamily="18" charset="0"/>
                <a:ea typeface="Times New Roman" panose="02020603050405020304" pitchFamily="18" charset="0"/>
              </a:rPr>
              <a:t>informaţiile</a:t>
            </a:r>
            <a:r>
              <a:rPr lang="ro-RO" sz="1400" dirty="0">
                <a:solidFill>
                  <a:srgbClr val="000000"/>
                </a:solidFill>
                <a:latin typeface="Times New Roman" panose="02020603050405020304" pitchFamily="18" charset="0"/>
                <a:ea typeface="Times New Roman" panose="02020603050405020304" pitchFamily="18" charset="0"/>
              </a:rPr>
              <a:t> de care </a:t>
            </a:r>
            <a:r>
              <a:rPr lang="ro-RO" sz="1400" dirty="0" err="1">
                <a:solidFill>
                  <a:srgbClr val="000000"/>
                </a:solidFill>
                <a:latin typeface="Times New Roman" panose="02020603050405020304" pitchFamily="18" charset="0"/>
                <a:ea typeface="Times New Roman" panose="02020603050405020304" pitchFamily="18" charset="0"/>
              </a:rPr>
              <a:t>aţi</a:t>
            </a:r>
            <a:r>
              <a:rPr lang="ro-RO" sz="1400" dirty="0">
                <a:solidFill>
                  <a:srgbClr val="000000"/>
                </a:solidFill>
                <a:latin typeface="Times New Roman" panose="02020603050405020304" pitchFamily="18" charset="0"/>
                <a:ea typeface="Times New Roman" panose="02020603050405020304" pitchFamily="18" charset="0"/>
              </a:rPr>
              <a:t> avut nevoie;</a:t>
            </a:r>
            <a:endParaRPr lang="ro-RO" sz="1400" dirty="0">
              <a:solidFill>
                <a:srgbClr val="000000"/>
              </a:solidFill>
              <a:ea typeface="Times New Roman" panose="02020603050405020304" pitchFamily="18" charset="0"/>
            </a:endParaRPr>
          </a:p>
          <a:p>
            <a:pPr marL="342900" lvl="0" indent="-342900">
              <a:lnSpc>
                <a:spcPct val="115000"/>
              </a:lnSpc>
              <a:spcAft>
                <a:spcPts val="0"/>
              </a:spcAft>
              <a:buFont typeface="Wingdings" panose="05000000000000000000" pitchFamily="2" charset="2"/>
              <a:buChar char=""/>
            </a:pPr>
            <a:r>
              <a:rPr lang="ro-RO" sz="1400" dirty="0">
                <a:solidFill>
                  <a:srgbClr val="000000"/>
                </a:solidFill>
                <a:latin typeface="Times New Roman" panose="02020603050405020304" pitchFamily="18" charset="0"/>
                <a:ea typeface="Times New Roman" panose="02020603050405020304" pitchFamily="18" charset="0"/>
              </a:rPr>
              <a:t>În opinia </a:t>
            </a:r>
            <a:r>
              <a:rPr lang="ro-RO" sz="1400" dirty="0" err="1">
                <a:solidFill>
                  <a:srgbClr val="000000"/>
                </a:solidFill>
                <a:latin typeface="Times New Roman" panose="02020603050405020304" pitchFamily="18" charset="0"/>
                <a:ea typeface="Times New Roman" panose="02020603050405020304" pitchFamily="18" charset="0"/>
              </a:rPr>
              <a:t>respondenţilor</a:t>
            </a:r>
            <a:r>
              <a:rPr lang="ro-RO" sz="1400" dirty="0">
                <a:solidFill>
                  <a:srgbClr val="000000"/>
                </a:solidFill>
                <a:latin typeface="Times New Roman" panose="02020603050405020304" pitchFamily="18" charset="0"/>
                <a:ea typeface="Times New Roman" panose="02020603050405020304" pitchFamily="18" charset="0"/>
              </a:rPr>
              <a:t>, accesul liber la </a:t>
            </a:r>
            <a:r>
              <a:rPr lang="ro-RO" sz="1400" dirty="0" err="1">
                <a:solidFill>
                  <a:srgbClr val="000000"/>
                </a:solidFill>
                <a:latin typeface="Times New Roman" panose="02020603050405020304" pitchFamily="18" charset="0"/>
                <a:ea typeface="Times New Roman" panose="02020603050405020304" pitchFamily="18" charset="0"/>
              </a:rPr>
              <a:t>informaţie</a:t>
            </a:r>
            <a:r>
              <a:rPr lang="ro-RO" sz="1400" dirty="0">
                <a:solidFill>
                  <a:srgbClr val="000000"/>
                </a:solidFill>
                <a:latin typeface="Times New Roman" panose="02020603050405020304" pitchFamily="18" charset="0"/>
                <a:ea typeface="Times New Roman" panose="02020603050405020304" pitchFamily="18" charset="0"/>
              </a:rPr>
              <a:t> </a:t>
            </a:r>
            <a:r>
              <a:rPr lang="ro-RO" sz="1400" dirty="0" err="1">
                <a:solidFill>
                  <a:srgbClr val="000000"/>
                </a:solidFill>
                <a:latin typeface="Times New Roman" panose="02020603050405020304" pitchFamily="18" charset="0"/>
                <a:ea typeface="Times New Roman" panose="02020603050405020304" pitchFamily="18" charset="0"/>
              </a:rPr>
              <a:t>şi</a:t>
            </a:r>
            <a:r>
              <a:rPr lang="ro-RO" sz="1400" dirty="0">
                <a:solidFill>
                  <a:srgbClr val="000000"/>
                </a:solidFill>
                <a:latin typeface="Times New Roman" panose="02020603050405020304" pitchFamily="18" charset="0"/>
                <a:ea typeface="Times New Roman" panose="02020603050405020304" pitchFamily="18" charset="0"/>
              </a:rPr>
              <a:t> graficul de lucru adaptat la </a:t>
            </a:r>
            <a:r>
              <a:rPr lang="ro-RO" sz="1400" dirty="0" err="1">
                <a:solidFill>
                  <a:srgbClr val="000000"/>
                </a:solidFill>
                <a:latin typeface="Times New Roman" panose="02020603050405020304" pitchFamily="18" charset="0"/>
                <a:ea typeface="Times New Roman" panose="02020603050405020304" pitchFamily="18" charset="0"/>
              </a:rPr>
              <a:t>cerinţele</a:t>
            </a:r>
            <a:r>
              <a:rPr lang="ro-RO" sz="1400" dirty="0">
                <a:solidFill>
                  <a:srgbClr val="000000"/>
                </a:solidFill>
                <a:latin typeface="Times New Roman" panose="02020603050405020304" pitchFamily="18" charset="0"/>
                <a:ea typeface="Times New Roman" panose="02020603050405020304" pitchFamily="18" charset="0"/>
              </a:rPr>
              <a:t> </a:t>
            </a:r>
            <a:r>
              <a:rPr lang="ro-RO" sz="1400" dirty="0" err="1">
                <a:solidFill>
                  <a:srgbClr val="000000"/>
                </a:solidFill>
                <a:latin typeface="Times New Roman" panose="02020603050405020304" pitchFamily="18" charset="0"/>
                <a:ea typeface="Times New Roman" panose="02020603050405020304" pitchFamily="18" charset="0"/>
              </a:rPr>
              <a:t>justiţiabililor</a:t>
            </a:r>
            <a:r>
              <a:rPr lang="ro-RO" sz="1400" dirty="0">
                <a:solidFill>
                  <a:srgbClr val="000000"/>
                </a:solidFill>
                <a:latin typeface="Times New Roman" panose="02020603050405020304" pitchFamily="18" charset="0"/>
                <a:ea typeface="Times New Roman" panose="02020603050405020304" pitchFamily="18" charset="0"/>
              </a:rPr>
              <a:t> este un alt avantaj, care a fost apreciat la un nivel destul de înalt </a:t>
            </a:r>
            <a:r>
              <a:rPr lang="ro-RO" sz="1400" dirty="0" err="1">
                <a:solidFill>
                  <a:srgbClr val="000000"/>
                </a:solidFill>
                <a:latin typeface="Times New Roman" panose="02020603050405020304" pitchFamily="18" charset="0"/>
                <a:ea typeface="Times New Roman" panose="02020603050405020304" pitchFamily="18" charset="0"/>
              </a:rPr>
              <a:t>şi</a:t>
            </a:r>
            <a:r>
              <a:rPr lang="ro-RO" sz="1400" dirty="0">
                <a:solidFill>
                  <a:srgbClr val="000000"/>
                </a:solidFill>
                <a:latin typeface="Times New Roman" panose="02020603050405020304" pitchFamily="18" charset="0"/>
                <a:ea typeface="Times New Roman" panose="02020603050405020304" pitchFamily="18" charset="0"/>
              </a:rPr>
              <a:t> </a:t>
            </a:r>
            <a:r>
              <a:rPr lang="ro-RO" sz="1400" dirty="0" err="1">
                <a:solidFill>
                  <a:srgbClr val="000000"/>
                </a:solidFill>
                <a:latin typeface="Times New Roman" panose="02020603050405020304" pitchFamily="18" charset="0"/>
                <a:ea typeface="Times New Roman" panose="02020603050405020304" pitchFamily="18" charset="0"/>
              </a:rPr>
              <a:t>menţionat</a:t>
            </a:r>
            <a:r>
              <a:rPr lang="ro-RO" sz="1400" dirty="0">
                <a:solidFill>
                  <a:srgbClr val="000000"/>
                </a:solidFill>
                <a:latin typeface="Times New Roman" panose="02020603050405020304" pitchFamily="18" charset="0"/>
                <a:ea typeface="Times New Roman" panose="02020603050405020304" pitchFamily="18" charset="0"/>
              </a:rPr>
              <a:t> de către 99 din </a:t>
            </a:r>
            <a:r>
              <a:rPr lang="ro-RO" sz="1400" dirty="0" err="1">
                <a:solidFill>
                  <a:srgbClr val="000000"/>
                </a:solidFill>
                <a:latin typeface="Times New Roman" panose="02020603050405020304" pitchFamily="18" charset="0"/>
                <a:ea typeface="Times New Roman" panose="02020603050405020304" pitchFamily="18" charset="0"/>
              </a:rPr>
              <a:t>respondenţi</a:t>
            </a:r>
            <a:r>
              <a:rPr lang="ro-RO" sz="1400" dirty="0">
                <a:solidFill>
                  <a:srgbClr val="000000"/>
                </a:solidFill>
                <a:latin typeface="Times New Roman" panose="02020603050405020304" pitchFamily="18" charset="0"/>
                <a:ea typeface="Times New Roman" panose="02020603050405020304" pitchFamily="18" charset="0"/>
              </a:rPr>
              <a:t> – 90%. </a:t>
            </a:r>
            <a:endParaRPr lang="ru-RU" sz="1400" dirty="0">
              <a:solidFill>
                <a:srgbClr val="000000"/>
              </a:solidFill>
              <a:ea typeface="Times New Roman" panose="02020603050405020304" pitchFamily="18" charset="0"/>
            </a:endParaRPr>
          </a:p>
          <a:p>
            <a:endParaRPr lang="ro-RO" sz="1400" dirty="0">
              <a:latin typeface="Times New Roman" panose="02020603050405020304" pitchFamily="18" charset="0"/>
              <a:ea typeface="Times New Roman" panose="02020603050405020304" pitchFamily="18" charset="0"/>
            </a:endParaRPr>
          </a:p>
          <a:p>
            <a:r>
              <a:rPr lang="ro-RO"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Pentru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marea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majoritate</a:t>
            </a:r>
            <a:r>
              <a:rPr lang="ru-RU" sz="1400" dirty="0">
                <a:latin typeface="Times New Roman" panose="02020603050405020304" pitchFamily="18" charset="0"/>
                <a:ea typeface="Times New Roman" panose="02020603050405020304" pitchFamily="18" charset="0"/>
              </a:rPr>
              <a:t> a </a:t>
            </a:r>
            <a:r>
              <a:rPr lang="ru-RU" sz="1400" dirty="0" err="1">
                <a:latin typeface="Times New Roman" panose="02020603050405020304" pitchFamily="18" charset="0"/>
                <a:ea typeface="Times New Roman" panose="02020603050405020304" pitchFamily="18" charset="0"/>
              </a:rPr>
              <a:t>vizitatorilor</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programul</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de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lucru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al</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instanţei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este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convenabil</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pentru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ei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reuşească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să-şi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soluţioneze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problemele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toate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acestea</a:t>
            </a:r>
            <a:r>
              <a:rPr lang="ro-RO" sz="1400" dirty="0">
                <a:latin typeface="Times New Roman" panose="02020603050405020304" pitchFamily="18" charset="0"/>
                <a:ea typeface="Times New Roman" panose="02020603050405020304" pitchFamily="18" charset="0"/>
              </a:rPr>
              <a:t> </a:t>
            </a:r>
            <a:r>
              <a:rPr lang="ru-RU" sz="1400" dirty="0">
                <a:latin typeface="Times New Roman" panose="02020603050405020304" pitchFamily="18" charset="0"/>
                <a:ea typeface="Times New Roman" panose="02020603050405020304" pitchFamily="18" charset="0"/>
              </a:rPr>
              <a:t> </a:t>
            </a:r>
            <a:r>
              <a:rPr lang="ro-RO" sz="1400" dirty="0">
                <a:latin typeface="Times New Roman" panose="02020603050405020304" pitchFamily="18" charset="0"/>
                <a:ea typeface="Times New Roman" panose="02020603050405020304" pitchFamily="18" charset="0"/>
              </a:rPr>
              <a:t>10</a:t>
            </a:r>
            <a:r>
              <a:rPr lang="ru-RU" sz="1400" dirty="0">
                <a:latin typeface="Times New Roman" panose="02020603050405020304" pitchFamily="18" charset="0"/>
                <a:ea typeface="Times New Roman" panose="02020603050405020304" pitchFamily="18" charset="0"/>
              </a:rPr>
              <a:t> % </a:t>
            </a:r>
            <a:r>
              <a:rPr lang="ru-RU" sz="1400" dirty="0" err="1">
                <a:latin typeface="Times New Roman" panose="02020603050405020304" pitchFamily="18" charset="0"/>
                <a:ea typeface="Times New Roman" panose="02020603050405020304" pitchFamily="18" charset="0"/>
              </a:rPr>
              <a:t>susţin</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contrariul</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Însă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observă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cota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răspunsurilor</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ferm</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pozitive</a:t>
            </a:r>
            <a:r>
              <a:rPr lang="ru-RU" sz="1400" dirty="0">
                <a:latin typeface="Times New Roman" panose="02020603050405020304" pitchFamily="18" charset="0"/>
                <a:ea typeface="Times New Roman" panose="02020603050405020304" pitchFamily="18" charset="0"/>
              </a:rPr>
              <a:t> – </a:t>
            </a:r>
            <a:r>
              <a:rPr lang="ru-RU" sz="1400" dirty="0" err="1">
                <a:latin typeface="Times New Roman" panose="02020603050405020304" pitchFamily="18" charset="0"/>
                <a:ea typeface="Times New Roman" panose="02020603050405020304" pitchFamily="18" charset="0"/>
              </a:rPr>
              <a:t>este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majoritară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În</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comentarii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respondenţii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şi-au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expus</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doleanţa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în</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Direcţia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evidenţă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şi</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documentare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procesuală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să</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fie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stabilit</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un</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alt</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regim</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de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lucru</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identic</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ca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la</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alte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instanţe</a:t>
            </a:r>
            <a:r>
              <a:rPr lang="ru-RU" sz="1400" dirty="0">
                <a:latin typeface="Times New Roman" panose="02020603050405020304" pitchFamily="18" charset="0"/>
                <a:ea typeface="Times New Roman" panose="02020603050405020304" pitchFamily="18" charset="0"/>
              </a:rPr>
              <a:t> </a:t>
            </a:r>
            <a:r>
              <a:rPr lang="ru-RU" sz="1400" dirty="0" err="1">
                <a:latin typeface="Times New Roman" panose="02020603050405020304" pitchFamily="18" charset="0"/>
                <a:ea typeface="Times New Roman" panose="02020603050405020304" pitchFamily="18" charset="0"/>
              </a:rPr>
              <a:t>judecătoresti</a:t>
            </a:r>
            <a:r>
              <a:rPr lang="ru-RU" sz="1400" dirty="0">
                <a:latin typeface="Times New Roman" panose="02020603050405020304" pitchFamily="18" charset="0"/>
                <a:ea typeface="Times New Roman" panose="02020603050405020304" pitchFamily="18" charset="0"/>
              </a:rPr>
              <a:t>. </a:t>
            </a:r>
            <a:endParaRPr lang="ro-RO" sz="1400" dirty="0">
              <a:latin typeface="Times New Roman" panose="02020603050405020304" pitchFamily="18" charset="0"/>
              <a:ea typeface="Times New Roman" panose="02020603050405020304" pitchFamily="18" charset="0"/>
            </a:endParaRPr>
          </a:p>
          <a:p>
            <a:endParaRPr lang="ro-RO" sz="1400" dirty="0">
              <a:latin typeface="Times New Roman" panose="02020603050405020304" pitchFamily="18" charset="0"/>
            </a:endParaRPr>
          </a:p>
          <a:p>
            <a:r>
              <a:rPr lang="ro-RO" sz="1400" dirty="0">
                <a:latin typeface="Times New Roman" panose="02020603050405020304" pitchFamily="18" charset="0"/>
              </a:rPr>
              <a:t>      </a:t>
            </a:r>
            <a:r>
              <a:rPr lang="ro-RO" sz="1400" b="1" dirty="0">
                <a:solidFill>
                  <a:srgbClr val="000000"/>
                </a:solidFill>
                <a:latin typeface="Times New Roman" panose="02020603050405020304" pitchFamily="18" charset="0"/>
              </a:rPr>
              <a:t>Manifestarea din partea personalului </a:t>
            </a:r>
            <a:r>
              <a:rPr lang="ro-RO" sz="1400" b="1" dirty="0" err="1">
                <a:solidFill>
                  <a:srgbClr val="000000"/>
                </a:solidFill>
                <a:latin typeface="Times New Roman" panose="02020603050405020304" pitchFamily="18" charset="0"/>
              </a:rPr>
              <a:t>instanţei</a:t>
            </a:r>
            <a:r>
              <a:rPr lang="ro-RO" sz="1400" b="1" dirty="0">
                <a:solidFill>
                  <a:srgbClr val="000000"/>
                </a:solidFill>
                <a:latin typeface="Times New Roman" panose="02020603050405020304" pitchFamily="18" charset="0"/>
              </a:rPr>
              <a:t> a </a:t>
            </a:r>
            <a:r>
              <a:rPr lang="ro-RO" sz="1400" b="1" dirty="0" err="1">
                <a:solidFill>
                  <a:srgbClr val="000000"/>
                </a:solidFill>
                <a:latin typeface="Times New Roman" panose="02020603050405020304" pitchFamily="18" charset="0"/>
              </a:rPr>
              <a:t>bunăvoinţei</a:t>
            </a:r>
            <a:r>
              <a:rPr lang="ro-RO" sz="1400" b="1" dirty="0">
                <a:solidFill>
                  <a:srgbClr val="000000"/>
                </a:solidFill>
                <a:latin typeface="Times New Roman" panose="02020603050405020304" pitchFamily="18" charset="0"/>
              </a:rPr>
              <a:t>, respectului, </a:t>
            </a:r>
            <a:r>
              <a:rPr lang="ro-RO" sz="1400" b="1" dirty="0" err="1">
                <a:solidFill>
                  <a:srgbClr val="000000"/>
                </a:solidFill>
                <a:latin typeface="Times New Roman" panose="02020603050405020304" pitchFamily="18" charset="0"/>
              </a:rPr>
              <a:t>politeţei</a:t>
            </a:r>
            <a:r>
              <a:rPr lang="ro-RO" sz="1400" b="1" dirty="0">
                <a:solidFill>
                  <a:srgbClr val="000000"/>
                </a:solidFill>
                <a:latin typeface="Times New Roman" panose="02020603050405020304" pitchFamily="18" charset="0"/>
              </a:rPr>
              <a:t> </a:t>
            </a:r>
            <a:r>
              <a:rPr lang="ro-RO" sz="1400" b="1" dirty="0" err="1">
                <a:solidFill>
                  <a:srgbClr val="000000"/>
                </a:solidFill>
                <a:latin typeface="Times New Roman" panose="02020603050405020304" pitchFamily="18" charset="0"/>
              </a:rPr>
              <a:t>şi</a:t>
            </a:r>
            <a:r>
              <a:rPr lang="ro-RO" sz="1400" b="1" dirty="0">
                <a:solidFill>
                  <a:srgbClr val="000000"/>
                </a:solidFill>
                <a:latin typeface="Times New Roman" panose="02020603050405020304" pitchFamily="18" charset="0"/>
              </a:rPr>
              <a:t> a </a:t>
            </a:r>
            <a:r>
              <a:rPr lang="ro-RO" sz="1400" b="1" dirty="0" err="1">
                <a:solidFill>
                  <a:srgbClr val="000000"/>
                </a:solidFill>
                <a:latin typeface="Times New Roman" panose="02020603050405020304" pitchFamily="18" charset="0"/>
              </a:rPr>
              <a:t>dorinţei</a:t>
            </a:r>
            <a:r>
              <a:rPr lang="ro-RO" sz="1400" b="1" dirty="0">
                <a:solidFill>
                  <a:srgbClr val="000000"/>
                </a:solidFill>
                <a:latin typeface="Times New Roman" panose="02020603050405020304" pitchFamily="18" charset="0"/>
              </a:rPr>
              <a:t> de a ajuta. </a:t>
            </a:r>
            <a:endParaRPr lang="ro-RO" sz="1400" dirty="0">
              <a:latin typeface="Times New Roman" panose="02020603050405020304" pitchFamily="18" charset="0"/>
            </a:endParaRPr>
          </a:p>
          <a:p>
            <a:r>
              <a:rPr lang="ro-RO" sz="1400" dirty="0">
                <a:solidFill>
                  <a:srgbClr val="000000"/>
                </a:solidFill>
                <a:latin typeface="Times New Roman" panose="02020603050405020304" pitchFamily="18" charset="0"/>
              </a:rPr>
              <a:t>Circa 90,2% de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au confirmat faptul, că cu ei s-a vorbit în limba în care le-a fost comod să discute. </a:t>
            </a:r>
            <a:r>
              <a:rPr lang="ro-RO" sz="1400" dirty="0" err="1">
                <a:solidFill>
                  <a:srgbClr val="000000"/>
                </a:solidFill>
                <a:latin typeface="Times New Roman" panose="02020603050405020304" pitchFamily="18" charset="0"/>
              </a:rPr>
              <a:t>Cîteva</a:t>
            </a:r>
            <a:r>
              <a:rPr lang="ro-RO" sz="1400" dirty="0">
                <a:solidFill>
                  <a:srgbClr val="000000"/>
                </a:solidFill>
                <a:latin typeface="Times New Roman" panose="02020603050405020304" pitchFamily="18" charset="0"/>
              </a:rPr>
              <a:t> persoane au remarcat că pentru comoditate li s-au propus serviciile traducătorului. </a:t>
            </a:r>
            <a:endParaRPr lang="ro-RO" sz="1400" dirty="0">
              <a:latin typeface="Times New Roman" panose="02020603050405020304" pitchFamily="18" charset="0"/>
            </a:endParaRPr>
          </a:p>
        </p:txBody>
      </p:sp>
    </p:spTree>
    <p:extLst>
      <p:ext uri="{BB962C8B-B14F-4D97-AF65-F5344CB8AC3E}">
        <p14:creationId xmlns:p14="http://schemas.microsoft.com/office/powerpoint/2010/main" val="1779730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D0176AC5-379C-4C5B-900C-FFEB904E2B07}"/>
              </a:ext>
            </a:extLst>
          </p:cNvPr>
          <p:cNvSpPr/>
          <p:nvPr/>
        </p:nvSpPr>
        <p:spPr>
          <a:xfrm>
            <a:off x="1619672" y="476672"/>
            <a:ext cx="6984776" cy="1118255"/>
          </a:xfrm>
          <a:prstGeom prst="rect">
            <a:avLst/>
          </a:prstGeom>
        </p:spPr>
        <p:txBody>
          <a:bodyPr wrap="square">
            <a:spAutoFit/>
          </a:bodyPr>
          <a:lstStyle/>
          <a:p>
            <a:pPr indent="450215" algn="just">
              <a:lnSpc>
                <a:spcPts val="1600"/>
              </a:lnSpc>
              <a:spcAft>
                <a:spcPts val="0"/>
              </a:spcAft>
            </a:pP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opinia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48</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dintre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respondenţi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timpul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care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personalul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deservit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nu 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depăşit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10-20 min.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Alţi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16 de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respondenţi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au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indicat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perioada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aşteptării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depăşit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21-30</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min,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13 respondenți au așteptat de la 46 –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60</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min, </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11 </a:t>
            </a:r>
            <a:r>
              <a:rPr lang="ro-RO" sz="1400" dirty="0" err="1">
                <a:latin typeface="Times New Roman" panose="02020603050405020304" pitchFamily="18" charset="0"/>
                <a:ea typeface="Times New Roman" panose="02020603050405020304" pitchFamily="18" charset="0"/>
                <a:cs typeface="Times New Roman" panose="02020603050405020304" pitchFamily="18" charset="0"/>
              </a:rPr>
              <a:t>repondenți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mai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mult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de o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oră</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a:t>
            </a:r>
            <a:r>
              <a:rPr lang="ro-RO"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ro-RO" sz="1400" dirty="0">
                <a:solidFill>
                  <a:srgbClr val="000000"/>
                </a:solidFill>
                <a:latin typeface="Times New Roman" panose="02020603050405020304" pitchFamily="18" charset="0"/>
              </a:rPr>
              <a:t>robabil, astfel de </a:t>
            </a:r>
            <a:r>
              <a:rPr lang="ro-RO" sz="1400" dirty="0" err="1">
                <a:solidFill>
                  <a:srgbClr val="000000"/>
                </a:solidFill>
                <a:latin typeface="Times New Roman" panose="02020603050405020304" pitchFamily="18" charset="0"/>
              </a:rPr>
              <a:t>situaţii</a:t>
            </a:r>
            <a:r>
              <a:rPr lang="ro-RO" sz="1400" dirty="0">
                <a:solidFill>
                  <a:srgbClr val="000000"/>
                </a:solidFill>
                <a:latin typeface="Times New Roman" panose="02020603050405020304" pitchFamily="18" charset="0"/>
              </a:rPr>
              <a:t> se </a:t>
            </a:r>
            <a:r>
              <a:rPr lang="ro-RO" sz="1400" dirty="0" err="1">
                <a:solidFill>
                  <a:srgbClr val="000000"/>
                </a:solidFill>
                <a:latin typeface="Times New Roman" panose="02020603050405020304" pitchFamily="18" charset="0"/>
              </a:rPr>
              <a:t>crează</a:t>
            </a:r>
            <a:r>
              <a:rPr lang="ro-RO" sz="1400" dirty="0">
                <a:solidFill>
                  <a:srgbClr val="000000"/>
                </a:solidFill>
                <a:latin typeface="Times New Roman" panose="02020603050405020304" pitchFamily="18" charset="0"/>
              </a:rPr>
              <a:t> în zilele de colegiu, </a:t>
            </a:r>
            <a:r>
              <a:rPr lang="ro-RO" sz="1400" dirty="0" err="1">
                <a:solidFill>
                  <a:srgbClr val="000000"/>
                </a:solidFill>
                <a:latin typeface="Times New Roman" panose="02020603050405020304" pitchFamily="18" charset="0"/>
              </a:rPr>
              <a:t>cînd</a:t>
            </a:r>
            <a:r>
              <a:rPr lang="ro-RO" sz="1400" dirty="0">
                <a:solidFill>
                  <a:srgbClr val="000000"/>
                </a:solidFill>
                <a:latin typeface="Times New Roman" panose="02020603050405020304" pitchFamily="18" charset="0"/>
              </a:rPr>
              <a:t> grefierii sunt </a:t>
            </a:r>
            <a:r>
              <a:rPr lang="ro-RO" sz="1400" dirty="0" err="1">
                <a:solidFill>
                  <a:srgbClr val="000000"/>
                </a:solidFill>
                <a:latin typeface="Times New Roman" panose="02020603050405020304" pitchFamily="18" charset="0"/>
              </a:rPr>
              <a:t>antrenaţi</a:t>
            </a:r>
            <a:r>
              <a:rPr lang="ro-RO" sz="1400" dirty="0">
                <a:solidFill>
                  <a:srgbClr val="000000"/>
                </a:solidFill>
                <a:latin typeface="Times New Roman" panose="02020603050405020304" pitchFamily="18" charset="0"/>
              </a:rPr>
              <a:t> în procesele de judecată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justiţiabilii</a:t>
            </a:r>
            <a:r>
              <a:rPr lang="ro-RO" sz="1400" dirty="0">
                <a:solidFill>
                  <a:srgbClr val="000000"/>
                </a:solidFill>
                <a:latin typeface="Times New Roman" panose="02020603050405020304" pitchFamily="18" charset="0"/>
              </a:rPr>
              <a:t> sunt </a:t>
            </a:r>
            <a:r>
              <a:rPr lang="ro-RO" sz="1400" dirty="0" err="1">
                <a:solidFill>
                  <a:srgbClr val="000000"/>
                </a:solidFill>
                <a:latin typeface="Times New Roman" panose="02020603050405020304" pitchFamily="18" charset="0"/>
              </a:rPr>
              <a:t>impuşi</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puţin</a:t>
            </a:r>
            <a:r>
              <a:rPr lang="ro-RO" sz="1400" dirty="0">
                <a:solidFill>
                  <a:srgbClr val="000000"/>
                </a:solidFill>
                <a:latin typeface="Times New Roman" panose="02020603050405020304" pitchFamily="18" charset="0"/>
              </a:rPr>
              <a:t> să </a:t>
            </a:r>
            <a:r>
              <a:rPr lang="ro-RO" sz="1400" dirty="0" err="1">
                <a:solidFill>
                  <a:srgbClr val="000000"/>
                </a:solidFill>
                <a:latin typeface="Times New Roman" panose="02020603050405020304" pitchFamily="18" charset="0"/>
              </a:rPr>
              <a:t>aştepte</a:t>
            </a:r>
            <a:r>
              <a:rPr lang="ro-RO" sz="1400" dirty="0">
                <a:solidFill>
                  <a:srgbClr val="000000"/>
                </a:solidFill>
                <a:latin typeface="Times New Roman" panose="02020603050405020304" pitchFamily="18" charset="0"/>
              </a:rPr>
              <a:t>. </a:t>
            </a:r>
            <a:endParaRPr lang="ru-RU" sz="1400" dirty="0">
              <a:ea typeface="Times New Roman" panose="02020603050405020304" pitchFamily="18" charset="0"/>
              <a:cs typeface="Times New Roman" panose="02020603050405020304" pitchFamily="18" charset="0"/>
            </a:endParaRPr>
          </a:p>
        </p:txBody>
      </p:sp>
      <p:graphicFrame>
        <p:nvGraphicFramePr>
          <p:cNvPr id="10" name="Диаграмма 9">
            <a:extLst>
              <a:ext uri="{FF2B5EF4-FFF2-40B4-BE49-F238E27FC236}">
                <a16:creationId xmlns:a16="http://schemas.microsoft.com/office/drawing/2014/main" id="{ED128949-3331-4A6B-AB60-2000AC7F061E}"/>
              </a:ext>
            </a:extLst>
          </p:cNvPr>
          <p:cNvGraphicFramePr/>
          <p:nvPr>
            <p:extLst>
              <p:ext uri="{D42A27DB-BD31-4B8C-83A1-F6EECF244321}">
                <p14:modId xmlns:p14="http://schemas.microsoft.com/office/powerpoint/2010/main" val="3011020107"/>
              </p:ext>
            </p:extLst>
          </p:nvPr>
        </p:nvGraphicFramePr>
        <p:xfrm>
          <a:off x="1979712" y="191683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5210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AEF411-9A45-4D5C-8DC7-CEC91F16F935}"/>
              </a:ext>
            </a:extLst>
          </p:cNvPr>
          <p:cNvSpPr>
            <a:spLocks noGrp="1"/>
          </p:cNvSpPr>
          <p:nvPr>
            <p:ph type="title"/>
          </p:nvPr>
        </p:nvSpPr>
        <p:spPr>
          <a:xfrm>
            <a:off x="1435608" y="274320"/>
            <a:ext cx="7498080" cy="1858536"/>
          </a:xfrm>
        </p:spPr>
        <p:txBody>
          <a:bodyPr>
            <a:normAutofit/>
          </a:bodyPr>
          <a:lstStyle/>
          <a:p>
            <a:r>
              <a:rPr lang="ro-RO" sz="1400" dirty="0">
                <a:solidFill>
                  <a:srgbClr val="000000"/>
                </a:solidFill>
                <a:latin typeface="Times New Roman" panose="02020603050405020304" pitchFamily="18" charset="0"/>
              </a:rPr>
              <a:t>                 </a:t>
            </a:r>
            <a:r>
              <a:rPr lang="it-IT" sz="1400" b="1" dirty="0">
                <a:solidFill>
                  <a:srgbClr val="000000"/>
                </a:solidFill>
                <a:latin typeface="Times New Roman" panose="02020603050405020304" pitchFamily="18" charset="0"/>
              </a:rPr>
              <a:t>Examinarea celei mai recente cauze la care aţi participat s-a început la timp?</a:t>
            </a:r>
            <a:br>
              <a:rPr lang="ro-RO" sz="1400" b="1" dirty="0">
                <a:solidFill>
                  <a:srgbClr val="000000"/>
                </a:solidFill>
                <a:latin typeface="Times New Roman" panose="02020603050405020304" pitchFamily="18" charset="0"/>
              </a:rPr>
            </a:b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Respondenţilor</a:t>
            </a:r>
            <a:r>
              <a:rPr lang="ro-RO" sz="1400" dirty="0">
                <a:solidFill>
                  <a:srgbClr val="000000"/>
                </a:solidFill>
                <a:latin typeface="Times New Roman" panose="02020603050405020304" pitchFamily="18" charset="0"/>
              </a:rPr>
              <a:t> li s-a propus să răspundă dacă examinarea cauzei la care au participat s-a început la timp, </a:t>
            </a:r>
            <a:r>
              <a:rPr lang="ro-RO" sz="1400" dirty="0" err="1">
                <a:solidFill>
                  <a:srgbClr val="000000"/>
                </a:solidFill>
                <a:latin typeface="Times New Roman" panose="02020603050405020304" pitchFamily="18" charset="0"/>
              </a:rPr>
              <a:t>analizînd</a:t>
            </a:r>
            <a:r>
              <a:rPr lang="ro-RO" sz="1400" dirty="0">
                <a:solidFill>
                  <a:srgbClr val="000000"/>
                </a:solidFill>
                <a:latin typeface="Times New Roman" panose="02020603050405020304" pitchFamily="18" charset="0"/>
              </a:rPr>
              <a:t> datele sondajului putem concluziona următoarele: </a:t>
            </a:r>
            <a:r>
              <a:rPr lang="ro-RO" sz="1400" dirty="0" err="1">
                <a:solidFill>
                  <a:srgbClr val="000000"/>
                </a:solidFill>
                <a:latin typeface="Times New Roman" panose="02020603050405020304" pitchFamily="18" charset="0"/>
              </a:rPr>
              <a:t>apoximativ</a:t>
            </a:r>
            <a:r>
              <a:rPr lang="ro-RO" sz="1400" dirty="0">
                <a:solidFill>
                  <a:srgbClr val="000000"/>
                </a:solidFill>
                <a:latin typeface="Times New Roman" panose="02020603050405020304" pitchFamily="18" charset="0"/>
              </a:rPr>
              <a:t> 68 de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au declarat că </a:t>
            </a:r>
            <a:r>
              <a:rPr lang="ro-RO" sz="1400" dirty="0" err="1">
                <a:solidFill>
                  <a:srgbClr val="000000"/>
                </a:solidFill>
                <a:latin typeface="Times New Roman" panose="02020603050405020304" pitchFamily="18" charset="0"/>
              </a:rPr>
              <a:t>şedinţele</a:t>
            </a:r>
            <a:r>
              <a:rPr lang="ro-RO" sz="1400" dirty="0">
                <a:solidFill>
                  <a:srgbClr val="000000"/>
                </a:solidFill>
                <a:latin typeface="Times New Roman" panose="02020603050405020304" pitchFamily="18" charset="0"/>
              </a:rPr>
              <a:t> de judecată s-au început la timp fără careva abateri de la program, însă  42 la număr au </a:t>
            </a:r>
            <a:r>
              <a:rPr lang="ro-RO" sz="1400" dirty="0" err="1">
                <a:solidFill>
                  <a:srgbClr val="000000"/>
                </a:solidFill>
                <a:latin typeface="Times New Roman" panose="02020603050405020304" pitchFamily="18" charset="0"/>
              </a:rPr>
              <a:t>menţionat</a:t>
            </a:r>
            <a:r>
              <a:rPr lang="ro-RO" sz="1400" dirty="0">
                <a:solidFill>
                  <a:srgbClr val="000000"/>
                </a:solidFill>
                <a:latin typeface="Times New Roman" panose="02020603050405020304" pitchFamily="18" charset="0"/>
              </a:rPr>
              <a:t> că examinarea cauzei nu a început la ora fixată cum este indicat în </a:t>
            </a:r>
            <a:r>
              <a:rPr lang="ro-RO" sz="1400" dirty="0" err="1">
                <a:solidFill>
                  <a:srgbClr val="000000"/>
                </a:solidFill>
                <a:latin typeface="Times New Roman" panose="02020603050405020304" pitchFamily="18" charset="0"/>
              </a:rPr>
              <a:t>citaţie</a:t>
            </a:r>
            <a:r>
              <a:rPr lang="ro-RO" sz="1400" dirty="0">
                <a:solidFill>
                  <a:srgbClr val="000000"/>
                </a:solidFill>
                <a:latin typeface="Times New Roman" panose="02020603050405020304" pitchFamily="18" charset="0"/>
              </a:rPr>
              <a:t>, ci cu întârziere. </a:t>
            </a:r>
            <a:endParaRPr lang="ru-RU" sz="1400" dirty="0">
              <a:latin typeface="Times New Roman" panose="02020603050405020304" pitchFamily="18" charset="0"/>
              <a:cs typeface="Times New Roman" panose="02020603050405020304" pitchFamily="18" charset="0"/>
            </a:endParaRPr>
          </a:p>
        </p:txBody>
      </p:sp>
      <p:graphicFrame>
        <p:nvGraphicFramePr>
          <p:cNvPr id="10" name="Диаграмма 9">
            <a:extLst>
              <a:ext uri="{FF2B5EF4-FFF2-40B4-BE49-F238E27FC236}">
                <a16:creationId xmlns:a16="http://schemas.microsoft.com/office/drawing/2014/main" id="{14F3DDEB-FF45-4C73-BA36-675B7E9D7641}"/>
              </a:ext>
            </a:extLst>
          </p:cNvPr>
          <p:cNvGraphicFramePr/>
          <p:nvPr>
            <p:extLst>
              <p:ext uri="{D42A27DB-BD31-4B8C-83A1-F6EECF244321}">
                <p14:modId xmlns:p14="http://schemas.microsoft.com/office/powerpoint/2010/main" val="1438204258"/>
              </p:ext>
            </p:extLst>
          </p:nvPr>
        </p:nvGraphicFramePr>
        <p:xfrm>
          <a:off x="1979712" y="251968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687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1979712" y="836712"/>
            <a:ext cx="6552728" cy="4770537"/>
          </a:xfrm>
          <a:prstGeom prst="rect">
            <a:avLst/>
          </a:prstGeom>
        </p:spPr>
        <p:txBody>
          <a:bodyPr wrap="square">
            <a:spAutoFit/>
          </a:bodyPr>
          <a:lstStyle/>
          <a:p>
            <a:pPr algn="r"/>
            <a:endParaRPr lang="ro-RO" sz="2400" b="1" dirty="0">
              <a:latin typeface="Times New Roman" pitchFamily="18" charset="0"/>
              <a:cs typeface="Times New Roman" pitchFamily="18" charset="0"/>
            </a:endParaRPr>
          </a:p>
          <a:p>
            <a:r>
              <a:rPr lang="ro-RO" sz="2400" dirty="0">
                <a:latin typeface="Times New Roman" pitchFamily="18" charset="0"/>
                <a:cs typeface="Times New Roman" pitchFamily="18" charset="0"/>
              </a:rPr>
              <a:t>        </a:t>
            </a:r>
            <a:r>
              <a:rPr lang="ro-RO" sz="4000" b="1" i="1" u="sng" dirty="0">
                <a:latin typeface="Times New Roman" pitchFamily="18" charset="0"/>
                <a:cs typeface="Times New Roman" pitchFamily="18" charset="0"/>
              </a:rPr>
              <a:t>Scopu</a:t>
            </a:r>
            <a:r>
              <a:rPr lang="ro-RO" sz="4000" b="1" i="1" dirty="0">
                <a:latin typeface="Times New Roman" pitchFamily="18" charset="0"/>
                <a:cs typeface="Times New Roman" pitchFamily="18" charset="0"/>
              </a:rPr>
              <a:t>l</a:t>
            </a:r>
            <a:r>
              <a:rPr lang="ro-RO" sz="4000" dirty="0">
                <a:latin typeface="Times New Roman" pitchFamily="18" charset="0"/>
                <a:cs typeface="Times New Roman" pitchFamily="18" charset="0"/>
              </a:rPr>
              <a:t> sondajului expres al beneficiarilor serviciilor  judecătoreşti este evaluarea opiniilor justiţiabililor privind calitatea serviciilor prestate, profesionalismul şi integritatea angajaţilor instanţei judiciare.</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290574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2F381E-A5EB-4FF1-95E4-C061C7FEDC1F}"/>
              </a:ext>
            </a:extLst>
          </p:cNvPr>
          <p:cNvSpPr>
            <a:spLocks noGrp="1"/>
          </p:cNvSpPr>
          <p:nvPr>
            <p:ph type="title"/>
          </p:nvPr>
        </p:nvSpPr>
        <p:spPr>
          <a:xfrm>
            <a:off x="1435608" y="274320"/>
            <a:ext cx="7456872" cy="1786528"/>
          </a:xfrm>
        </p:spPr>
        <p:txBody>
          <a:bodyPr>
            <a:normAutofit/>
          </a:bodyPr>
          <a:lstStyle/>
          <a:p>
            <a:r>
              <a:rPr lang="ro-RO" sz="1600" b="1" dirty="0">
                <a:solidFill>
                  <a:srgbClr val="000000"/>
                </a:solidFill>
                <a:latin typeface="Times New Roman" panose="02020603050405020304" pitchFamily="18" charset="0"/>
              </a:rPr>
              <a:t>               </a:t>
            </a:r>
            <a:r>
              <a:rPr lang="ro-RO" sz="1600" b="1" dirty="0" err="1">
                <a:solidFill>
                  <a:srgbClr val="000000"/>
                </a:solidFill>
                <a:latin typeface="Times New Roman" panose="02020603050405020304" pitchFamily="18" charset="0"/>
              </a:rPr>
              <a:t>Aţi</a:t>
            </a:r>
            <a:r>
              <a:rPr lang="ro-RO" sz="1600" b="1" dirty="0">
                <a:solidFill>
                  <a:srgbClr val="000000"/>
                </a:solidFill>
                <a:latin typeface="Times New Roman" panose="02020603050405020304" pitchFamily="18" charset="0"/>
              </a:rPr>
              <a:t> primit la timp </a:t>
            </a:r>
            <a:r>
              <a:rPr lang="ro-RO" sz="1600" b="1" dirty="0" err="1">
                <a:solidFill>
                  <a:srgbClr val="000000"/>
                </a:solidFill>
                <a:latin typeface="Times New Roman" panose="02020603050405020304" pitchFamily="18" charset="0"/>
              </a:rPr>
              <a:t>citaţiile</a:t>
            </a:r>
            <a:r>
              <a:rPr lang="ro-RO" sz="1600" b="1" dirty="0">
                <a:solidFill>
                  <a:srgbClr val="000000"/>
                </a:solidFill>
                <a:latin typeface="Times New Roman" panose="02020603050405020304" pitchFamily="18" charset="0"/>
              </a:rPr>
              <a:t> </a:t>
            </a:r>
            <a:r>
              <a:rPr lang="ro-RO" sz="1600" b="1" dirty="0" err="1">
                <a:solidFill>
                  <a:srgbClr val="000000"/>
                </a:solidFill>
                <a:latin typeface="Times New Roman" panose="02020603050405020304" pitchFamily="18" charset="0"/>
              </a:rPr>
              <a:t>şi</a:t>
            </a:r>
            <a:r>
              <a:rPr lang="ro-RO" sz="1600" b="1" dirty="0">
                <a:solidFill>
                  <a:srgbClr val="000000"/>
                </a:solidFill>
                <a:latin typeface="Times New Roman" panose="02020603050405020304" pitchFamily="18" charset="0"/>
              </a:rPr>
              <a:t> </a:t>
            </a:r>
            <a:r>
              <a:rPr lang="ro-RO" sz="1600" b="1" dirty="0" err="1">
                <a:solidFill>
                  <a:srgbClr val="000000"/>
                </a:solidFill>
                <a:latin typeface="Times New Roman" panose="02020603050405020304" pitchFamily="18" charset="0"/>
              </a:rPr>
              <a:t>înştiinţările</a:t>
            </a:r>
            <a:r>
              <a:rPr lang="ro-RO" sz="1600" b="1" dirty="0">
                <a:solidFill>
                  <a:srgbClr val="000000"/>
                </a:solidFill>
                <a:latin typeface="Times New Roman" panose="02020603050405020304" pitchFamily="18" charset="0"/>
              </a:rPr>
              <a:t> privind examinarea cauzei ?</a:t>
            </a:r>
            <a:br>
              <a:rPr lang="ro-RO" sz="1600" b="1" dirty="0">
                <a:solidFill>
                  <a:srgbClr val="000000"/>
                </a:solidFill>
                <a:latin typeface="Times New Roman" panose="02020603050405020304" pitchFamily="18" charset="0"/>
              </a:rPr>
            </a:br>
            <a:br>
              <a:rPr lang="ro-RO" sz="1600" b="1" dirty="0">
                <a:solidFill>
                  <a:srgbClr val="000000"/>
                </a:solidFill>
                <a:latin typeface="Times New Roman" panose="02020603050405020304" pitchFamily="18" charset="0"/>
              </a:rPr>
            </a:br>
            <a:r>
              <a:rPr lang="ro-RO" sz="1600" b="1" dirty="0">
                <a:solidFill>
                  <a:srgbClr val="000000"/>
                </a:solidFill>
                <a:latin typeface="Times New Roman" panose="02020603050405020304" pitchFamily="18" charset="0"/>
              </a:rPr>
              <a:t>    </a:t>
            </a:r>
            <a:r>
              <a:rPr lang="ro-RO" sz="1600" dirty="0">
                <a:solidFill>
                  <a:srgbClr val="000000"/>
                </a:solidFill>
                <a:latin typeface="Times New Roman" panose="02020603050405020304" pitchFamily="18" charset="0"/>
              </a:rPr>
              <a:t>Circa 76% (84 dintre vizitatori) au indicat că </a:t>
            </a:r>
            <a:r>
              <a:rPr lang="ro-RO" sz="1600" dirty="0" err="1">
                <a:solidFill>
                  <a:srgbClr val="000000"/>
                </a:solidFill>
                <a:latin typeface="Times New Roman" panose="02020603050405020304" pitchFamily="18" charset="0"/>
              </a:rPr>
              <a:t>citaţiile</a:t>
            </a:r>
            <a:r>
              <a:rPr lang="ro-RO" sz="1600" dirty="0">
                <a:solidFill>
                  <a:srgbClr val="000000"/>
                </a:solidFill>
                <a:latin typeface="Times New Roman" panose="02020603050405020304" pitchFamily="18" charset="0"/>
              </a:rPr>
              <a:t> sau alte </a:t>
            </a:r>
            <a:r>
              <a:rPr lang="ro-RO" sz="1600" dirty="0" err="1">
                <a:solidFill>
                  <a:srgbClr val="000000"/>
                </a:solidFill>
                <a:latin typeface="Times New Roman" panose="02020603050405020304" pitchFamily="18" charset="0"/>
              </a:rPr>
              <a:t>înştiinţări</a:t>
            </a:r>
            <a:r>
              <a:rPr lang="ro-RO" sz="1600" dirty="0">
                <a:solidFill>
                  <a:srgbClr val="000000"/>
                </a:solidFill>
                <a:latin typeface="Times New Roman" panose="02020603050405020304" pitchFamily="18" charset="0"/>
              </a:rPr>
              <a:t> privind examinarea cauzei au fost primite în timp. Cu toate acestea, există </a:t>
            </a:r>
            <a:r>
              <a:rPr lang="ro-RO" sz="1600" dirty="0" err="1">
                <a:solidFill>
                  <a:srgbClr val="000000"/>
                </a:solidFill>
                <a:latin typeface="Times New Roman" panose="02020603050405020304" pitchFamily="18" charset="0"/>
              </a:rPr>
              <a:t>şi</a:t>
            </a:r>
            <a:r>
              <a:rPr lang="ro-RO" sz="1600" dirty="0">
                <a:solidFill>
                  <a:srgbClr val="000000"/>
                </a:solidFill>
                <a:latin typeface="Times New Roman" panose="02020603050405020304" pitchFamily="18" charset="0"/>
              </a:rPr>
              <a:t> aprecieri negative a indicatorului dat cu o pondere de 24% (26 respondenți).</a:t>
            </a:r>
            <a:endParaRPr lang="ru-RU" sz="16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9ED44998-46FA-43B0-AE43-B0CC1219CCF7}"/>
              </a:ext>
            </a:extLst>
          </p:cNvPr>
          <p:cNvGraphicFramePr/>
          <p:nvPr>
            <p:extLst>
              <p:ext uri="{D42A27DB-BD31-4B8C-83A1-F6EECF244321}">
                <p14:modId xmlns:p14="http://schemas.microsoft.com/office/powerpoint/2010/main" val="2787647143"/>
              </p:ext>
            </p:extLst>
          </p:nvPr>
        </p:nvGraphicFramePr>
        <p:xfrm>
          <a:off x="1619672" y="2636912"/>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788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AF770-7918-4630-A2B1-C25B999B2163}"/>
              </a:ext>
            </a:extLst>
          </p:cNvPr>
          <p:cNvSpPr>
            <a:spLocks noGrp="1"/>
          </p:cNvSpPr>
          <p:nvPr>
            <p:ph type="title"/>
          </p:nvPr>
        </p:nvSpPr>
        <p:spPr>
          <a:xfrm>
            <a:off x="1435608" y="274320"/>
            <a:ext cx="7498080" cy="2218576"/>
          </a:xfrm>
        </p:spPr>
        <p:txBody>
          <a:bodyPr>
            <a:noAutofit/>
          </a:bodyPr>
          <a:lstStyle/>
          <a:p>
            <a:r>
              <a:rPr lang="ro-RO" sz="1400" dirty="0">
                <a:solidFill>
                  <a:srgbClr val="000000"/>
                </a:solidFill>
                <a:latin typeface="Times New Roman" panose="02020603050405020304" pitchFamily="18" charset="0"/>
              </a:rPr>
              <a:t>        </a:t>
            </a:r>
            <a:r>
              <a:rPr lang="ro-RO" sz="1600" b="1" dirty="0">
                <a:solidFill>
                  <a:srgbClr val="000000"/>
                </a:solidFill>
                <a:latin typeface="Times New Roman" panose="02020603050405020304" pitchFamily="18" charset="0"/>
              </a:rPr>
              <a:t>Judecătorii s-au comportat cu politețe și amabilitate în ședința de judecată ?</a:t>
            </a:r>
            <a:br>
              <a:rPr lang="ro-RO" sz="1400" dirty="0">
                <a:solidFill>
                  <a:srgbClr val="000000"/>
                </a:solidFill>
                <a:latin typeface="Times New Roman" panose="02020603050405020304" pitchFamily="18" charset="0"/>
              </a:rPr>
            </a:b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Cea mai mare parte a persoanelor investigate împărtășesc ideea că judecătorul a manifestat </a:t>
            </a:r>
            <a:r>
              <a:rPr lang="ro-RO" sz="1400" dirty="0" err="1">
                <a:solidFill>
                  <a:srgbClr val="000000"/>
                </a:solidFill>
                <a:latin typeface="Times New Roman" panose="02020603050405020304" pitchFamily="18" charset="0"/>
              </a:rPr>
              <a:t>politeţe</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respect în </a:t>
            </a:r>
            <a:r>
              <a:rPr lang="ro-RO" sz="1400" dirty="0" err="1">
                <a:solidFill>
                  <a:srgbClr val="000000"/>
                </a:solidFill>
                <a:latin typeface="Times New Roman" panose="02020603050405020304" pitchFamily="18" charset="0"/>
              </a:rPr>
              <a:t>şedinţa</a:t>
            </a:r>
            <a:r>
              <a:rPr lang="ro-RO" sz="1400" dirty="0">
                <a:solidFill>
                  <a:srgbClr val="000000"/>
                </a:solidFill>
                <a:latin typeface="Times New Roman" panose="02020603050405020304" pitchFamily="18" charset="0"/>
              </a:rPr>
              <a:t> de judecată. Rezultatele analizei răspunsurilor fiind de 88%, considerăm că acesta este un rezultat destul de înalt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semnificativ, măcar că 12% dintre persoanele investigate au avut o atitudine negativă. </a:t>
            </a: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Remarcăm  că acesta este un indicator foarte înalt, deoarece, per ansamblu 97 de respondenți sunt satisfăcuți de comportamentul judecătorilor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modul în care au fost </a:t>
            </a:r>
            <a:r>
              <a:rPr lang="ro-RO" sz="1400" dirty="0" err="1">
                <a:solidFill>
                  <a:srgbClr val="000000"/>
                </a:solidFill>
                <a:latin typeface="Times New Roman" panose="02020603050405020304" pitchFamily="18" charset="0"/>
              </a:rPr>
              <a:t>trataţi</a:t>
            </a:r>
            <a:r>
              <a:rPr lang="ro-RO" sz="1400" dirty="0">
                <a:solidFill>
                  <a:srgbClr val="000000"/>
                </a:solidFill>
                <a:latin typeface="Times New Roman" panose="02020603050405020304" pitchFamily="18" charset="0"/>
              </a:rPr>
              <a:t> de judecătorii care activează în </a:t>
            </a:r>
            <a:r>
              <a:rPr lang="ro-RO" sz="1400" dirty="0" err="1">
                <a:solidFill>
                  <a:srgbClr val="000000"/>
                </a:solidFill>
                <a:latin typeface="Times New Roman" panose="02020603050405020304" pitchFamily="18" charset="0"/>
              </a:rPr>
              <a:t>instanţă</a:t>
            </a:r>
            <a:r>
              <a:rPr lang="ro-RO" sz="1400" dirty="0">
                <a:solidFill>
                  <a:srgbClr val="000000"/>
                </a:solidFill>
                <a:latin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E1D3DD2B-60CD-474A-913C-85385D7F3880}"/>
              </a:ext>
            </a:extLst>
          </p:cNvPr>
          <p:cNvGraphicFramePr/>
          <p:nvPr>
            <p:extLst>
              <p:ext uri="{D42A27DB-BD31-4B8C-83A1-F6EECF244321}">
                <p14:modId xmlns:p14="http://schemas.microsoft.com/office/powerpoint/2010/main" val="1196431838"/>
              </p:ext>
            </p:extLst>
          </p:nvPr>
        </p:nvGraphicFramePr>
        <p:xfrm>
          <a:off x="1979712" y="2708920"/>
          <a:ext cx="6096000" cy="39604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5717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19D157-AC63-4CE8-865D-E0D4D59391C0}"/>
              </a:ext>
            </a:extLst>
          </p:cNvPr>
          <p:cNvSpPr>
            <a:spLocks noGrp="1"/>
          </p:cNvSpPr>
          <p:nvPr>
            <p:ph type="title"/>
          </p:nvPr>
        </p:nvSpPr>
        <p:spPr>
          <a:xfrm>
            <a:off x="1435608" y="274320"/>
            <a:ext cx="7498080" cy="2578616"/>
          </a:xfrm>
        </p:spPr>
        <p:txBody>
          <a:bodyPr>
            <a:normAutofit/>
          </a:bodyPr>
          <a:lstStyle/>
          <a:p>
            <a:r>
              <a:rPr lang="ro-RO" sz="1600" b="1" dirty="0">
                <a:solidFill>
                  <a:srgbClr val="000000"/>
                </a:solidFill>
                <a:latin typeface="Times New Roman" panose="02020603050405020304" pitchFamily="18" charset="0"/>
              </a:rPr>
              <a:t>      </a:t>
            </a:r>
            <a:r>
              <a:rPr lang="ro-RO" sz="1800" b="1" dirty="0">
                <a:solidFill>
                  <a:srgbClr val="000000"/>
                </a:solidFill>
                <a:latin typeface="Times New Roman" panose="02020603050405020304" pitchFamily="18" charset="0"/>
              </a:rPr>
              <a:t>Judecătorii au demonstrat un nivel corespunzător de pregătire pentru   examinarea cauzei ?</a:t>
            </a:r>
            <a:br>
              <a:rPr lang="ro-RO" sz="1800" b="1" dirty="0">
                <a:solidFill>
                  <a:srgbClr val="000000"/>
                </a:solidFill>
                <a:latin typeface="Times New Roman" panose="02020603050405020304" pitchFamily="18" charset="0"/>
              </a:rPr>
            </a:br>
            <a:r>
              <a:rPr lang="ro-RO" sz="1600" dirty="0">
                <a:solidFill>
                  <a:srgbClr val="000000"/>
                </a:solidFill>
                <a:latin typeface="Times New Roman" panose="02020603050405020304" pitchFamily="18" charset="0"/>
              </a:rPr>
              <a:t> </a:t>
            </a:r>
            <a:br>
              <a:rPr lang="ro-RO" sz="1600" dirty="0">
                <a:solidFill>
                  <a:srgbClr val="000000"/>
                </a:solidFill>
                <a:latin typeface="Times New Roman" panose="02020603050405020304" pitchFamily="18" charset="0"/>
              </a:rPr>
            </a:br>
            <a:r>
              <a:rPr lang="ro-RO" sz="1600" dirty="0">
                <a:solidFill>
                  <a:srgbClr val="000000"/>
                </a:solidFill>
                <a:latin typeface="Times New Roman" panose="02020603050405020304" pitchFamily="18" charset="0"/>
              </a:rPr>
              <a:t>        Majoritatea respondenților 95 (86%) sunt de părerea, că judecătorul a fost pregătit în mod corespunzător pentru examinarea dosarului </a:t>
            </a:r>
            <a:r>
              <a:rPr lang="ro-RO" sz="1600" dirty="0" err="1">
                <a:solidFill>
                  <a:srgbClr val="000000"/>
                </a:solidFill>
                <a:latin typeface="Times New Roman" panose="02020603050405020304" pitchFamily="18" charset="0"/>
              </a:rPr>
              <a:t>şi</a:t>
            </a:r>
            <a:r>
              <a:rPr lang="ro-RO" sz="1600" dirty="0">
                <a:solidFill>
                  <a:srgbClr val="000000"/>
                </a:solidFill>
                <a:latin typeface="Times New Roman" panose="02020603050405020304" pitchFamily="18" charset="0"/>
              </a:rPr>
              <a:t> au dat dovadă de </a:t>
            </a:r>
            <a:r>
              <a:rPr lang="ro-RO" sz="1600" dirty="0" err="1">
                <a:solidFill>
                  <a:srgbClr val="000000"/>
                </a:solidFill>
                <a:latin typeface="Times New Roman" panose="02020603050405020304" pitchFamily="18" charset="0"/>
              </a:rPr>
              <a:t>cunoaşterea</a:t>
            </a:r>
            <a:r>
              <a:rPr lang="ro-RO" sz="1600" dirty="0">
                <a:solidFill>
                  <a:srgbClr val="000000"/>
                </a:solidFill>
                <a:latin typeface="Times New Roman" panose="02020603050405020304" pitchFamily="18" charset="0"/>
              </a:rPr>
              <a:t> materialelor dosarului, dar este de </a:t>
            </a:r>
            <a:r>
              <a:rPr lang="ro-RO" sz="1600" dirty="0" err="1">
                <a:solidFill>
                  <a:srgbClr val="000000"/>
                </a:solidFill>
                <a:latin typeface="Times New Roman" panose="02020603050405020304" pitchFamily="18" charset="0"/>
              </a:rPr>
              <a:t>menţionat</a:t>
            </a:r>
            <a:r>
              <a:rPr lang="ro-RO" sz="1600" dirty="0">
                <a:solidFill>
                  <a:srgbClr val="000000"/>
                </a:solidFill>
                <a:latin typeface="Times New Roman" panose="02020603050405020304" pitchFamily="18" charset="0"/>
              </a:rPr>
              <a:t>  că 9 (8%) din </a:t>
            </a:r>
            <a:r>
              <a:rPr lang="ro-RO" sz="1600" dirty="0" err="1">
                <a:solidFill>
                  <a:srgbClr val="000000"/>
                </a:solidFill>
                <a:latin typeface="Times New Roman" panose="02020603050405020304" pitchFamily="18" charset="0"/>
              </a:rPr>
              <a:t>respondenţi</a:t>
            </a:r>
            <a:r>
              <a:rPr lang="ro-RO" sz="1600" dirty="0">
                <a:solidFill>
                  <a:srgbClr val="000000"/>
                </a:solidFill>
                <a:latin typeface="Times New Roman" panose="02020603050405020304" pitchFamily="18" charset="0"/>
              </a:rPr>
              <a:t> sunt de părerea că judecătorul nu a demonstrat pregătirea corespunzătoare la examinarea dosarului </a:t>
            </a:r>
            <a:r>
              <a:rPr lang="ro-RO" sz="1600" dirty="0" err="1">
                <a:solidFill>
                  <a:srgbClr val="000000"/>
                </a:solidFill>
                <a:latin typeface="Times New Roman" panose="02020603050405020304" pitchFamily="18" charset="0"/>
              </a:rPr>
              <a:t>şi</a:t>
            </a:r>
            <a:r>
              <a:rPr lang="ro-RO" sz="1600" dirty="0">
                <a:solidFill>
                  <a:srgbClr val="000000"/>
                </a:solidFill>
                <a:latin typeface="Times New Roman" panose="02020603050405020304" pitchFamily="18" charset="0"/>
              </a:rPr>
              <a:t> circa 6 (6%) de </a:t>
            </a:r>
            <a:r>
              <a:rPr lang="ro-RO" sz="1600" dirty="0" err="1">
                <a:solidFill>
                  <a:srgbClr val="000000"/>
                </a:solidFill>
                <a:latin typeface="Times New Roman" panose="02020603050405020304" pitchFamily="18" charset="0"/>
              </a:rPr>
              <a:t>respondenţi</a:t>
            </a:r>
            <a:r>
              <a:rPr lang="ro-RO" sz="1600" dirty="0">
                <a:solidFill>
                  <a:srgbClr val="000000"/>
                </a:solidFill>
                <a:latin typeface="Times New Roman" panose="02020603050405020304" pitchFamily="18" charset="0"/>
              </a:rPr>
              <a:t> nu s-au pronunțat la această </a:t>
            </a:r>
            <a:r>
              <a:rPr lang="ro-RO" sz="1600" dirty="0" err="1">
                <a:solidFill>
                  <a:srgbClr val="000000"/>
                </a:solidFill>
                <a:latin typeface="Times New Roman" panose="02020603050405020304" pitchFamily="18" charset="0"/>
              </a:rPr>
              <a:t>opţiune</a:t>
            </a:r>
            <a:r>
              <a:rPr lang="ro-RO" sz="1600" dirty="0">
                <a:solidFill>
                  <a:srgbClr val="000000"/>
                </a:solidFill>
                <a:latin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679FDB76-21CE-45E1-A71E-801B22CB8E5D}"/>
              </a:ext>
            </a:extLst>
          </p:cNvPr>
          <p:cNvGraphicFramePr/>
          <p:nvPr>
            <p:extLst>
              <p:ext uri="{D42A27DB-BD31-4B8C-83A1-F6EECF244321}">
                <p14:modId xmlns:p14="http://schemas.microsoft.com/office/powerpoint/2010/main" val="885686398"/>
              </p:ext>
            </p:extLst>
          </p:nvPr>
        </p:nvGraphicFramePr>
        <p:xfrm>
          <a:off x="2051720" y="242088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6938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20FF57-1895-469A-B0F8-763AA86BBADC}"/>
              </a:ext>
            </a:extLst>
          </p:cNvPr>
          <p:cNvSpPr>
            <a:spLocks noGrp="1"/>
          </p:cNvSpPr>
          <p:nvPr>
            <p:ph type="title"/>
          </p:nvPr>
        </p:nvSpPr>
        <p:spPr>
          <a:xfrm>
            <a:off x="1435608" y="116632"/>
            <a:ext cx="7498080" cy="3096344"/>
          </a:xfrm>
        </p:spPr>
        <p:txBody>
          <a:bodyPr>
            <a:normAutofit/>
          </a:bodyPr>
          <a:lstStyle/>
          <a:p>
            <a:r>
              <a:rPr lang="ro-RO" sz="1800" dirty="0">
                <a:solidFill>
                  <a:srgbClr val="000000"/>
                </a:solidFill>
                <a:latin typeface="Times New Roman" panose="02020603050405020304" pitchFamily="18" charset="0"/>
              </a:rPr>
              <a:t>                           </a:t>
            </a:r>
            <a:r>
              <a:rPr lang="ro-RO" sz="1600" b="1" dirty="0">
                <a:solidFill>
                  <a:srgbClr val="000000"/>
                </a:solidFill>
                <a:latin typeface="Times New Roman" panose="02020603050405020304" pitchFamily="18" charset="0"/>
              </a:rPr>
              <a:t>A fost respectată procedura de examinare ? </a:t>
            </a:r>
            <a:br>
              <a:rPr lang="ro-RO" sz="1600" b="1" dirty="0">
                <a:solidFill>
                  <a:srgbClr val="000000"/>
                </a:solidFill>
                <a:latin typeface="Times New Roman" panose="02020603050405020304" pitchFamily="18" charset="0"/>
              </a:rPr>
            </a:br>
            <a:r>
              <a:rPr lang="ro-RO" sz="1600" b="1" dirty="0">
                <a:solidFill>
                  <a:srgbClr val="000000"/>
                </a:solidFill>
                <a:latin typeface="Times New Roman" panose="02020603050405020304" pitchFamily="18" charset="0"/>
              </a:rPr>
              <a:t>                   Vi s-a oferit posibilitatea de a Vă argumenta opiniile ?</a:t>
            </a:r>
            <a:br>
              <a:rPr lang="ro-RO" sz="1600" b="1" dirty="0">
                <a:solidFill>
                  <a:srgbClr val="000000"/>
                </a:solidFill>
                <a:latin typeface="Times New Roman" panose="02020603050405020304" pitchFamily="18" charset="0"/>
              </a:rPr>
            </a:br>
            <a:br>
              <a:rPr lang="ro-RO" sz="12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Majoritatea </a:t>
            </a:r>
            <a:r>
              <a:rPr lang="ro-RO" sz="1400" dirty="0" err="1">
                <a:solidFill>
                  <a:srgbClr val="000000"/>
                </a:solidFill>
                <a:latin typeface="Times New Roman" panose="02020603050405020304" pitchFamily="18" charset="0"/>
              </a:rPr>
              <a:t>respondenţilor</a:t>
            </a:r>
            <a:r>
              <a:rPr lang="ro-RO" sz="1400" dirty="0">
                <a:solidFill>
                  <a:srgbClr val="000000"/>
                </a:solidFill>
                <a:latin typeface="Times New Roman" panose="02020603050405020304" pitchFamily="18" charset="0"/>
              </a:rPr>
              <a:t>  au fost de părerea că dosarul în care au fost </a:t>
            </a:r>
            <a:r>
              <a:rPr lang="ro-RO" sz="1400" dirty="0" err="1">
                <a:solidFill>
                  <a:srgbClr val="000000"/>
                </a:solidFill>
                <a:latin typeface="Times New Roman" panose="02020603050405020304" pitchFamily="18" charset="0"/>
              </a:rPr>
              <a:t>implicaţi</a:t>
            </a:r>
            <a:r>
              <a:rPr lang="ro-RO" sz="1400" dirty="0">
                <a:solidFill>
                  <a:srgbClr val="000000"/>
                </a:solidFill>
                <a:latin typeface="Times New Roman" panose="02020603050405020304" pitchFamily="18" charset="0"/>
              </a:rPr>
              <a:t> a fost analizat în termen rezonabil. Iar, în timp ce cota răspunsurilor pozitive, per general este înaltă, majorată este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cota răspunsurilor negative. </a:t>
            </a: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Circa 14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au avut impresia că procesul nu a fost examinat în termeni rezonabili. Merită de </a:t>
            </a:r>
            <a:r>
              <a:rPr lang="ro-RO" sz="1400" dirty="0" err="1">
                <a:solidFill>
                  <a:srgbClr val="000000"/>
                </a:solidFill>
                <a:latin typeface="Times New Roman" panose="02020603050405020304" pitchFamily="18" charset="0"/>
              </a:rPr>
              <a:t>menţionat</a:t>
            </a:r>
            <a:r>
              <a:rPr lang="ro-RO" sz="1400" dirty="0">
                <a:solidFill>
                  <a:srgbClr val="000000"/>
                </a:solidFill>
                <a:latin typeface="Times New Roman" panose="02020603050405020304" pitchFamily="18" charset="0"/>
              </a:rPr>
              <a:t> că este o </a:t>
            </a:r>
            <a:r>
              <a:rPr lang="ro-RO" sz="1400" dirty="0" err="1">
                <a:solidFill>
                  <a:srgbClr val="000000"/>
                </a:solidFill>
                <a:latin typeface="Times New Roman" panose="02020603050405020304" pitchFamily="18" charset="0"/>
              </a:rPr>
              <a:t>tendinţă</a:t>
            </a:r>
            <a:r>
              <a:rPr lang="ro-RO" sz="1400" dirty="0">
                <a:solidFill>
                  <a:srgbClr val="000000"/>
                </a:solidFill>
                <a:latin typeface="Times New Roman" panose="02020603050405020304" pitchFamily="18" charset="0"/>
              </a:rPr>
              <a:t> negativă,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totodată, cota persoanelor care au apreciat neutru acest indicator constituie 13%. Majoritatea </a:t>
            </a:r>
            <a:r>
              <a:rPr lang="ro-RO" sz="1400" dirty="0" err="1">
                <a:solidFill>
                  <a:srgbClr val="000000"/>
                </a:solidFill>
                <a:latin typeface="Times New Roman" panose="02020603050405020304" pitchFamily="18" charset="0"/>
              </a:rPr>
              <a:t>respondenţilor</a:t>
            </a:r>
            <a:r>
              <a:rPr lang="ro-RO" sz="1400" dirty="0">
                <a:solidFill>
                  <a:srgbClr val="000000"/>
                </a:solidFill>
                <a:latin typeface="Times New Roman" panose="02020603050405020304" pitchFamily="18" charset="0"/>
              </a:rPr>
              <a:t> - 80% au considerat că judecătorul a oferit posibilitate tuturor </a:t>
            </a:r>
            <a:r>
              <a:rPr lang="ro-RO" sz="1400" dirty="0" err="1">
                <a:solidFill>
                  <a:srgbClr val="000000"/>
                </a:solidFill>
                <a:latin typeface="Times New Roman" panose="02020603050405020304" pitchFamily="18" charset="0"/>
              </a:rPr>
              <a:t>părţilor</a:t>
            </a:r>
            <a:r>
              <a:rPr lang="ro-RO" sz="1400" dirty="0">
                <a:solidFill>
                  <a:srgbClr val="000000"/>
                </a:solidFill>
                <a:latin typeface="Times New Roman" panose="02020603050405020304" pitchFamily="18" charset="0"/>
              </a:rPr>
              <a:t> să prezinte argumente în timpul </a:t>
            </a:r>
            <a:r>
              <a:rPr lang="ro-RO" sz="1400" dirty="0" err="1">
                <a:solidFill>
                  <a:srgbClr val="000000"/>
                </a:solidFill>
                <a:latin typeface="Times New Roman" panose="02020603050405020304" pitchFamily="18" charset="0"/>
              </a:rPr>
              <a:t>şedinţei</a:t>
            </a:r>
            <a:r>
              <a:rPr lang="ro-RO" sz="1400" dirty="0">
                <a:solidFill>
                  <a:srgbClr val="000000"/>
                </a:solidFill>
                <a:latin typeface="Times New Roman" panose="02020603050405020304" pitchFamily="18" charset="0"/>
              </a:rPr>
              <a:t> de judecată, însă s-au înregistrat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păreri negative aferente acestei opțiuni care </a:t>
            </a:r>
            <a:r>
              <a:rPr lang="ro-RO" sz="1400" dirty="0" err="1">
                <a:solidFill>
                  <a:srgbClr val="000000"/>
                </a:solidFill>
                <a:latin typeface="Times New Roman" panose="02020603050405020304" pitchFamily="18" charset="0"/>
              </a:rPr>
              <a:t>constitie</a:t>
            </a:r>
            <a:r>
              <a:rPr lang="ro-RO" sz="1400" dirty="0">
                <a:solidFill>
                  <a:srgbClr val="000000"/>
                </a:solidFill>
                <a:latin typeface="Times New Roman" panose="02020603050405020304" pitchFamily="18" charset="0"/>
              </a:rPr>
              <a:t> 6%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nu influențează semnificativ rezultatul dat. Cota parte a persoanelor care au </a:t>
            </a:r>
            <a:r>
              <a:rPr lang="ro-RO" sz="1400" dirty="0" err="1">
                <a:solidFill>
                  <a:srgbClr val="000000"/>
                </a:solidFill>
                <a:latin typeface="Times New Roman" panose="02020603050405020304" pitchFamily="18" charset="0"/>
              </a:rPr>
              <a:t>reacţionat</a:t>
            </a:r>
            <a:r>
              <a:rPr lang="ro-RO" sz="1400" dirty="0">
                <a:solidFill>
                  <a:srgbClr val="000000"/>
                </a:solidFill>
                <a:latin typeface="Times New Roman" panose="02020603050405020304" pitchFamily="18" charset="0"/>
              </a:rPr>
              <a:t> neutru constituie 1%.</a:t>
            </a:r>
            <a:endParaRPr lang="ru-RU" sz="14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8DCD41AA-C20F-4BAF-BFF5-078C09069D5E}"/>
              </a:ext>
            </a:extLst>
          </p:cNvPr>
          <p:cNvGraphicFramePr/>
          <p:nvPr>
            <p:extLst>
              <p:ext uri="{D42A27DB-BD31-4B8C-83A1-F6EECF244321}">
                <p14:modId xmlns:p14="http://schemas.microsoft.com/office/powerpoint/2010/main" val="1056416444"/>
              </p:ext>
            </p:extLst>
          </p:nvPr>
        </p:nvGraphicFramePr>
        <p:xfrm>
          <a:off x="2195736" y="3212975"/>
          <a:ext cx="5512656" cy="36094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852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a:extLst>
              <a:ext uri="{FF2B5EF4-FFF2-40B4-BE49-F238E27FC236}">
                <a16:creationId xmlns:a16="http://schemas.microsoft.com/office/drawing/2014/main" id="{FF4A6F36-308C-4C89-8323-A3CC68163064}"/>
              </a:ext>
            </a:extLst>
          </p:cNvPr>
          <p:cNvGraphicFramePr/>
          <p:nvPr>
            <p:extLst>
              <p:ext uri="{D42A27DB-BD31-4B8C-83A1-F6EECF244321}">
                <p14:modId xmlns:p14="http://schemas.microsoft.com/office/powerpoint/2010/main" val="3158737206"/>
              </p:ext>
            </p:extLst>
          </p:nvPr>
        </p:nvGraphicFramePr>
        <p:xfrm>
          <a:off x="1979712" y="2319339"/>
          <a:ext cx="6096000"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a:extLst>
              <a:ext uri="{FF2B5EF4-FFF2-40B4-BE49-F238E27FC236}">
                <a16:creationId xmlns:a16="http://schemas.microsoft.com/office/drawing/2014/main" id="{157793B1-8764-4A4A-ADA0-63109F01CF44}"/>
              </a:ext>
            </a:extLst>
          </p:cNvPr>
          <p:cNvSpPr/>
          <p:nvPr/>
        </p:nvSpPr>
        <p:spPr>
          <a:xfrm>
            <a:off x="1475656" y="264959"/>
            <a:ext cx="7272808" cy="1477328"/>
          </a:xfrm>
          <a:prstGeom prst="rect">
            <a:avLst/>
          </a:prstGeom>
        </p:spPr>
        <p:txBody>
          <a:bodyPr wrap="square">
            <a:spAutoFit/>
          </a:bodyPr>
          <a:lstStyle/>
          <a:p>
            <a:r>
              <a:rPr lang="ro-RO" dirty="0"/>
              <a:t>    Indicatorul analizat a fost evaluat pozitiv de către majoritatea intervievaților. Trebuie de </a:t>
            </a:r>
            <a:r>
              <a:rPr lang="ro-RO" dirty="0" err="1"/>
              <a:t>menţionat</a:t>
            </a:r>
            <a:r>
              <a:rPr lang="ro-RO" dirty="0"/>
              <a:t>, că s-a observat o </a:t>
            </a:r>
            <a:r>
              <a:rPr lang="ro-RO" dirty="0" err="1"/>
              <a:t>creştere</a:t>
            </a:r>
            <a:r>
              <a:rPr lang="ro-RO" dirty="0"/>
              <a:t> semnificativă a răspunsurilor pozitive de extremă </a:t>
            </a:r>
            <a:r>
              <a:rPr lang="ro-RO" b="1" dirty="0"/>
              <a:t>”da”, </a:t>
            </a:r>
            <a:r>
              <a:rPr lang="ro-RO" dirty="0"/>
              <a:t>formând o pondere de 73% (80 persoane), însă, nu negăm faptul, că  22 de </a:t>
            </a:r>
            <a:r>
              <a:rPr lang="ro-RO"/>
              <a:t>vizitatori (20%)nu </a:t>
            </a:r>
            <a:r>
              <a:rPr lang="ro-RO" dirty="0"/>
              <a:t>cunosc despre înregistrările audio și 8 persoane (7%)s-au abținut.</a:t>
            </a:r>
            <a:endParaRPr lang="ru-RU" dirty="0"/>
          </a:p>
        </p:txBody>
      </p:sp>
    </p:spTree>
    <p:extLst>
      <p:ext uri="{BB962C8B-B14F-4D97-AF65-F5344CB8AC3E}">
        <p14:creationId xmlns:p14="http://schemas.microsoft.com/office/powerpoint/2010/main" val="557690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2FA99C-9292-414C-9C0F-B96AA10854CD}"/>
              </a:ext>
            </a:extLst>
          </p:cNvPr>
          <p:cNvSpPr>
            <a:spLocks noGrp="1"/>
          </p:cNvSpPr>
          <p:nvPr>
            <p:ph type="title"/>
          </p:nvPr>
        </p:nvSpPr>
        <p:spPr>
          <a:xfrm>
            <a:off x="1435608" y="274320"/>
            <a:ext cx="7498080" cy="1858536"/>
          </a:xfrm>
        </p:spPr>
        <p:txBody>
          <a:bodyPr>
            <a:noAutofit/>
          </a:bodyPr>
          <a:lstStyle/>
          <a:p>
            <a:r>
              <a:rPr lang="ro-RO" sz="1400" b="1" dirty="0">
                <a:solidFill>
                  <a:srgbClr val="000000"/>
                </a:solidFill>
                <a:latin typeface="Times New Roman" panose="02020603050405020304" pitchFamily="18" charset="0"/>
              </a:rPr>
              <a:t>                                 CAPITOLUL VI. HOTĂRÎREA JUDECĂTOREASCĂ </a:t>
            </a: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a:t>
            </a:r>
            <a:r>
              <a:rPr lang="ro-RO" sz="1400" b="1" dirty="0">
                <a:solidFill>
                  <a:srgbClr val="000000"/>
                </a:solidFill>
                <a:latin typeface="Times New Roman" panose="02020603050405020304" pitchFamily="18" charset="0"/>
              </a:rPr>
              <a:t>        </a:t>
            </a:r>
            <a:br>
              <a:rPr lang="ro-RO" sz="1400" b="1" dirty="0">
                <a:solidFill>
                  <a:srgbClr val="000000"/>
                </a:solidFill>
                <a:latin typeface="Times New Roman" panose="02020603050405020304" pitchFamily="18" charset="0"/>
              </a:rPr>
            </a:br>
            <a:r>
              <a:rPr lang="ro-RO" sz="1400" b="1" dirty="0">
                <a:solidFill>
                  <a:srgbClr val="000000"/>
                </a:solidFill>
                <a:latin typeface="Times New Roman" panose="02020603050405020304" pitchFamily="18" charset="0"/>
              </a:rPr>
              <a:t>                                                      Hotărârea judecătorească </a:t>
            </a:r>
            <a:br>
              <a:rPr lang="ro-RO" sz="1400" b="1" dirty="0">
                <a:solidFill>
                  <a:srgbClr val="000000"/>
                </a:solidFill>
                <a:latin typeface="Times New Roman" panose="02020603050405020304" pitchFamily="18" charset="0"/>
              </a:rPr>
            </a:br>
            <a:br>
              <a:rPr lang="ro-RO" sz="1400" dirty="0">
                <a:solidFill>
                  <a:srgbClr val="000000"/>
                </a:solidFill>
                <a:latin typeface="Times New Roman" panose="02020603050405020304" pitchFamily="18" charset="0"/>
              </a:rPr>
            </a:br>
            <a:r>
              <a:rPr lang="ro-RO" sz="1400" dirty="0">
                <a:solidFill>
                  <a:srgbClr val="000000"/>
                </a:solidFill>
                <a:latin typeface="Times New Roman" panose="02020603050405020304" pitchFamily="18" charset="0"/>
              </a:rPr>
              <a:t>	Cu toate că  76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au confirmat că </a:t>
            </a:r>
            <a:r>
              <a:rPr lang="ro-RO" sz="1400" dirty="0" err="1">
                <a:solidFill>
                  <a:srgbClr val="000000"/>
                </a:solidFill>
                <a:latin typeface="Times New Roman" panose="02020603050405020304" pitchFamily="18" charset="0"/>
              </a:rPr>
              <a:t>hotărîrea</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pronunţată</a:t>
            </a:r>
            <a:r>
              <a:rPr lang="ro-RO" sz="1400" dirty="0">
                <a:solidFill>
                  <a:srgbClr val="000000"/>
                </a:solidFill>
                <a:latin typeface="Times New Roman" panose="02020603050405020304" pitchFamily="18" charset="0"/>
              </a:rPr>
              <a:t> pe dosar este în favoarea lor, 23% sau 25 de vizitatori nu sunt </a:t>
            </a:r>
            <a:r>
              <a:rPr lang="ro-RO" sz="1400" dirty="0" err="1">
                <a:solidFill>
                  <a:srgbClr val="000000"/>
                </a:solidFill>
                <a:latin typeface="Times New Roman" panose="02020603050405020304" pitchFamily="18" charset="0"/>
              </a:rPr>
              <a:t>mulţumiţi</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consideră </a:t>
            </a:r>
            <a:r>
              <a:rPr lang="ro-RO" sz="1400" dirty="0" err="1">
                <a:solidFill>
                  <a:srgbClr val="000000"/>
                </a:solidFill>
                <a:latin typeface="Times New Roman" panose="02020603050405020304" pitchFamily="18" charset="0"/>
              </a:rPr>
              <a:t>totuşi</a:t>
            </a:r>
            <a:r>
              <a:rPr lang="ro-RO" sz="1400" dirty="0">
                <a:solidFill>
                  <a:srgbClr val="000000"/>
                </a:solidFill>
                <a:latin typeface="Times New Roman" panose="02020603050405020304" pitchFamily="18" charset="0"/>
              </a:rPr>
              <a:t>, că </a:t>
            </a:r>
            <a:r>
              <a:rPr lang="ro-RO" sz="1400" dirty="0" err="1">
                <a:solidFill>
                  <a:srgbClr val="000000"/>
                </a:solidFill>
                <a:latin typeface="Times New Roman" panose="02020603050405020304" pitchFamily="18" charset="0"/>
              </a:rPr>
              <a:t>hotărîrea</a:t>
            </a:r>
            <a:r>
              <a:rPr lang="ro-RO" sz="1400" dirty="0">
                <a:solidFill>
                  <a:srgbClr val="000000"/>
                </a:solidFill>
                <a:latin typeface="Times New Roman" panose="02020603050405020304" pitchFamily="18" charset="0"/>
              </a:rPr>
              <a:t> s-a </a:t>
            </a:r>
            <a:r>
              <a:rPr lang="ro-RO" sz="1400" dirty="0" err="1">
                <a:solidFill>
                  <a:srgbClr val="000000"/>
                </a:solidFill>
                <a:latin typeface="Times New Roman" panose="02020603050405020304" pitchFamily="18" charset="0"/>
              </a:rPr>
              <a:t>pronunţat</a:t>
            </a:r>
            <a:r>
              <a:rPr lang="ro-RO" sz="1400" dirty="0">
                <a:solidFill>
                  <a:srgbClr val="000000"/>
                </a:solidFill>
                <a:latin typeface="Times New Roman" panose="02020603050405020304" pitchFamily="18" charset="0"/>
              </a:rPr>
              <a:t> în defavoarea lor și 9 respondenți s-au abținut.</a:t>
            </a:r>
            <a:endParaRPr lang="ru-RU" sz="14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F3909D90-83B9-403A-B9ED-347C634B3B91}"/>
              </a:ext>
            </a:extLst>
          </p:cNvPr>
          <p:cNvGraphicFramePr/>
          <p:nvPr>
            <p:extLst>
              <p:ext uri="{D42A27DB-BD31-4B8C-83A1-F6EECF244321}">
                <p14:modId xmlns:p14="http://schemas.microsoft.com/office/powerpoint/2010/main" val="1155646461"/>
              </p:ext>
            </p:extLst>
          </p:nvPr>
        </p:nvGraphicFramePr>
        <p:xfrm>
          <a:off x="2136648" y="234888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6191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4737AC-440A-4972-9640-04AE3A74F28F}"/>
              </a:ext>
            </a:extLst>
          </p:cNvPr>
          <p:cNvSpPr>
            <a:spLocks noGrp="1"/>
          </p:cNvSpPr>
          <p:nvPr>
            <p:ph type="title"/>
          </p:nvPr>
        </p:nvSpPr>
        <p:spPr>
          <a:xfrm>
            <a:off x="1435608" y="274320"/>
            <a:ext cx="7498080" cy="1570504"/>
          </a:xfrm>
        </p:spPr>
        <p:txBody>
          <a:bodyPr>
            <a:normAutofit/>
          </a:bodyPr>
          <a:lstStyle/>
          <a:p>
            <a:pPr>
              <a:lnSpc>
                <a:spcPct val="115000"/>
              </a:lnSpc>
              <a:spcBef>
                <a:spcPts val="1200"/>
              </a:spcBef>
              <a:spcAft>
                <a:spcPts val="1000"/>
              </a:spcAft>
            </a:pPr>
            <a:r>
              <a:rPr lang="ro-MD" sz="16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Ați obținut hotărârea pe cauza Dumneavoastră în termen?</a:t>
            </a:r>
            <a:br>
              <a:rPr lang="ru-RU" sz="1600" dirty="0">
                <a:effectLst/>
                <a:latin typeface="Times New Roman" panose="02020603050405020304" pitchFamily="18" charset="0"/>
                <a:ea typeface="Calibri" panose="020F0502020204030204" pitchFamily="34" charset="0"/>
                <a:cs typeface="Times New Roman" panose="02020603050405020304" pitchFamily="18" charset="0"/>
              </a:rPr>
            </a:br>
            <a:br>
              <a:rPr lang="ro-RO" sz="1100" dirty="0">
                <a:effectLst/>
                <a:latin typeface="Times New Roman" panose="02020603050405020304" pitchFamily="18" charset="0"/>
                <a:ea typeface="Calibri" panose="020F0502020204030204" pitchFamily="34" charset="0"/>
                <a:cs typeface="Times New Roman" panose="02020603050405020304" pitchFamily="18" charset="0"/>
              </a:rPr>
            </a:br>
            <a:r>
              <a:rPr lang="ro-RO" sz="1100" dirty="0">
                <a:effectLst/>
                <a:latin typeface="Times New Roman" panose="02020603050405020304" pitchFamily="18" charset="0"/>
                <a:ea typeface="Calibri" panose="020F0502020204030204" pitchFamily="34" charset="0"/>
                <a:cs typeface="Times New Roman" panose="02020603050405020304" pitchFamily="18" charset="0"/>
              </a:rPr>
              <a:t>          </a:t>
            </a:r>
            <a:r>
              <a:rPr lang="ro-MD"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 număr de 74 din respondenții intervievați, adică 69% ne indică că hotărârile sunt primite în termen iar 29 respondenți, 25% afirmă că nu au primit hotărârile în termen, 6% nu au răspuns la această întrebare.</a:t>
            </a:r>
            <a:endParaRPr lang="ru-RU" sz="14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00615112-9B82-4EDB-868C-65E08848346D}"/>
              </a:ext>
            </a:extLst>
          </p:cNvPr>
          <p:cNvGraphicFramePr/>
          <p:nvPr>
            <p:extLst>
              <p:ext uri="{D42A27DB-BD31-4B8C-83A1-F6EECF244321}">
                <p14:modId xmlns:p14="http://schemas.microsoft.com/office/powerpoint/2010/main" val="1479308269"/>
              </p:ext>
            </p:extLst>
          </p:nvPr>
        </p:nvGraphicFramePr>
        <p:xfrm>
          <a:off x="2051720" y="2420888"/>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5181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855EB7-0201-4AEF-8FA4-41D415BAA90F}"/>
              </a:ext>
            </a:extLst>
          </p:cNvPr>
          <p:cNvSpPr>
            <a:spLocks noGrp="1"/>
          </p:cNvSpPr>
          <p:nvPr>
            <p:ph type="title"/>
          </p:nvPr>
        </p:nvSpPr>
        <p:spPr>
          <a:xfrm>
            <a:off x="1435608" y="188640"/>
            <a:ext cx="7498080" cy="1728192"/>
          </a:xfrm>
        </p:spPr>
        <p:txBody>
          <a:bodyPr>
            <a:normAutofit/>
          </a:bodyPr>
          <a:lstStyle/>
          <a:p>
            <a:r>
              <a:rPr lang="ro-RO" sz="1200" dirty="0">
                <a:solidFill>
                  <a:srgbClr val="000000"/>
                </a:solidFill>
                <a:latin typeface="Times New Roman" panose="02020603050405020304" pitchFamily="18" charset="0"/>
              </a:rPr>
              <a:t>                            </a:t>
            </a:r>
            <a:r>
              <a:rPr lang="ro-RO" sz="1600" b="1" dirty="0" err="1">
                <a:solidFill>
                  <a:srgbClr val="000000"/>
                </a:solidFill>
                <a:latin typeface="Times New Roman" panose="02020603050405020304" pitchFamily="18" charset="0"/>
              </a:rPr>
              <a:t>Hotărîrea</a:t>
            </a:r>
            <a:r>
              <a:rPr lang="ro-RO" sz="1600" b="1" dirty="0">
                <a:solidFill>
                  <a:srgbClr val="000000"/>
                </a:solidFill>
                <a:latin typeface="Times New Roman" panose="02020603050405020304" pitchFamily="18" charset="0"/>
              </a:rPr>
              <a:t> a fost scrisă într-un limbaj clar și ușor de înțeles ?</a:t>
            </a:r>
            <a:br>
              <a:rPr lang="ro-RO" sz="1600" b="1" dirty="0">
                <a:solidFill>
                  <a:srgbClr val="000000"/>
                </a:solidFill>
                <a:latin typeface="Times New Roman" panose="02020603050405020304" pitchFamily="18" charset="0"/>
              </a:rPr>
            </a:br>
            <a:br>
              <a:rPr lang="ro-RO" sz="1200" dirty="0">
                <a:solidFill>
                  <a:srgbClr val="000000"/>
                </a:solidFill>
                <a:latin typeface="Times New Roman" panose="02020603050405020304" pitchFamily="18" charset="0"/>
              </a:rPr>
            </a:br>
            <a:br>
              <a:rPr lang="ro-RO" sz="1200" dirty="0">
                <a:solidFill>
                  <a:srgbClr val="000000"/>
                </a:solidFill>
                <a:latin typeface="Times New Roman" panose="02020603050405020304" pitchFamily="18" charset="0"/>
              </a:rPr>
            </a:br>
            <a:r>
              <a:rPr lang="ro-RO" sz="1200" dirty="0">
                <a:solidFill>
                  <a:srgbClr val="000000"/>
                </a:solidFill>
                <a:latin typeface="Times New Roman" panose="02020603050405020304" pitchFamily="18" charset="0"/>
              </a:rPr>
              <a:t>         </a:t>
            </a:r>
            <a:r>
              <a:rPr lang="ro-RO" sz="1400" dirty="0">
                <a:solidFill>
                  <a:srgbClr val="000000"/>
                </a:solidFill>
                <a:latin typeface="Times New Roman" panose="02020603050405020304" pitchFamily="18" charset="0"/>
              </a:rPr>
              <a:t>Din numărul total de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ponderea celor care au bifat opțiunea  „da”  constituie 77% fapt care confirmă, că </a:t>
            </a:r>
            <a:r>
              <a:rPr lang="ro-RO" sz="1400" dirty="0" err="1">
                <a:solidFill>
                  <a:srgbClr val="000000"/>
                </a:solidFill>
                <a:latin typeface="Times New Roman" panose="02020603050405020304" pitchFamily="18" charset="0"/>
              </a:rPr>
              <a:t>hotărîrea</a:t>
            </a:r>
            <a:r>
              <a:rPr lang="ro-RO" sz="1400" dirty="0">
                <a:solidFill>
                  <a:srgbClr val="000000"/>
                </a:solidFill>
                <a:latin typeface="Times New Roman" panose="02020603050405020304" pitchFamily="18" charset="0"/>
              </a:rPr>
              <a:t> judecătorească era bine motivată, însă există 10% de vizitatori care nu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-au expus părerea la acest indicator </a:t>
            </a:r>
            <a:r>
              <a:rPr lang="ro-RO" sz="1400" dirty="0" err="1">
                <a:solidFill>
                  <a:srgbClr val="000000"/>
                </a:solidFill>
                <a:latin typeface="Times New Roman" panose="02020603050405020304" pitchFamily="18" charset="0"/>
              </a:rPr>
              <a:t>şi</a:t>
            </a:r>
            <a:r>
              <a:rPr lang="ro-RO" sz="1400" dirty="0">
                <a:solidFill>
                  <a:srgbClr val="000000"/>
                </a:solidFill>
                <a:latin typeface="Times New Roman" panose="02020603050405020304" pitchFamily="18" charset="0"/>
              </a:rPr>
              <a:t> 13% din </a:t>
            </a:r>
            <a:r>
              <a:rPr lang="ro-RO" sz="1400" dirty="0" err="1">
                <a:solidFill>
                  <a:srgbClr val="000000"/>
                </a:solidFill>
                <a:latin typeface="Times New Roman" panose="02020603050405020304" pitchFamily="18" charset="0"/>
              </a:rPr>
              <a:t>respondenţi</a:t>
            </a:r>
            <a:r>
              <a:rPr lang="ro-RO" sz="1400" dirty="0">
                <a:solidFill>
                  <a:srgbClr val="000000"/>
                </a:solidFill>
                <a:latin typeface="Times New Roman" panose="02020603050405020304" pitchFamily="18" charset="0"/>
              </a:rPr>
              <a:t>  nu sunt de acord cu motivarea </a:t>
            </a:r>
            <a:r>
              <a:rPr lang="ro-RO" sz="1400" dirty="0" err="1">
                <a:solidFill>
                  <a:srgbClr val="000000"/>
                </a:solidFill>
                <a:latin typeface="Times New Roman" panose="02020603050405020304" pitchFamily="18" charset="0"/>
              </a:rPr>
              <a:t>hotărîrii</a:t>
            </a:r>
            <a:r>
              <a:rPr lang="ro-RO" sz="1400" dirty="0">
                <a:solidFill>
                  <a:srgbClr val="000000"/>
                </a:solidFill>
                <a:latin typeface="Times New Roman" panose="02020603050405020304" pitchFamily="18" charset="0"/>
              </a:rPr>
              <a:t> </a:t>
            </a:r>
            <a:r>
              <a:rPr lang="ro-RO" sz="1400" dirty="0" err="1">
                <a:solidFill>
                  <a:srgbClr val="000000"/>
                </a:solidFill>
                <a:latin typeface="Times New Roman" panose="02020603050405020304" pitchFamily="18" charset="0"/>
              </a:rPr>
              <a:t>judecătoreşt</a:t>
            </a:r>
            <a:r>
              <a:rPr lang="ro-RO" sz="1200" dirty="0" err="1">
                <a:solidFill>
                  <a:srgbClr val="000000"/>
                </a:solidFill>
                <a:latin typeface="Times New Roman" panose="02020603050405020304" pitchFamily="18" charset="0"/>
              </a:rPr>
              <a:t>i</a:t>
            </a:r>
            <a:r>
              <a:rPr lang="ro-RO" sz="1200" dirty="0">
                <a:solidFill>
                  <a:srgbClr val="000000"/>
                </a:solidFill>
                <a:latin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BA7D5E6C-65D7-48BB-B22D-00BE25BCECA7}"/>
              </a:ext>
            </a:extLst>
          </p:cNvPr>
          <p:cNvGraphicFramePr/>
          <p:nvPr>
            <p:extLst>
              <p:ext uri="{D42A27DB-BD31-4B8C-83A1-F6EECF244321}">
                <p14:modId xmlns:p14="http://schemas.microsoft.com/office/powerpoint/2010/main" val="2046332588"/>
              </p:ext>
            </p:extLst>
          </p:nvPr>
        </p:nvGraphicFramePr>
        <p:xfrm>
          <a:off x="1979712" y="249289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663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B5329-2423-481C-BEB2-D182C3DD650F}"/>
              </a:ext>
            </a:extLst>
          </p:cNvPr>
          <p:cNvSpPr>
            <a:spLocks noGrp="1"/>
          </p:cNvSpPr>
          <p:nvPr>
            <p:ph type="title"/>
          </p:nvPr>
        </p:nvSpPr>
        <p:spPr>
          <a:xfrm>
            <a:off x="1691680" y="274320"/>
            <a:ext cx="7242008" cy="1858536"/>
          </a:xfrm>
        </p:spPr>
        <p:txBody>
          <a:bodyPr>
            <a:noAutofit/>
          </a:bodyPr>
          <a:lstStyle/>
          <a:p>
            <a:pPr>
              <a:lnSpc>
                <a:spcPct val="115000"/>
              </a:lnSpc>
              <a:spcBef>
                <a:spcPts val="1200"/>
              </a:spcBef>
              <a:spcAft>
                <a:spcPts val="1000"/>
              </a:spcAft>
            </a:pPr>
            <a:r>
              <a:rPr lang="ro-MD" sz="14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o-MD" sz="16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Cunoașteți care sunt pașii necesari pentru executarea hotărârii judecătorești ?</a:t>
            </a:r>
            <a:br>
              <a:rPr lang="ru-RU" sz="1600" b="1"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ro-R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ro-R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ro-MD"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Indicii sondajului ne indică că 88% din respondenți cunosc pașii necesari pentru executarea hotărârii judecătorești. Totuși 12 % din respondenții intervievați nu cunosc acești pași .</a:t>
            </a:r>
            <a:br>
              <a:rPr lang="ru-RU"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lang="ru-RU" sz="14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B7166FCD-3E12-4A13-91AE-5FB07D3C5FF3}"/>
              </a:ext>
            </a:extLst>
          </p:cNvPr>
          <p:cNvGraphicFramePr/>
          <p:nvPr>
            <p:extLst>
              <p:ext uri="{D42A27DB-BD31-4B8C-83A1-F6EECF244321}">
                <p14:modId xmlns:p14="http://schemas.microsoft.com/office/powerpoint/2010/main" val="2678811336"/>
              </p:ext>
            </p:extLst>
          </p:nvPr>
        </p:nvGraphicFramePr>
        <p:xfrm>
          <a:off x="2051720" y="248549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7947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8A7FAB-39CC-4522-8F02-23862B37C51A}"/>
              </a:ext>
            </a:extLst>
          </p:cNvPr>
          <p:cNvSpPr>
            <a:spLocks noChangeArrowheads="1"/>
          </p:cNvSpPr>
          <p:nvPr/>
        </p:nvSpPr>
        <p:spPr bwMode="auto">
          <a:xfrm>
            <a:off x="1543097" y="224934"/>
            <a:ext cx="7524328"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lang="ro-RO" altLang="ru-RU" sz="1400" b="1" i="1" dirty="0">
                <a:latin typeface="Times New Roman" panose="02020603050405020304" pitchFamily="18" charset="0"/>
                <a:ea typeface="Calibri" panose="020F0502020204030204" pitchFamily="34" charset="0"/>
                <a:cs typeface="Times New Roman" panose="02020603050405020304" pitchFamily="18" charset="0"/>
              </a:rPr>
              <a:t>                                </a:t>
            </a:r>
            <a:r>
              <a:rPr kumimoji="0" lang="ro-RO" altLang="ru-RU" sz="1400" b="1" i="1"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NIVELUL GENERAL DE SATISFACŢIE</a:t>
            </a:r>
            <a:endParaRPr kumimoji="0" lang="ru-RU" altLang="ru-RU" sz="6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o-RO" altLang="ru-RU" sz="1400" b="1"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pPr>
            <a:r>
              <a:rPr kumimoji="0" lang="ro-RO" altLang="ru-RU" sz="1400" b="1" i="1"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Acordați un punctaj general pentru calitatea serviciilor Curții de Apel Bălți </a:t>
            </a:r>
            <a:endParaRPr kumimoji="0" lang="ru-RU" altLang="ru-RU" sz="6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Punctajul general acordat de către respondenți pentru calitatea serviciilor la Curtea de Apel Bălți se prezintă cu aprecierea foarte </a:t>
            </a:r>
            <a:r>
              <a:rPr kumimoji="0" lang="ro-RO" altLang="ru-RU"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î</a:t>
            </a: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naltă 59</a:t>
            </a:r>
            <a:r>
              <a:rPr kumimoji="0" lang="ro-RO" altLang="ru-RU"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cu apreciere </a:t>
            </a:r>
            <a:r>
              <a:rPr kumimoji="0" lang="ro-RO" altLang="ru-RU"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î</a:t>
            </a: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naltă 35</a:t>
            </a:r>
            <a:r>
              <a:rPr kumimoji="0" lang="ro-RO" altLang="ru-RU"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cu apreciere medie </a:t>
            </a:r>
            <a:r>
              <a:rPr kumimoji="0" lang="ro-RO" altLang="ru-RU"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5 %,</a:t>
            </a:r>
            <a:r>
              <a:rPr kumimoji="0" lang="ro-RO" altLang="ru-RU" sz="1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cu apreciere joasă </a:t>
            </a:r>
            <a:r>
              <a:rPr kumimoji="0" lang="ro-RO" altLang="ru-RU" sz="1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ru-RU" altLang="ru-RU" sz="6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5" name="Rectangle 3">
            <a:extLst>
              <a:ext uri="{FF2B5EF4-FFF2-40B4-BE49-F238E27FC236}">
                <a16:creationId xmlns:a16="http://schemas.microsoft.com/office/drawing/2014/main" id="{BB9B9306-BF9E-4C3E-A458-9460C9AE8165}"/>
              </a:ext>
            </a:extLst>
          </p:cNvPr>
          <p:cNvSpPr>
            <a:spLocks noChangeArrowheads="1"/>
          </p:cNvSpPr>
          <p:nvPr/>
        </p:nvSpPr>
        <p:spPr bwMode="auto">
          <a:xfrm>
            <a:off x="3419872" y="2035587"/>
            <a:ext cx="23596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Диаграмма 7">
            <a:extLst>
              <a:ext uri="{FF2B5EF4-FFF2-40B4-BE49-F238E27FC236}">
                <a16:creationId xmlns:a16="http://schemas.microsoft.com/office/drawing/2014/main" id="{12D3A5FC-07F7-476C-9450-D60ADB1C66E2}"/>
              </a:ext>
            </a:extLst>
          </p:cNvPr>
          <p:cNvGraphicFramePr/>
          <p:nvPr>
            <p:extLst>
              <p:ext uri="{D42A27DB-BD31-4B8C-83A1-F6EECF244321}">
                <p14:modId xmlns:p14="http://schemas.microsoft.com/office/powerpoint/2010/main" val="3410935619"/>
              </p:ext>
            </p:extLst>
          </p:nvPr>
        </p:nvGraphicFramePr>
        <p:xfrm>
          <a:off x="2051720" y="256906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572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o-RO" sz="4400" b="1" dirty="0">
                <a:effectLst/>
                <a:latin typeface="Times New Roman" pitchFamily="18" charset="0"/>
                <a:cs typeface="Times New Roman" pitchFamily="18" charset="0"/>
              </a:rPr>
            </a:br>
            <a:br>
              <a:rPr lang="ro-RO" sz="4400" b="1" dirty="0">
                <a:effectLst/>
                <a:latin typeface="Times New Roman" pitchFamily="18" charset="0"/>
                <a:cs typeface="Times New Roman" pitchFamily="18" charset="0"/>
              </a:rPr>
            </a:br>
            <a:br>
              <a:rPr lang="ro-RO" sz="4400" b="1" dirty="0">
                <a:effectLst/>
                <a:latin typeface="Times New Roman" pitchFamily="18" charset="0"/>
                <a:cs typeface="Times New Roman" pitchFamily="18" charset="0"/>
              </a:rPr>
            </a:br>
            <a:endParaRPr lang="ru-RU" dirty="0"/>
          </a:p>
        </p:txBody>
      </p:sp>
      <p:sp>
        <p:nvSpPr>
          <p:cNvPr id="3" name="Объект 2"/>
          <p:cNvSpPr>
            <a:spLocks noGrp="1"/>
          </p:cNvSpPr>
          <p:nvPr>
            <p:ph idx="1"/>
          </p:nvPr>
        </p:nvSpPr>
        <p:spPr>
          <a:xfrm>
            <a:off x="1331640" y="764704"/>
            <a:ext cx="7498080" cy="4752528"/>
          </a:xfrm>
        </p:spPr>
        <p:txBody>
          <a:bodyPr>
            <a:normAutofit/>
          </a:bodyPr>
          <a:lstStyle/>
          <a:p>
            <a:r>
              <a:rPr lang="ro-RO" sz="2400" dirty="0">
                <a:latin typeface="Times New Roman" pitchFamily="18" charset="0"/>
                <a:cs typeface="Times New Roman" pitchFamily="18" charset="0"/>
              </a:rPr>
              <a:t>Sondajul a fost realizat în perioada 25 septembrie-13 octombrie 2023 în incinta Curţii de Apel Bălţi. Pentru desfășurarea sondajului au fost oferite justițiabililor 150 de chestionare. În cadrul sondajului au fost intervievați 110 de respondenți. Chestionarul cuprinde 36 de întrebări.</a:t>
            </a:r>
          </a:p>
          <a:p>
            <a:r>
              <a:rPr lang="ro-RO" sz="2400" dirty="0">
                <a:latin typeface="Times New Roman" pitchFamily="18" charset="0"/>
                <a:cs typeface="Times New Roman" pitchFamily="18" charset="0"/>
              </a:rPr>
              <a:t>Chestionarul sondajului include atât întrebări de tip închis care propun respondenţilor să aleagă opţiuni de răspuns, cât şi întrebări de tip deschis care le oferă posibilitatea să-şi expună obiecţiile şi propunerile </a:t>
            </a:r>
            <a:r>
              <a:rPr lang="ro-RO" sz="2400" dirty="0" err="1">
                <a:latin typeface="Times New Roman" pitchFamily="18" charset="0"/>
                <a:cs typeface="Times New Roman" pitchFamily="18" charset="0"/>
              </a:rPr>
              <a:t>vis-a-vis</a:t>
            </a:r>
            <a:r>
              <a:rPr lang="ro-RO" sz="2400" dirty="0">
                <a:latin typeface="Times New Roman" pitchFamily="18" charset="0"/>
                <a:cs typeface="Times New Roman" pitchFamily="18" charset="0"/>
              </a:rPr>
              <a:t> de activitatea instanţei</a:t>
            </a:r>
            <a:endParaRPr lang="ru-RU" sz="2400" dirty="0">
              <a:latin typeface="Times New Roman" pitchFamily="18" charset="0"/>
              <a:cs typeface="Times New Roman" pitchFamily="18" charset="0"/>
            </a:endParaRPr>
          </a:p>
          <a:p>
            <a:endParaRPr lang="ru-RU" sz="2400" dirty="0"/>
          </a:p>
        </p:txBody>
      </p:sp>
    </p:spTree>
    <p:extLst>
      <p:ext uri="{BB962C8B-B14F-4D97-AF65-F5344CB8AC3E}">
        <p14:creationId xmlns:p14="http://schemas.microsoft.com/office/powerpoint/2010/main" val="124346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C8FEC5-F604-45DD-B23D-38985923BA39}"/>
              </a:ext>
            </a:extLst>
          </p:cNvPr>
          <p:cNvSpPr>
            <a:spLocks noGrp="1"/>
          </p:cNvSpPr>
          <p:nvPr>
            <p:ph type="title"/>
          </p:nvPr>
        </p:nvSpPr>
        <p:spPr>
          <a:xfrm>
            <a:off x="1475656" y="188640"/>
            <a:ext cx="7416824" cy="6480720"/>
          </a:xfrm>
        </p:spPr>
        <p:txBody>
          <a:bodyPr>
            <a:normAutofit fontScale="90000"/>
          </a:bodyPr>
          <a:lstStyle/>
          <a:p>
            <a:pPr marL="82296" lvl="0">
              <a:spcBef>
                <a:spcPts val="600"/>
              </a:spcBef>
              <a:buClr>
                <a:srgbClr val="3891A7"/>
              </a:buClr>
              <a:buSzPct val="80000"/>
            </a:pPr>
            <a:r>
              <a:rPr lang="ro-RO" sz="1200" b="1" dirty="0">
                <a:solidFill>
                  <a:srgbClr val="000000"/>
                </a:solidFill>
                <a:latin typeface="Times New Roman" panose="02020603050405020304" pitchFamily="18" charset="0"/>
              </a:rPr>
              <a:t>                                                                             </a:t>
            </a:r>
            <a:br>
              <a:rPr lang="ro-RO" sz="1200" b="1" dirty="0">
                <a:solidFill>
                  <a:srgbClr val="000000"/>
                </a:solidFill>
                <a:latin typeface="Times New Roman" panose="02020603050405020304" pitchFamily="18" charset="0"/>
              </a:rPr>
            </a:br>
            <a:br>
              <a:rPr lang="ro-RO" sz="1200" b="1" dirty="0">
                <a:solidFill>
                  <a:srgbClr val="000000"/>
                </a:solidFill>
                <a:latin typeface="Times New Roman" panose="02020603050405020304" pitchFamily="18" charset="0"/>
              </a:rPr>
            </a:br>
            <a:br>
              <a:rPr lang="ro-RO" sz="1200" b="1" dirty="0">
                <a:solidFill>
                  <a:srgbClr val="000000"/>
                </a:solidFill>
                <a:latin typeface="Times New Roman" panose="02020603050405020304" pitchFamily="18" charset="0"/>
              </a:rPr>
            </a:br>
            <a:br>
              <a:rPr lang="ro-RO" sz="1200" b="1" dirty="0">
                <a:solidFill>
                  <a:srgbClr val="000000"/>
                </a:solidFill>
                <a:latin typeface="Times New Roman" panose="02020603050405020304" pitchFamily="18" charset="0"/>
              </a:rPr>
            </a:br>
            <a:r>
              <a:rPr lang="ro-RO" sz="1600" b="1" dirty="0">
                <a:solidFill>
                  <a:srgbClr val="000000"/>
                </a:solidFill>
                <a:latin typeface="Times New Roman" panose="02020603050405020304" pitchFamily="18" charset="0"/>
              </a:rPr>
              <a:t>                                                         CONCLUZII </a:t>
            </a:r>
            <a:br>
              <a:rPr lang="ro-RO" sz="1200" b="1" dirty="0">
                <a:solidFill>
                  <a:srgbClr val="000000"/>
                </a:solidFill>
                <a:latin typeface="Times New Roman" panose="02020603050405020304" pitchFamily="18" charset="0"/>
              </a:rPr>
            </a:br>
            <a:br>
              <a:rPr lang="ro-RO" sz="1200" dirty="0">
                <a:solidFill>
                  <a:srgbClr val="000000"/>
                </a:solidFill>
                <a:latin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Studiul petrecut în incinta </a:t>
            </a:r>
            <a:r>
              <a:rPr lang="ro-RO" sz="1800" dirty="0" err="1">
                <a:solidFill>
                  <a:schemeClr val="tx1"/>
                </a:solidFill>
                <a:latin typeface="Times New Roman" panose="02020603050405020304" pitchFamily="18" charset="0"/>
                <a:cs typeface="Times New Roman" panose="02020603050405020304" pitchFamily="18" charset="0"/>
              </a:rPr>
              <a:t>Curţii</a:t>
            </a:r>
            <a:r>
              <a:rPr lang="ro-RO" sz="1800" dirty="0">
                <a:solidFill>
                  <a:schemeClr val="tx1"/>
                </a:solidFill>
                <a:latin typeface="Times New Roman" panose="02020603050405020304" pitchFamily="18" charset="0"/>
                <a:cs typeface="Times New Roman" panose="02020603050405020304" pitchFamily="18" charset="0"/>
              </a:rPr>
              <a:t> de Apel </a:t>
            </a:r>
            <a:r>
              <a:rPr lang="ro-RO" sz="1800" dirty="0" err="1">
                <a:solidFill>
                  <a:schemeClr val="tx1"/>
                </a:solidFill>
                <a:latin typeface="Times New Roman" panose="02020603050405020304" pitchFamily="18" charset="0"/>
                <a:cs typeface="Times New Roman" panose="02020603050405020304" pitchFamily="18" charset="0"/>
              </a:rPr>
              <a:t>Bălţi</a:t>
            </a:r>
            <a:r>
              <a:rPr lang="ro-RO" sz="1800" dirty="0">
                <a:solidFill>
                  <a:schemeClr val="tx1"/>
                </a:solidFill>
                <a:latin typeface="Times New Roman" panose="02020603050405020304" pitchFamily="18" charset="0"/>
                <a:cs typeface="Times New Roman" panose="02020603050405020304" pitchFamily="18" charset="0"/>
              </a:rPr>
              <a:t> privind evaluarea gradului de </a:t>
            </a:r>
            <a:r>
              <a:rPr lang="ro-RO" sz="1800" dirty="0" err="1">
                <a:solidFill>
                  <a:schemeClr val="tx1"/>
                </a:solidFill>
                <a:latin typeface="Times New Roman" panose="02020603050405020304" pitchFamily="18" charset="0"/>
                <a:cs typeface="Times New Roman" panose="02020603050405020304" pitchFamily="18" charset="0"/>
              </a:rPr>
              <a:t>satisfacţie</a:t>
            </a:r>
            <a:r>
              <a:rPr lang="ro-RO" sz="1800" dirty="0">
                <a:solidFill>
                  <a:schemeClr val="tx1"/>
                </a:solidFill>
                <a:latin typeface="Times New Roman" panose="02020603050405020304" pitchFamily="18" charset="0"/>
                <a:cs typeface="Times New Roman" panose="02020603050405020304" pitchFamily="18" charset="0"/>
              </a:rPr>
              <a:t> a </a:t>
            </a:r>
            <a:r>
              <a:rPr lang="ro-RO" sz="1800" dirty="0" err="1">
                <a:solidFill>
                  <a:schemeClr val="tx1"/>
                </a:solidFill>
                <a:latin typeface="Times New Roman" panose="02020603050405020304" pitchFamily="18" charset="0"/>
                <a:cs typeface="Times New Roman" panose="02020603050405020304" pitchFamily="18" charset="0"/>
              </a:rPr>
              <a:t>justiţiabililor</a:t>
            </a:r>
            <a:r>
              <a:rPr lang="ro-RO" sz="1800" dirty="0">
                <a:solidFill>
                  <a:schemeClr val="tx1"/>
                </a:solidFill>
                <a:latin typeface="Times New Roman" panose="02020603050405020304" pitchFamily="18" charset="0"/>
                <a:cs typeface="Times New Roman" panose="02020603050405020304" pitchFamily="18" charset="0"/>
              </a:rPr>
              <a:t> de activitatea </a:t>
            </a:r>
            <a:r>
              <a:rPr lang="ro-RO" sz="1800" dirty="0" err="1">
                <a:solidFill>
                  <a:schemeClr val="tx1"/>
                </a:solidFill>
                <a:latin typeface="Times New Roman" panose="02020603050405020304" pitchFamily="18" charset="0"/>
                <a:cs typeface="Times New Roman" panose="02020603050405020304" pitchFamily="18" charset="0"/>
              </a:rPr>
              <a:t>instanţei</a:t>
            </a:r>
            <a:r>
              <a:rPr lang="ro-RO" sz="1800" dirty="0">
                <a:solidFill>
                  <a:schemeClr val="tx1"/>
                </a:solidFill>
                <a:latin typeface="Times New Roman" panose="02020603050405020304" pitchFamily="18" charset="0"/>
                <a:cs typeface="Times New Roman" panose="02020603050405020304" pitchFamily="18" charset="0"/>
              </a:rPr>
              <a:t> de judecată a demonstrat, că </a:t>
            </a:r>
            <a:r>
              <a:rPr lang="ro-RO" sz="1800" dirty="0" err="1">
                <a:solidFill>
                  <a:schemeClr val="tx1"/>
                </a:solidFill>
                <a:latin typeface="Times New Roman" panose="02020603050405020304" pitchFamily="18" charset="0"/>
                <a:cs typeface="Times New Roman" panose="02020603050405020304" pitchFamily="18" charset="0"/>
              </a:rPr>
              <a:t>toţi</a:t>
            </a:r>
            <a:r>
              <a:rPr lang="ro-RO" sz="1800" dirty="0">
                <a:solidFill>
                  <a:schemeClr val="tx1"/>
                </a:solidFill>
                <a:latin typeface="Times New Roman" panose="02020603050405020304" pitchFamily="18" charset="0"/>
                <a:cs typeface="Times New Roman" panose="02020603050405020304" pitchFamily="18" charset="0"/>
              </a:rPr>
              <a:t> indicatorii </a:t>
            </a:r>
            <a:r>
              <a:rPr lang="ro-RO" sz="1800" dirty="0" err="1">
                <a:solidFill>
                  <a:schemeClr val="tx1"/>
                </a:solidFill>
                <a:latin typeface="Times New Roman" panose="02020603050405020304" pitchFamily="18" charset="0"/>
                <a:cs typeface="Times New Roman" panose="02020603050405020304" pitchFamily="18" charset="0"/>
              </a:rPr>
              <a:t>analizaţi</a:t>
            </a:r>
            <a:r>
              <a:rPr lang="ro-RO" sz="1800" dirty="0">
                <a:solidFill>
                  <a:schemeClr val="tx1"/>
                </a:solidFill>
                <a:latin typeface="Times New Roman" panose="02020603050405020304" pitchFamily="18" charset="0"/>
                <a:cs typeface="Times New Roman" panose="02020603050405020304" pitchFamily="18" charset="0"/>
              </a:rPr>
              <a:t> au fost </a:t>
            </a:r>
            <a:r>
              <a:rPr lang="ro-RO" sz="1800" dirty="0" err="1">
                <a:solidFill>
                  <a:schemeClr val="tx1"/>
                </a:solidFill>
                <a:latin typeface="Times New Roman" panose="02020603050405020304" pitchFamily="18" charset="0"/>
                <a:cs typeface="Times New Roman" panose="02020603050405020304" pitchFamily="18" charset="0"/>
              </a:rPr>
              <a:t>evaluaţi</a:t>
            </a:r>
            <a:r>
              <a:rPr lang="ro-RO" sz="1800" dirty="0">
                <a:solidFill>
                  <a:schemeClr val="tx1"/>
                </a:solidFill>
                <a:latin typeface="Times New Roman" panose="02020603050405020304" pitchFamily="18" charset="0"/>
                <a:cs typeface="Times New Roman" panose="02020603050405020304" pitchFamily="18" charset="0"/>
              </a:rPr>
              <a:t> pozitiv de către majoritatea intervievaților.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Panourile de informare sunt suficient de observabile, iar mai mult de jumătate dintre </a:t>
            </a:r>
            <a:r>
              <a:rPr lang="ro-RO" sz="1800" dirty="0" err="1">
                <a:solidFill>
                  <a:schemeClr val="tx1"/>
                </a:solidFill>
                <a:latin typeface="Times New Roman" panose="02020603050405020304" pitchFamily="18" charset="0"/>
                <a:cs typeface="Times New Roman" panose="02020603050405020304" pitchFamily="18" charset="0"/>
              </a:rPr>
              <a:t>respondenţi</a:t>
            </a:r>
            <a:r>
              <a:rPr lang="ro-RO" sz="1800" dirty="0">
                <a:solidFill>
                  <a:schemeClr val="tx1"/>
                </a:solidFill>
                <a:latin typeface="Times New Roman" panose="02020603050405020304" pitchFamily="18" charset="0"/>
                <a:cs typeface="Times New Roman" panose="02020603050405020304" pitchFamily="18" charset="0"/>
              </a:rPr>
              <a:t> au afirmat că au </a:t>
            </a:r>
            <a:r>
              <a:rPr lang="ro-RO" sz="1800" dirty="0" err="1">
                <a:solidFill>
                  <a:schemeClr val="tx1"/>
                </a:solidFill>
                <a:latin typeface="Times New Roman" panose="02020603050405020304" pitchFamily="18" charset="0"/>
                <a:cs typeface="Times New Roman" panose="02020603050405020304" pitchFamily="18" charset="0"/>
              </a:rPr>
              <a:t>reuşit</a:t>
            </a:r>
            <a:r>
              <a:rPr lang="ro-RO" sz="1800" dirty="0">
                <a:solidFill>
                  <a:schemeClr val="tx1"/>
                </a:solidFill>
                <a:latin typeface="Times New Roman" panose="02020603050405020304" pitchFamily="18" charset="0"/>
                <a:cs typeface="Times New Roman" panose="02020603050405020304" pitchFamily="18" charset="0"/>
              </a:rPr>
              <a:t> să ia </a:t>
            </a:r>
            <a:r>
              <a:rPr lang="ro-RO" sz="1800" dirty="0" err="1">
                <a:solidFill>
                  <a:schemeClr val="tx1"/>
                </a:solidFill>
                <a:latin typeface="Times New Roman" panose="02020603050405020304" pitchFamily="18" charset="0"/>
                <a:cs typeface="Times New Roman" panose="02020603050405020304" pitchFamily="18" charset="0"/>
              </a:rPr>
              <a:t>cunoştinţă</a:t>
            </a:r>
            <a:r>
              <a:rPr lang="ro-RO" sz="1800" dirty="0">
                <a:solidFill>
                  <a:schemeClr val="tx1"/>
                </a:solidFill>
                <a:latin typeface="Times New Roman" panose="02020603050405020304" pitchFamily="18" charset="0"/>
                <a:cs typeface="Times New Roman" panose="02020603050405020304" pitchFamily="18" charset="0"/>
              </a:rPr>
              <a:t> de materialele de pe aceste panouri.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Pe </a:t>
            </a:r>
            <a:r>
              <a:rPr lang="ro-RO" sz="1800" dirty="0" err="1">
                <a:solidFill>
                  <a:schemeClr val="tx1"/>
                </a:solidFill>
                <a:latin typeface="Times New Roman" panose="02020603050405020304" pitchFamily="18" charset="0"/>
                <a:cs typeface="Times New Roman" panose="02020603050405020304" pitchFamily="18" charset="0"/>
              </a:rPr>
              <a:t>lîngă</a:t>
            </a:r>
            <a:r>
              <a:rPr lang="ro-RO" sz="1800" dirty="0">
                <a:solidFill>
                  <a:schemeClr val="tx1"/>
                </a:solidFill>
                <a:latin typeface="Times New Roman" panose="02020603050405020304" pitchFamily="18" charset="0"/>
                <a:cs typeface="Times New Roman" panose="02020603050405020304" pitchFamily="18" charset="0"/>
              </a:rPr>
              <a:t> </a:t>
            </a:r>
            <a:r>
              <a:rPr lang="ro-RO" sz="1800" dirty="0" err="1">
                <a:solidFill>
                  <a:schemeClr val="tx1"/>
                </a:solidFill>
                <a:latin typeface="Times New Roman" panose="02020603050405020304" pitchFamily="18" charset="0"/>
                <a:cs typeface="Times New Roman" panose="02020603050405020304" pitchFamily="18" charset="0"/>
              </a:rPr>
              <a:t>comodităţile</a:t>
            </a:r>
            <a:r>
              <a:rPr lang="ro-RO" sz="1800" dirty="0">
                <a:solidFill>
                  <a:schemeClr val="tx1"/>
                </a:solidFill>
                <a:latin typeface="Times New Roman" panose="02020603050405020304" pitchFamily="18" charset="0"/>
                <a:cs typeface="Times New Roman" panose="02020603050405020304" pitchFamily="18" charset="0"/>
              </a:rPr>
              <a:t> existente, au fost specificate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acelea momente, că </a:t>
            </a:r>
            <a:r>
              <a:rPr lang="ro-RO" sz="1800" dirty="0" err="1">
                <a:solidFill>
                  <a:schemeClr val="tx1"/>
                </a:solidFill>
                <a:latin typeface="Times New Roman" panose="02020603050405020304" pitchFamily="18" charset="0"/>
                <a:cs typeface="Times New Roman" panose="02020603050405020304" pitchFamily="18" charset="0"/>
              </a:rPr>
              <a:t>avocaţii</a:t>
            </a:r>
            <a:r>
              <a:rPr lang="ro-RO" sz="1800" dirty="0">
                <a:solidFill>
                  <a:schemeClr val="tx1"/>
                </a:solidFill>
                <a:latin typeface="Times New Roman" panose="02020603050405020304" pitchFamily="18" charset="0"/>
                <a:cs typeface="Times New Roman" panose="02020603050405020304" pitchFamily="18" charset="0"/>
              </a:rPr>
              <a:t>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procurorii dispun de birouri separate care le oferă oportunitatea de a se pregăti de </a:t>
            </a:r>
            <a:r>
              <a:rPr lang="ro-RO" sz="1800" dirty="0" err="1">
                <a:solidFill>
                  <a:schemeClr val="tx1"/>
                </a:solidFill>
                <a:latin typeface="Times New Roman" panose="02020603050405020304" pitchFamily="18" charset="0"/>
                <a:cs typeface="Times New Roman" panose="02020603050405020304" pitchFamily="18" charset="0"/>
              </a:rPr>
              <a:t>şedinţă</a:t>
            </a:r>
            <a:r>
              <a:rPr lang="ro-RO" sz="1800" dirty="0">
                <a:solidFill>
                  <a:schemeClr val="tx1"/>
                </a:solidFill>
                <a:latin typeface="Times New Roman" panose="02020603050405020304" pitchFamily="18" charset="0"/>
                <a:cs typeface="Times New Roman" panose="02020603050405020304" pitchFamily="18" charset="0"/>
              </a:rPr>
              <a:t> într-un auditoriu, unde ei pot să se concentreze la materialele dosarului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să nu fie </a:t>
            </a:r>
            <a:r>
              <a:rPr lang="ro-RO" sz="1800" dirty="0" err="1">
                <a:solidFill>
                  <a:schemeClr val="tx1"/>
                </a:solidFill>
                <a:latin typeface="Times New Roman" panose="02020603050405020304" pitchFamily="18" charset="0"/>
                <a:cs typeface="Times New Roman" panose="02020603050405020304" pitchFamily="18" charset="0"/>
              </a:rPr>
              <a:t>nevoiţi</a:t>
            </a:r>
            <a:r>
              <a:rPr lang="ro-RO" sz="1800" dirty="0">
                <a:solidFill>
                  <a:schemeClr val="tx1"/>
                </a:solidFill>
                <a:latin typeface="Times New Roman" panose="02020603050405020304" pitchFamily="18" charset="0"/>
                <a:cs typeface="Times New Roman" panose="02020603050405020304" pitchFamily="18" charset="0"/>
              </a:rPr>
              <a:t> să </a:t>
            </a:r>
            <a:r>
              <a:rPr lang="ro-RO" sz="1800" dirty="0" err="1">
                <a:solidFill>
                  <a:schemeClr val="tx1"/>
                </a:solidFill>
                <a:latin typeface="Times New Roman" panose="02020603050405020304" pitchFamily="18" charset="0"/>
                <a:cs typeface="Times New Roman" panose="02020603050405020304" pitchFamily="18" charset="0"/>
              </a:rPr>
              <a:t>aştepte</a:t>
            </a:r>
            <a:r>
              <a:rPr lang="ro-RO" sz="1800" dirty="0">
                <a:solidFill>
                  <a:schemeClr val="tx1"/>
                </a:solidFill>
                <a:latin typeface="Times New Roman" panose="02020603050405020304" pitchFamily="18" charset="0"/>
                <a:cs typeface="Times New Roman" panose="02020603050405020304" pitchFamily="18" charset="0"/>
              </a:rPr>
              <a:t> împreună cu </a:t>
            </a:r>
            <a:r>
              <a:rPr lang="ro-RO" sz="1800" dirty="0" err="1">
                <a:solidFill>
                  <a:schemeClr val="tx1"/>
                </a:solidFill>
                <a:latin typeface="Times New Roman" panose="02020603050405020304" pitchFamily="18" charset="0"/>
                <a:cs typeface="Times New Roman" panose="02020603050405020304" pitchFamily="18" charset="0"/>
              </a:rPr>
              <a:t>alţi</a:t>
            </a:r>
            <a:r>
              <a:rPr lang="ro-RO" sz="1800" dirty="0">
                <a:solidFill>
                  <a:schemeClr val="tx1"/>
                </a:solidFill>
                <a:latin typeface="Times New Roman" panose="02020603050405020304" pitchFamily="18" charset="0"/>
                <a:cs typeface="Times New Roman" panose="02020603050405020304" pitchFamily="18" charset="0"/>
              </a:rPr>
              <a:t> </a:t>
            </a:r>
            <a:r>
              <a:rPr lang="ro-RO" sz="1800" dirty="0" err="1">
                <a:solidFill>
                  <a:schemeClr val="tx1"/>
                </a:solidFill>
                <a:latin typeface="Times New Roman" panose="02020603050405020304" pitchFamily="18" charset="0"/>
                <a:cs typeface="Times New Roman" panose="02020603050405020304" pitchFamily="18" charset="0"/>
              </a:rPr>
              <a:t>justiţiabili</a:t>
            </a:r>
            <a:r>
              <a:rPr lang="ro-RO" sz="1800" dirty="0">
                <a:solidFill>
                  <a:schemeClr val="tx1"/>
                </a:solidFill>
                <a:latin typeface="Times New Roman" panose="02020603050405020304" pitchFamily="18" charset="0"/>
                <a:cs typeface="Times New Roman" panose="02020603050405020304" pitchFamily="18" charset="0"/>
              </a:rPr>
              <a:t> care, uneori, sunt destul de </a:t>
            </a:r>
            <a:r>
              <a:rPr lang="ro-RO" sz="1800" dirty="0" err="1">
                <a:solidFill>
                  <a:schemeClr val="tx1"/>
                </a:solidFill>
                <a:latin typeface="Times New Roman" panose="02020603050405020304" pitchFamily="18" charset="0"/>
                <a:cs typeface="Times New Roman" panose="02020603050405020304" pitchFamily="18" charset="0"/>
              </a:rPr>
              <a:t>gălăgioşi</a:t>
            </a:r>
            <a:r>
              <a:rPr lang="ro-RO" sz="1800" dirty="0">
                <a:solidFill>
                  <a:schemeClr val="tx1"/>
                </a:solidFill>
                <a:latin typeface="Times New Roman" panose="02020603050405020304" pitchFamily="18" charset="0"/>
                <a:cs typeface="Times New Roman" panose="02020603050405020304" pitchFamily="18" charset="0"/>
              </a:rPr>
              <a:t>.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Indiferent de momentele pozitive care s-au totalizat în urma sondajului, nu avem posibilitatea de a trece peste faptul, că au fost selectate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a:t>
            </a:r>
            <a:r>
              <a:rPr lang="ro-RO" sz="1800" dirty="0" err="1">
                <a:solidFill>
                  <a:schemeClr val="tx1"/>
                </a:solidFill>
                <a:latin typeface="Times New Roman" panose="02020603050405020304" pitchFamily="18" charset="0"/>
                <a:cs typeface="Times New Roman" panose="02020603050405020304" pitchFamily="18" charset="0"/>
              </a:rPr>
              <a:t>evidenţiate</a:t>
            </a:r>
            <a:r>
              <a:rPr lang="ro-RO" sz="1800" dirty="0">
                <a:solidFill>
                  <a:schemeClr val="tx1"/>
                </a:solidFill>
                <a:latin typeface="Times New Roman" panose="02020603050405020304" pitchFamily="18" charset="0"/>
                <a:cs typeface="Times New Roman" panose="02020603050405020304" pitchFamily="18" charset="0"/>
              </a:rPr>
              <a:t> de către </a:t>
            </a:r>
            <a:r>
              <a:rPr lang="ro-RO" sz="1800" dirty="0" err="1">
                <a:solidFill>
                  <a:schemeClr val="tx1"/>
                </a:solidFill>
                <a:latin typeface="Times New Roman" panose="02020603050405020304" pitchFamily="18" charset="0"/>
                <a:cs typeface="Times New Roman" panose="02020603050405020304" pitchFamily="18" charset="0"/>
              </a:rPr>
              <a:t>justiţiabili</a:t>
            </a:r>
            <a:r>
              <a:rPr lang="ro-RO" sz="1800" dirty="0">
                <a:solidFill>
                  <a:schemeClr val="tx1"/>
                </a:solidFill>
                <a:latin typeface="Times New Roman" panose="02020603050405020304" pitchFamily="18" charset="0"/>
                <a:cs typeface="Times New Roman" panose="02020603050405020304" pitchFamily="18" charset="0"/>
              </a:rPr>
              <a:t>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unele neajunsuri, care în mare măsură s-au referit la următoarele momente: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Respectarea orei începerii </a:t>
            </a:r>
            <a:r>
              <a:rPr lang="ro-RO" sz="1800" dirty="0" err="1">
                <a:solidFill>
                  <a:schemeClr val="tx1"/>
                </a:solidFill>
                <a:latin typeface="Times New Roman" panose="02020603050405020304" pitchFamily="18" charset="0"/>
                <a:cs typeface="Times New Roman" panose="02020603050405020304" pitchFamily="18" charset="0"/>
              </a:rPr>
              <a:t>şedinţei</a:t>
            </a:r>
            <a:r>
              <a:rPr lang="ro-RO" sz="1800" dirty="0">
                <a:solidFill>
                  <a:schemeClr val="tx1"/>
                </a:solidFill>
                <a:latin typeface="Times New Roman" panose="02020603050405020304" pitchFamily="18" charset="0"/>
                <a:cs typeface="Times New Roman" panose="02020603050405020304" pitchFamily="18" charset="0"/>
              </a:rPr>
              <a:t> de judecată în corespundere cu cea indicată în </a:t>
            </a:r>
            <a:r>
              <a:rPr lang="ro-RO" sz="1800" dirty="0" err="1">
                <a:solidFill>
                  <a:schemeClr val="tx1"/>
                </a:solidFill>
                <a:latin typeface="Times New Roman" panose="02020603050405020304" pitchFamily="18" charset="0"/>
                <a:cs typeface="Times New Roman" panose="02020603050405020304" pitchFamily="18" charset="0"/>
              </a:rPr>
              <a:t>citaţie</a:t>
            </a:r>
            <a:r>
              <a:rPr lang="ro-RO" sz="1800" dirty="0">
                <a:solidFill>
                  <a:schemeClr val="tx1"/>
                </a:solidFill>
                <a:latin typeface="Times New Roman" panose="02020603050405020304" pitchFamily="18" charset="0"/>
                <a:cs typeface="Times New Roman" panose="02020603050405020304" pitchFamily="18" charset="0"/>
              </a:rPr>
              <a:t>;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Respectarea termenilor rezonabili de eliberare a actelor procesuale</a:t>
            </a:r>
            <a:r>
              <a:rPr lang="ro-RO" sz="1800">
                <a:solidFill>
                  <a:schemeClr val="tx1"/>
                </a:solidFill>
                <a:latin typeface="Times New Roman" panose="02020603050405020304" pitchFamily="18" charset="0"/>
                <a:cs typeface="Times New Roman" panose="02020603050405020304" pitchFamily="18" charset="0"/>
              </a:rPr>
              <a:t>;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Mărirea numărului de judecători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simplificarea procedurilor de examinare;  </a:t>
            </a:r>
            <a:br>
              <a:rPr lang="ro-RO" sz="1800" dirty="0">
                <a:solidFill>
                  <a:schemeClr val="tx1"/>
                </a:solidFill>
                <a:latin typeface="Times New Roman" panose="02020603050405020304" pitchFamily="18" charset="0"/>
                <a:cs typeface="Times New Roman" panose="02020603050405020304" pitchFamily="18" charset="0"/>
              </a:rPr>
            </a:br>
            <a:r>
              <a:rPr lang="ro-RO" sz="1800" dirty="0">
                <a:solidFill>
                  <a:schemeClr val="tx1"/>
                </a:solidFill>
                <a:latin typeface="Times New Roman" panose="02020603050405020304" pitchFamily="18" charset="0"/>
                <a:cs typeface="Times New Roman" panose="02020603050405020304" pitchFamily="18" charset="0"/>
              </a:rPr>
              <a:t>    Dat fiind numărul redus de interviuri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acoperirea doar a unui număr redus de utilizatori a serviciilor </a:t>
            </a:r>
            <a:r>
              <a:rPr lang="ro-RO" sz="1800" dirty="0" err="1">
                <a:solidFill>
                  <a:schemeClr val="tx1"/>
                </a:solidFill>
                <a:latin typeface="Times New Roman" panose="02020603050405020304" pitchFamily="18" charset="0"/>
                <a:cs typeface="Times New Roman" panose="02020603050405020304" pitchFamily="18" charset="0"/>
              </a:rPr>
              <a:t>judecătoreşti</a:t>
            </a:r>
            <a:r>
              <a:rPr lang="ro-RO" sz="1800" dirty="0">
                <a:solidFill>
                  <a:schemeClr val="tx1"/>
                </a:solidFill>
                <a:latin typeface="Times New Roman" panose="02020603050405020304" pitchFamily="18" charset="0"/>
                <a:cs typeface="Times New Roman" panose="02020603050405020304" pitchFamily="18" charset="0"/>
              </a:rPr>
              <a:t>, sondajul nu este unul reprezentativ </a:t>
            </a:r>
            <a:r>
              <a:rPr lang="ro-RO" sz="1800" dirty="0" err="1">
                <a:solidFill>
                  <a:schemeClr val="tx1"/>
                </a:solidFill>
                <a:latin typeface="Times New Roman" panose="02020603050405020304" pitchFamily="18" charset="0"/>
                <a:cs typeface="Times New Roman" panose="02020603050405020304" pitchFamily="18" charset="0"/>
              </a:rPr>
              <a:t>şi</a:t>
            </a:r>
            <a:r>
              <a:rPr lang="ro-RO" sz="1800" dirty="0">
                <a:solidFill>
                  <a:schemeClr val="tx1"/>
                </a:solidFill>
                <a:latin typeface="Times New Roman" panose="02020603050405020304" pitchFamily="18" charset="0"/>
                <a:cs typeface="Times New Roman" panose="02020603050405020304" pitchFamily="18" charset="0"/>
              </a:rPr>
              <a:t> nu permite de a face concluzii pentru întreg sistemul judiciar. Mai curând, rezultatele acestui sondaj reflectă opinia persoanelor care s-au adresat la Curtea de Apel </a:t>
            </a:r>
            <a:r>
              <a:rPr lang="ro-RO" sz="1800" dirty="0" err="1">
                <a:solidFill>
                  <a:schemeClr val="tx1"/>
                </a:solidFill>
                <a:latin typeface="Times New Roman" panose="02020603050405020304" pitchFamily="18" charset="0"/>
                <a:cs typeface="Times New Roman" panose="02020603050405020304" pitchFamily="18" charset="0"/>
              </a:rPr>
              <a:t>Bălţi</a:t>
            </a:r>
            <a:r>
              <a:rPr lang="ro-RO" sz="1800" dirty="0">
                <a:solidFill>
                  <a:schemeClr val="tx1"/>
                </a:solidFill>
                <a:latin typeface="Times New Roman" panose="02020603050405020304" pitchFamily="18" charset="0"/>
                <a:cs typeface="Times New Roman" panose="02020603050405020304" pitchFamily="18" charset="0"/>
              </a:rPr>
              <a:t> pe parcursul acestor 15 zile.</a:t>
            </a:r>
            <a:br>
              <a:rPr lang="ru-RU" sz="1800" dirty="0">
                <a:solidFill>
                  <a:schemeClr val="tx1"/>
                </a:solidFill>
                <a:latin typeface="Times New Roman" panose="02020603050405020304" pitchFamily="18" charset="0"/>
                <a:cs typeface="Times New Roman" panose="02020603050405020304" pitchFamily="18" charset="0"/>
              </a:rPr>
            </a:br>
            <a:br>
              <a:rPr lang="ro-RO" sz="1800" dirty="0">
                <a:latin typeface="Times New Roman" panose="02020603050405020304" pitchFamily="18" charset="0"/>
                <a:cs typeface="Times New Roman" panose="02020603050405020304" pitchFamily="18" charset="0"/>
              </a:rPr>
            </a:br>
            <a:br>
              <a:rPr lang="ro-RO" sz="1600" dirty="0">
                <a:solidFill>
                  <a:srgbClr val="000000"/>
                </a:solidFill>
                <a:latin typeface="Times New Roman" panose="02020603050405020304" pitchFamily="18" charset="0"/>
              </a:rPr>
            </a:br>
            <a:r>
              <a:rPr lang="ro-RO" sz="1600" dirty="0">
                <a:solidFill>
                  <a:srgbClr val="000000"/>
                </a:solidFill>
                <a:latin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31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lvl="0"/>
            <a:r>
              <a:rPr lang="ro-RO" sz="2000" dirty="0">
                <a:solidFill>
                  <a:schemeClr val="tx1"/>
                </a:solidFill>
                <a:effectLst/>
                <a:latin typeface="Times New Roman" pitchFamily="18" charset="0"/>
                <a:cs typeface="Times New Roman" pitchFamily="18" charset="0"/>
              </a:rPr>
              <a:t>Ponderea celor care au participat la sondaj creşte în cazul persoanelor cu </a:t>
            </a:r>
            <a:r>
              <a:rPr lang="ro-RO" sz="2000" b="1" i="1" dirty="0">
                <a:solidFill>
                  <a:schemeClr val="tx1"/>
                </a:solidFill>
                <a:effectLst/>
                <a:latin typeface="Times New Roman" pitchFamily="18" charset="0"/>
                <a:cs typeface="Times New Roman" pitchFamily="18" charset="0"/>
              </a:rPr>
              <a:t>vârsta</a:t>
            </a:r>
            <a:r>
              <a:rPr lang="ro-RO" sz="2000" dirty="0">
                <a:solidFill>
                  <a:schemeClr val="tx1"/>
                </a:solidFill>
                <a:effectLst/>
                <a:latin typeface="Times New Roman" pitchFamily="18" charset="0"/>
                <a:cs typeface="Times New Roman" pitchFamily="18" charset="0"/>
              </a:rPr>
              <a:t> de la 18-30 ani - 25 persoane (25%)</a:t>
            </a:r>
            <a:br>
              <a:rPr lang="ro-RO" sz="2000" dirty="0">
                <a:solidFill>
                  <a:schemeClr val="tx1"/>
                </a:solidFill>
                <a:effectLst/>
                <a:latin typeface="Times New Roman" pitchFamily="18" charset="0"/>
                <a:cs typeface="Times New Roman" pitchFamily="18" charset="0"/>
              </a:rPr>
            </a:br>
            <a:r>
              <a:rPr lang="ro-RO" sz="2000" dirty="0">
                <a:solidFill>
                  <a:schemeClr val="tx1"/>
                </a:solidFill>
                <a:effectLst/>
                <a:latin typeface="Times New Roman" pitchFamily="18" charset="0"/>
                <a:cs typeface="Times New Roman" pitchFamily="18" charset="0"/>
              </a:rPr>
              <a:t>30-60 ani cuprinde mărimea cea mai înaltă – 76 persoane (74%)</a:t>
            </a:r>
            <a:br>
              <a:rPr lang="ro-RO" sz="2000" dirty="0">
                <a:solidFill>
                  <a:schemeClr val="tx1"/>
                </a:solidFill>
                <a:effectLst/>
                <a:latin typeface="Times New Roman" pitchFamily="18" charset="0"/>
                <a:cs typeface="Times New Roman" pitchFamily="18" charset="0"/>
              </a:rPr>
            </a:br>
            <a:r>
              <a:rPr lang="ro-RO" sz="2000" dirty="0">
                <a:solidFill>
                  <a:schemeClr val="tx1"/>
                </a:solidFill>
                <a:effectLst/>
                <a:latin typeface="Times New Roman" pitchFamily="18" charset="0"/>
                <a:cs typeface="Times New Roman" pitchFamily="18" charset="0"/>
              </a:rPr>
              <a:t>peste 60 ani – 9 persoane (1%)</a:t>
            </a:r>
            <a:endParaRPr lang="ro-RO" sz="2200" dirty="0">
              <a:solidFill>
                <a:schemeClr val="tx1"/>
              </a:solidFill>
              <a:latin typeface="Times New Roman" pitchFamily="18" charset="0"/>
              <a:cs typeface="Times New Roman" pitchFamily="18" charset="0"/>
            </a:endParaRPr>
          </a:p>
        </p:txBody>
      </p:sp>
      <p:sp>
        <p:nvSpPr>
          <p:cNvPr id="3" name="Объект 2">
            <a:extLst>
              <a:ext uri="{FF2B5EF4-FFF2-40B4-BE49-F238E27FC236}">
                <a16:creationId xmlns:a16="http://schemas.microsoft.com/office/drawing/2014/main" id="{B9BA343F-2697-4B6D-A446-538D09DC0923}"/>
              </a:ext>
            </a:extLst>
          </p:cNvPr>
          <p:cNvSpPr>
            <a:spLocks noGrp="1"/>
          </p:cNvSpPr>
          <p:nvPr>
            <p:ph idx="1"/>
          </p:nvPr>
        </p:nvSpPr>
        <p:spPr>
          <a:xfrm>
            <a:off x="1420815" y="1788850"/>
            <a:ext cx="7498080" cy="4800600"/>
          </a:xfrm>
        </p:spPr>
        <p:txBody>
          <a:bodyPr>
            <a:normAutofit/>
          </a:bodyPr>
          <a:lstStyle/>
          <a:p>
            <a:pPr marL="82296" indent="0">
              <a:buNone/>
            </a:pPr>
            <a:r>
              <a:rPr lang="ro-RO" sz="1600" dirty="0">
                <a:latin typeface="Times New Roman" panose="02020603050405020304" pitchFamily="18" charset="0"/>
                <a:cs typeface="Times New Roman" panose="02020603050405020304" pitchFamily="18" charset="0"/>
              </a:rPr>
              <a:t>      </a:t>
            </a:r>
            <a:r>
              <a:rPr lang="ro-RO" sz="1600" dirty="0" err="1">
                <a:latin typeface="Times New Roman" panose="02020603050405020304" pitchFamily="18" charset="0"/>
                <a:cs typeface="Times New Roman" panose="02020603050405020304" pitchFamily="18" charset="0"/>
              </a:rPr>
              <a:t>Vîrsta</a:t>
            </a:r>
            <a:r>
              <a:rPr lang="ro-RO" sz="1600" dirty="0">
                <a:latin typeface="Times New Roman" panose="02020603050405020304" pitchFamily="18" charset="0"/>
                <a:cs typeface="Times New Roman" panose="02020603050405020304" pitchFamily="18" charset="0"/>
              </a:rPr>
              <a:t> </a:t>
            </a:r>
          </a:p>
          <a:p>
            <a:pPr marL="82296" indent="0">
              <a:buNone/>
            </a:pPr>
            <a:endParaRPr lang="ro-RO" sz="1600" dirty="0">
              <a:latin typeface="Times New Roman" panose="02020603050405020304" pitchFamily="18" charset="0"/>
              <a:cs typeface="Times New Roman" panose="02020603050405020304" pitchFamily="18" charset="0"/>
            </a:endParaRPr>
          </a:p>
          <a:p>
            <a:pPr marL="82296" indent="0">
              <a:buNone/>
            </a:pPr>
            <a:endParaRPr lang="ro-RO" sz="1600" dirty="0">
              <a:latin typeface="Times New Roman" panose="02020603050405020304" pitchFamily="18" charset="0"/>
              <a:cs typeface="Times New Roman" panose="02020603050405020304" pitchFamily="18" charset="0"/>
            </a:endParaRPr>
          </a:p>
          <a:p>
            <a:pPr marL="82296" indent="0">
              <a:buNone/>
            </a:pPr>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graphicFrame>
        <p:nvGraphicFramePr>
          <p:cNvPr id="9" name="Диаграмма 8">
            <a:extLst>
              <a:ext uri="{FF2B5EF4-FFF2-40B4-BE49-F238E27FC236}">
                <a16:creationId xmlns:a16="http://schemas.microsoft.com/office/drawing/2014/main" id="{6B1A8657-B2FE-4468-8498-FBC91E38366C}"/>
              </a:ext>
            </a:extLst>
          </p:cNvPr>
          <p:cNvGraphicFramePr/>
          <p:nvPr>
            <p:extLst>
              <p:ext uri="{D42A27DB-BD31-4B8C-83A1-F6EECF244321}">
                <p14:modId xmlns:p14="http://schemas.microsoft.com/office/powerpoint/2010/main" val="820132035"/>
              </p:ext>
            </p:extLst>
          </p:nvPr>
        </p:nvGraphicFramePr>
        <p:xfrm>
          <a:off x="1524000" y="1628800"/>
          <a:ext cx="7080448" cy="38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424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13182A2-739C-495A-A964-83D4C553593A}"/>
              </a:ext>
            </a:extLst>
          </p:cNvPr>
          <p:cNvSpPr>
            <a:spLocks noGrp="1"/>
          </p:cNvSpPr>
          <p:nvPr>
            <p:ph idx="1"/>
          </p:nvPr>
        </p:nvSpPr>
        <p:spPr>
          <a:xfrm>
            <a:off x="1115616" y="260648"/>
            <a:ext cx="7848872" cy="2232248"/>
          </a:xfrm>
        </p:spPr>
        <p:txBody>
          <a:bodyPr>
            <a:normAutofit/>
          </a:bodyPr>
          <a:lstStyle/>
          <a:p>
            <a:pPr indent="0" algn="just">
              <a:lnSpc>
                <a:spcPct val="115000"/>
              </a:lnSpc>
              <a:spcAft>
                <a:spcPts val="0"/>
              </a:spcAft>
              <a:buNone/>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rezultatul evaluărilor efectuate, s-a constatat, că cei mai activi respondenți au fost </a:t>
            </a:r>
            <a:r>
              <a:rPr lang="ro-RO"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femeile</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număr de 68 - (62%).</a:t>
            </a:r>
            <a:endPar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Aft>
                <a:spcPts val="0"/>
              </a:spcAft>
              <a:buNone/>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Totodată, o pondere considerabilă la sondaj reprezintă și </a:t>
            </a:r>
            <a:r>
              <a:rPr lang="ro-RO" sz="16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bărbații</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42 la număr - ( 38%)</a:t>
            </a:r>
            <a:endPar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Aft>
                <a:spcPts val="0"/>
              </a:spcAft>
              <a:buNone/>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Reieșind din datele generate de sondaj, concluzionăm, că pe parcursul efectuării studiului nu au fost întâmpinate bariere, care ar fi perturbat procesul de colectare a datelor sau ar fi afectat relevanța acestora </a:t>
            </a:r>
            <a:r>
              <a:rPr lang="ro-RO" sz="16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şi</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respondenții nu au fost discriminați în dependență de genul sexului.</a:t>
            </a:r>
          </a:p>
          <a:p>
            <a:pPr indent="0" algn="just">
              <a:lnSpc>
                <a:spcPct val="115000"/>
              </a:lnSpc>
              <a:spcAft>
                <a:spcPts val="0"/>
              </a:spcAft>
              <a:buNone/>
            </a:pPr>
            <a:endPar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Aft>
                <a:spcPts val="0"/>
              </a:spcAft>
              <a:buNone/>
            </a:pPr>
            <a:endPar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0" algn="just">
              <a:lnSpc>
                <a:spcPct val="115000"/>
              </a:lnSpc>
              <a:spcAft>
                <a:spcPts val="0"/>
              </a:spcAft>
              <a:buNone/>
            </a:pPr>
            <a:endParaRPr lang="ru-RU"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ru-RU" sz="1200" dirty="0">
              <a:latin typeface="Times New Roman" panose="02020603050405020304" pitchFamily="18" charset="0"/>
              <a:cs typeface="Times New Roman" panose="02020603050405020304" pitchFamily="18" charset="0"/>
            </a:endParaRPr>
          </a:p>
        </p:txBody>
      </p:sp>
      <p:graphicFrame>
        <p:nvGraphicFramePr>
          <p:cNvPr id="6" name="Диаграмма 5">
            <a:extLst>
              <a:ext uri="{FF2B5EF4-FFF2-40B4-BE49-F238E27FC236}">
                <a16:creationId xmlns:a16="http://schemas.microsoft.com/office/drawing/2014/main" id="{646B06E7-07CC-4CCC-97E5-F5630B4D87CF}"/>
              </a:ext>
            </a:extLst>
          </p:cNvPr>
          <p:cNvGraphicFramePr/>
          <p:nvPr>
            <p:extLst>
              <p:ext uri="{D42A27DB-BD31-4B8C-83A1-F6EECF244321}">
                <p14:modId xmlns:p14="http://schemas.microsoft.com/office/powerpoint/2010/main" val="1032536419"/>
              </p:ext>
            </p:extLst>
          </p:nvPr>
        </p:nvGraphicFramePr>
        <p:xfrm>
          <a:off x="1979712" y="2636912"/>
          <a:ext cx="6480720" cy="3888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7661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4C6F157-EABD-4253-8E18-529D2DCEA9B0}"/>
              </a:ext>
            </a:extLst>
          </p:cNvPr>
          <p:cNvSpPr>
            <a:spLocks noGrp="1"/>
          </p:cNvSpPr>
          <p:nvPr>
            <p:ph idx="1"/>
          </p:nvPr>
        </p:nvSpPr>
        <p:spPr>
          <a:xfrm>
            <a:off x="1619671" y="260648"/>
            <a:ext cx="6984777" cy="2376264"/>
          </a:xfrm>
        </p:spPr>
        <p:txBody>
          <a:bodyPr>
            <a:normAutofit/>
          </a:bodyPr>
          <a:lstStyle/>
          <a:p>
            <a:endParaRPr lang="ro-RO" sz="1100" dirty="0"/>
          </a:p>
          <a:p>
            <a:pPr marL="82296" indent="0">
              <a:buNone/>
            </a:pPr>
            <a:r>
              <a:rPr lang="ro-RO" sz="1600" dirty="0">
                <a:latin typeface="Times New Roman" panose="02020603050405020304" pitchFamily="18" charset="0"/>
                <a:cs typeface="Times New Roman" panose="02020603050405020304" pitchFamily="18" charset="0"/>
              </a:rPr>
              <a:t>    </a:t>
            </a:r>
            <a:r>
              <a:rPr lang="ro-RO" sz="1800" dirty="0">
                <a:latin typeface="Times New Roman" panose="02020603050405020304" pitchFamily="18" charset="0"/>
                <a:cs typeface="Times New Roman" panose="02020603050405020304" pitchFamily="18" charset="0"/>
              </a:rPr>
              <a:t>În general, gradul de participare la sondaj depinde de </a:t>
            </a:r>
            <a:r>
              <a:rPr lang="ro-RO" sz="1800" dirty="0" err="1">
                <a:latin typeface="Times New Roman" panose="02020603050405020304" pitchFamily="18" charset="0"/>
                <a:cs typeface="Times New Roman" panose="02020603050405020304" pitchFamily="18" charset="0"/>
              </a:rPr>
              <a:t>vîrstă</a:t>
            </a:r>
            <a:r>
              <a:rPr lang="ro-RO" sz="1800" dirty="0">
                <a:latin typeface="Times New Roman" panose="02020603050405020304" pitchFamily="18" charset="0"/>
                <a:cs typeface="Times New Roman" panose="02020603050405020304" pitchFamily="18" charset="0"/>
              </a:rPr>
              <a:t> </a:t>
            </a:r>
            <a:r>
              <a:rPr lang="ro-RO" sz="1800" dirty="0" err="1">
                <a:latin typeface="Times New Roman" panose="02020603050405020304" pitchFamily="18" charset="0"/>
                <a:cs typeface="Times New Roman" panose="02020603050405020304" pitchFamily="18" charset="0"/>
              </a:rPr>
              <a:t>şi</a:t>
            </a:r>
            <a:r>
              <a:rPr lang="ro-RO" sz="1800" dirty="0">
                <a:latin typeface="Times New Roman" panose="02020603050405020304" pitchFamily="18" charset="0"/>
                <a:cs typeface="Times New Roman" panose="02020603050405020304" pitchFamily="18" charset="0"/>
              </a:rPr>
              <a:t> studiile </a:t>
            </a:r>
            <a:r>
              <a:rPr lang="ro-RO" sz="1800" dirty="0" err="1">
                <a:latin typeface="Times New Roman" panose="02020603050405020304" pitchFamily="18" charset="0"/>
                <a:cs typeface="Times New Roman" panose="02020603050405020304" pitchFamily="18" charset="0"/>
              </a:rPr>
              <a:t>respondenţilor</a:t>
            </a:r>
            <a:r>
              <a:rPr lang="ro-RO" sz="1800" dirty="0">
                <a:latin typeface="Times New Roman" panose="02020603050405020304" pitchFamily="18" charset="0"/>
                <a:cs typeface="Times New Roman" panose="02020603050405020304" pitchFamily="18" charset="0"/>
              </a:rPr>
              <a:t>. Ponderea persoanelor </a:t>
            </a:r>
            <a:r>
              <a:rPr lang="ro-RO" sz="1800" dirty="0" err="1">
                <a:latin typeface="Times New Roman" panose="02020603050405020304" pitchFamily="18" charset="0"/>
                <a:cs typeface="Times New Roman" panose="02020603050405020304" pitchFamily="18" charset="0"/>
              </a:rPr>
              <a:t>participanţi</a:t>
            </a:r>
            <a:r>
              <a:rPr lang="ro-RO" sz="1800" dirty="0">
                <a:latin typeface="Times New Roman" panose="02020603050405020304" pitchFamily="18" charset="0"/>
                <a:cs typeface="Times New Roman" panose="02020603050405020304" pitchFamily="18" charset="0"/>
              </a:rPr>
              <a:t> activi la sondaj cu </a:t>
            </a:r>
            <a:r>
              <a:rPr lang="ro-RO" sz="1800" b="1" i="1" dirty="0">
                <a:latin typeface="Times New Roman" panose="02020603050405020304" pitchFamily="18" charset="0"/>
                <a:cs typeface="Times New Roman" panose="02020603050405020304" pitchFamily="18" charset="0"/>
              </a:rPr>
              <a:t>studii superioare </a:t>
            </a:r>
            <a:r>
              <a:rPr lang="ro-RO" sz="1800" dirty="0">
                <a:latin typeface="Times New Roman" panose="02020603050405020304" pitchFamily="18" charset="0"/>
                <a:cs typeface="Times New Roman" panose="02020603050405020304" pitchFamily="18" charset="0"/>
              </a:rPr>
              <a:t>este cea mai mare – 55 persoane ( 54)%. Însă, nu negăm faptul, că 46 de </a:t>
            </a:r>
            <a:r>
              <a:rPr lang="ro-RO" sz="1800" dirty="0" err="1">
                <a:latin typeface="Times New Roman" panose="02020603050405020304" pitchFamily="18" charset="0"/>
                <a:cs typeface="Times New Roman" panose="02020603050405020304" pitchFamily="18" charset="0"/>
              </a:rPr>
              <a:t>intervievaţi</a:t>
            </a:r>
            <a:r>
              <a:rPr lang="ro-RO" sz="1800" dirty="0">
                <a:latin typeface="Times New Roman" panose="02020603050405020304" pitchFamily="18" charset="0"/>
                <a:cs typeface="Times New Roman" panose="02020603050405020304" pitchFamily="18" charset="0"/>
              </a:rPr>
              <a:t> dispun de </a:t>
            </a:r>
            <a:r>
              <a:rPr lang="ro-RO" sz="1800" b="1" i="1" dirty="0">
                <a:latin typeface="Times New Roman" panose="02020603050405020304" pitchFamily="18" charset="0"/>
                <a:cs typeface="Times New Roman" panose="02020603050405020304" pitchFamily="18" charset="0"/>
              </a:rPr>
              <a:t>studii medii incomplete </a:t>
            </a:r>
            <a:r>
              <a:rPr lang="ro-RO" sz="1800" dirty="0">
                <a:latin typeface="Times New Roman" panose="02020603050405020304" pitchFamily="18" charset="0"/>
                <a:cs typeface="Times New Roman" panose="02020603050405020304" pitchFamily="18" charset="0"/>
              </a:rPr>
              <a:t>ce constituie o pondere de (45 )% </a:t>
            </a:r>
            <a:r>
              <a:rPr lang="ro-RO" sz="1800" dirty="0" err="1">
                <a:latin typeface="Times New Roman" panose="02020603050405020304" pitchFamily="18" charset="0"/>
                <a:cs typeface="Times New Roman" panose="02020603050405020304" pitchFamily="18" charset="0"/>
              </a:rPr>
              <a:t>şi</a:t>
            </a:r>
            <a:r>
              <a:rPr lang="ro-RO" sz="1800" dirty="0">
                <a:latin typeface="Times New Roman" panose="02020603050405020304" pitchFamily="18" charset="0"/>
                <a:cs typeface="Times New Roman" panose="02020603050405020304" pitchFamily="18" charset="0"/>
              </a:rPr>
              <a:t> 9 persoane au indicat că dispun de </a:t>
            </a:r>
            <a:r>
              <a:rPr lang="ro-RO" sz="1800" b="1" i="1" dirty="0">
                <a:latin typeface="Times New Roman" panose="02020603050405020304" pitchFamily="18" charset="0"/>
                <a:cs typeface="Times New Roman" panose="02020603050405020304" pitchFamily="18" charset="0"/>
              </a:rPr>
              <a:t>alte studii </a:t>
            </a:r>
            <a:r>
              <a:rPr lang="ro-RO" sz="1800" dirty="0">
                <a:latin typeface="Times New Roman" panose="02020603050405020304" pitchFamily="18" charset="0"/>
                <a:cs typeface="Times New Roman" panose="02020603050405020304" pitchFamily="18" charset="0"/>
              </a:rPr>
              <a:t>ce constituie o pondere (1)%.</a:t>
            </a: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p:txBody>
      </p:sp>
      <p:graphicFrame>
        <p:nvGraphicFramePr>
          <p:cNvPr id="9" name="Диаграмма 8">
            <a:extLst>
              <a:ext uri="{FF2B5EF4-FFF2-40B4-BE49-F238E27FC236}">
                <a16:creationId xmlns:a16="http://schemas.microsoft.com/office/drawing/2014/main" id="{422FE990-2BE4-4DB7-AAD3-9C60E1DCF68A}"/>
              </a:ext>
            </a:extLst>
          </p:cNvPr>
          <p:cNvGraphicFramePr/>
          <p:nvPr>
            <p:extLst>
              <p:ext uri="{D42A27DB-BD31-4B8C-83A1-F6EECF244321}">
                <p14:modId xmlns:p14="http://schemas.microsoft.com/office/powerpoint/2010/main" val="1612171322"/>
              </p:ext>
            </p:extLst>
          </p:nvPr>
        </p:nvGraphicFramePr>
        <p:xfrm>
          <a:off x="1979712" y="2852936"/>
          <a:ext cx="6264696"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331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EA15D64-7C1B-4D95-B0EF-AA055C8BDA28}"/>
              </a:ext>
            </a:extLst>
          </p:cNvPr>
          <p:cNvSpPr>
            <a:spLocks noGrp="1"/>
          </p:cNvSpPr>
          <p:nvPr>
            <p:ph idx="1"/>
          </p:nvPr>
        </p:nvSpPr>
        <p:spPr>
          <a:xfrm>
            <a:off x="1415278" y="260648"/>
            <a:ext cx="7498080" cy="1728192"/>
          </a:xfrm>
        </p:spPr>
        <p:txBody>
          <a:bodyPr>
            <a:normAutofit/>
          </a:bodyPr>
          <a:lstStyle/>
          <a:p>
            <a:pPr marL="82296" indent="0">
              <a:buNone/>
            </a:pPr>
            <a:r>
              <a:rPr lang="ro-RO"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lang="ro-RO" sz="1600" b="1" i="1" dirty="0" err="1">
                <a:latin typeface="Times New Roman" panose="02020603050405020304" pitchFamily="18" charset="0"/>
                <a:cs typeface="Times New Roman" panose="02020603050405020304" pitchFamily="18" charset="0"/>
              </a:rPr>
              <a:t>Cît</a:t>
            </a:r>
            <a:r>
              <a:rPr lang="ro-RO" sz="1600" b="1" i="1" dirty="0">
                <a:latin typeface="Times New Roman" panose="02020603050405020304" pitchFamily="18" charset="0"/>
                <a:cs typeface="Times New Roman" panose="02020603050405020304" pitchFamily="18" charset="0"/>
              </a:rPr>
              <a:t> de des ați fost parte a procesului ?</a:t>
            </a:r>
            <a:r>
              <a:rPr lang="en-US" sz="1600" b="1" i="1" dirty="0">
                <a:latin typeface="Times New Roman" panose="02020603050405020304" pitchFamily="18" charset="0"/>
                <a:cs typeface="Times New Roman" panose="02020603050405020304" pitchFamily="18" charset="0"/>
              </a:rPr>
              <a:t> </a:t>
            </a:r>
            <a:endParaRPr lang="ro-RO" sz="1600" b="1" i="1"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Din datele evaluării petrecute se poate de constatat, că 4 vizitatori (4%) au  fost prima dată în instanță, 38 (34%) de  intervievați au fost parte la proces de 2-5 ori, mai mult de 6 ori constituie 62% - 68 participanți.</a:t>
            </a: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ro-RO" sz="1600" dirty="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B8925D71-B4CB-44BB-8572-5B6F6A9654BE}"/>
              </a:ext>
            </a:extLst>
          </p:cNvPr>
          <p:cNvGraphicFramePr/>
          <p:nvPr>
            <p:extLst>
              <p:ext uri="{D42A27DB-BD31-4B8C-83A1-F6EECF244321}">
                <p14:modId xmlns:p14="http://schemas.microsoft.com/office/powerpoint/2010/main" val="2939747057"/>
              </p:ext>
            </p:extLst>
          </p:nvPr>
        </p:nvGraphicFramePr>
        <p:xfrm>
          <a:off x="2051720" y="1772816"/>
          <a:ext cx="6037042"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1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C1E2101C-1B36-474C-A90C-67CA0A56BC29}"/>
              </a:ext>
            </a:extLst>
          </p:cNvPr>
          <p:cNvSpPr/>
          <p:nvPr/>
        </p:nvSpPr>
        <p:spPr>
          <a:xfrm>
            <a:off x="1763688" y="332656"/>
            <a:ext cx="6912768" cy="1477328"/>
          </a:xfrm>
          <a:prstGeom prst="rect">
            <a:avLst/>
          </a:prstGeom>
        </p:spPr>
        <p:txBody>
          <a:bodyPr wrap="square">
            <a:spAutoFit/>
          </a:bodyPr>
          <a:lstStyle/>
          <a:p>
            <a:r>
              <a:rPr lang="ro-RO" dirty="0"/>
              <a:t>     La întrebarea </a:t>
            </a:r>
            <a:r>
              <a:rPr lang="en-US" b="1" i="1" dirty="0"/>
              <a:t>“</a:t>
            </a:r>
            <a:r>
              <a:rPr lang="ro-RO" b="1" i="1" dirty="0"/>
              <a:t>La ce</a:t>
            </a:r>
            <a:r>
              <a:rPr lang="en-US" b="1" i="1" dirty="0"/>
              <a:t> </a:t>
            </a:r>
            <a:r>
              <a:rPr lang="ro-RO" b="1" i="1" dirty="0"/>
              <a:t>proces de judecată participați</a:t>
            </a:r>
            <a:r>
              <a:rPr lang="en-US" b="1" i="1" dirty="0"/>
              <a:t> ?” </a:t>
            </a:r>
            <a:r>
              <a:rPr lang="ro-RO" b="1" i="1" dirty="0"/>
              <a:t> </a:t>
            </a:r>
            <a:r>
              <a:rPr lang="ro-RO" dirty="0"/>
              <a:t>justițiabilii </a:t>
            </a:r>
            <a:r>
              <a:rPr lang="en-US" dirty="0"/>
              <a:t>au r</a:t>
            </a:r>
            <a:r>
              <a:rPr lang="ro-RO" dirty="0" err="1"/>
              <a:t>ăspuns</a:t>
            </a:r>
            <a:r>
              <a:rPr lang="ro-RO" dirty="0"/>
              <a:t> diferit, cei care au venit cu ocazia unui dosar civil sunt 29 la număr (26%  ), </a:t>
            </a:r>
            <a:r>
              <a:rPr lang="ro-RO" dirty="0" err="1"/>
              <a:t>deşi</a:t>
            </a:r>
            <a:r>
              <a:rPr lang="ro-RO" dirty="0"/>
              <a:t> se observă că, cota celor care au venit cu ocazia unui proces penal este de 65 respondenți (59%) </a:t>
            </a:r>
            <a:r>
              <a:rPr lang="ro-RO" dirty="0" err="1"/>
              <a:t>şi</a:t>
            </a:r>
            <a:r>
              <a:rPr lang="ro-RO" dirty="0"/>
              <a:t> cel contravențional este mai mic </a:t>
            </a:r>
            <a:r>
              <a:rPr lang="ro-RO" dirty="0" err="1"/>
              <a:t>şi</a:t>
            </a:r>
            <a:r>
              <a:rPr lang="ro-RO" dirty="0"/>
              <a:t> constituie - 16 (15%).</a:t>
            </a:r>
            <a:endParaRPr lang="ru-RU" dirty="0"/>
          </a:p>
        </p:txBody>
      </p:sp>
      <p:graphicFrame>
        <p:nvGraphicFramePr>
          <p:cNvPr id="23" name="Диаграмма 22">
            <a:extLst>
              <a:ext uri="{FF2B5EF4-FFF2-40B4-BE49-F238E27FC236}">
                <a16:creationId xmlns:a16="http://schemas.microsoft.com/office/drawing/2014/main" id="{400B5B0A-98A6-42FB-BD52-A90BF92193E9}"/>
              </a:ext>
            </a:extLst>
          </p:cNvPr>
          <p:cNvGraphicFramePr/>
          <p:nvPr>
            <p:extLst>
              <p:ext uri="{D42A27DB-BD31-4B8C-83A1-F6EECF244321}">
                <p14:modId xmlns:p14="http://schemas.microsoft.com/office/powerpoint/2010/main" val="3728884245"/>
              </p:ext>
            </p:extLst>
          </p:nvPr>
        </p:nvGraphicFramePr>
        <p:xfrm>
          <a:off x="1775534" y="213285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443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02201C6-AF18-49AD-9050-A460DA9A1354}"/>
              </a:ext>
            </a:extLst>
          </p:cNvPr>
          <p:cNvSpPr/>
          <p:nvPr/>
        </p:nvSpPr>
        <p:spPr>
          <a:xfrm>
            <a:off x="1619672" y="188640"/>
            <a:ext cx="7128792" cy="3263266"/>
          </a:xfrm>
          <a:prstGeom prst="rect">
            <a:avLst/>
          </a:prstGeom>
        </p:spPr>
        <p:txBody>
          <a:bodyPr wrap="square">
            <a:spAutoFit/>
          </a:bodyPr>
          <a:lstStyle/>
          <a:p>
            <a:pPr indent="449580" algn="ctr">
              <a:lnSpc>
                <a:spcPct val="115000"/>
              </a:lnSpc>
              <a:spcAft>
                <a:spcPts val="0"/>
              </a:spcAft>
            </a:pPr>
            <a:r>
              <a:rPr lang="ro-RO" sz="1400" b="1" i="1" dirty="0">
                <a:solidFill>
                  <a:srgbClr val="000000"/>
                </a:solidFill>
                <a:latin typeface="Times New Roman" panose="02020603050405020304" pitchFamily="18" charset="0"/>
                <a:ea typeface="Times New Roman" panose="02020603050405020304" pitchFamily="18" charset="0"/>
              </a:rPr>
              <a:t>Motivul aflării în instanța de judecată</a:t>
            </a:r>
          </a:p>
          <a:p>
            <a:pPr indent="449580" algn="ctr">
              <a:lnSpc>
                <a:spcPct val="115000"/>
              </a:lnSpc>
              <a:spcAft>
                <a:spcPts val="0"/>
              </a:spcAft>
            </a:pPr>
            <a:r>
              <a:rPr lang="ro-RO" sz="1200" dirty="0">
                <a:solidFill>
                  <a:srgbClr val="000000"/>
                </a:solidFill>
                <a:latin typeface="Times New Roman" panose="02020603050405020304" pitchFamily="18" charset="0"/>
                <a:ea typeface="Times New Roman" panose="02020603050405020304" pitchFamily="18" charset="0"/>
              </a:rPr>
              <a:t> </a:t>
            </a:r>
            <a:endParaRPr lang="ru-RU" sz="1200" dirty="0">
              <a:solidFill>
                <a:srgbClr val="000000"/>
              </a:solidFill>
              <a:ea typeface="Times New Roman" panose="02020603050405020304" pitchFamily="18" charset="0"/>
            </a:endParaRPr>
          </a:p>
          <a:p>
            <a:pPr indent="449580" algn="just">
              <a:lnSpc>
                <a:spcPct val="115000"/>
              </a:lnSpc>
              <a:spcAft>
                <a:spcPts val="0"/>
              </a:spcAft>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Este de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menţionat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ziua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intervievării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majoritatea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vizitatorilor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instanţei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judecată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au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venit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instanţă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pentru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participa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într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-un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proces</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de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judecată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Dacă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facem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analiză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scopului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vizitei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se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observă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scopul</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celor</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care au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venit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în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instanţă</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constituie</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au depus documente - 10 persoane - (9%)</a:t>
            </a: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au </a:t>
            </a:r>
            <a:r>
              <a:rPr lang="ro-RO" sz="1400" dirty="0" err="1">
                <a:latin typeface="Times New Roman" panose="02020603050405020304" pitchFamily="18" charset="0"/>
                <a:ea typeface="Times New Roman" panose="02020603050405020304" pitchFamily="18" charset="0"/>
                <a:cs typeface="Times New Roman" panose="02020603050405020304" pitchFamily="18" charset="0"/>
              </a:rPr>
              <a:t>obţinut</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anumite </a:t>
            </a:r>
            <a:r>
              <a:rPr lang="ro-RO" sz="1400" dirty="0" err="1">
                <a:latin typeface="Times New Roman" panose="02020603050405020304" pitchFamily="18" charset="0"/>
                <a:ea typeface="Times New Roman" panose="02020603050405020304" pitchFamily="18" charset="0"/>
                <a:cs typeface="Times New Roman" panose="02020603050405020304" pitchFamily="18" charset="0"/>
              </a:rPr>
              <a:t>informaţii</a:t>
            </a:r>
            <a:r>
              <a:rPr lang="ro-RO" sz="1400" dirty="0">
                <a:latin typeface="Times New Roman" panose="02020603050405020304" pitchFamily="18" charset="0"/>
                <a:ea typeface="Times New Roman" panose="02020603050405020304" pitchFamily="18" charset="0"/>
                <a:cs typeface="Times New Roman" panose="02020603050405020304" pitchFamily="18" charset="0"/>
              </a:rPr>
              <a:t> – 12 persoane  - (11%)</a:t>
            </a: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au fost martori într-un proces – 14 persoane - (13%)</a:t>
            </a:r>
          </a:p>
          <a:p>
            <a:pPr marL="34290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au asistat la o ședința de judecata – 2 persoane -  (2%)</a:t>
            </a: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 au reprezentat un client într-un proces – 25 persoane - (23%)</a:t>
            </a: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sunt reprezentanți ai organelor de drept – 17 persoane - (15%</a:t>
            </a:r>
            <a:endParaRPr lang="ru-RU" sz="1400" dirty="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sz="1400" dirty="0">
                <a:latin typeface="Times New Roman" panose="02020603050405020304" pitchFamily="18" charset="0"/>
                <a:ea typeface="Times New Roman" panose="02020603050405020304" pitchFamily="18" charset="0"/>
                <a:cs typeface="Times New Roman" panose="02020603050405020304" pitchFamily="18" charset="0"/>
              </a:rPr>
              <a:t>au fost parte la un proces – 30 persoane - (27%)</a:t>
            </a:r>
            <a:endParaRPr lang="ru-RU" sz="1400" dirty="0">
              <a:ea typeface="Times New Roman" panose="02020603050405020304" pitchFamily="18" charset="0"/>
              <a:cs typeface="Times New Roman" panose="02020603050405020304" pitchFamily="18" charset="0"/>
            </a:endParaRPr>
          </a:p>
          <a:p>
            <a:pPr lvl="0" algn="just">
              <a:lnSpc>
                <a:spcPct val="115000"/>
              </a:lnSpc>
              <a:spcAft>
                <a:spcPts val="0"/>
              </a:spcAft>
            </a:pPr>
            <a:endParaRPr lang="ru-RU" sz="1400" dirty="0">
              <a:ea typeface="Times New Roman" panose="02020603050405020304" pitchFamily="18" charset="0"/>
              <a:cs typeface="Times New Roman" panose="02020603050405020304" pitchFamily="18" charset="0"/>
            </a:endParaRPr>
          </a:p>
        </p:txBody>
      </p:sp>
      <p:graphicFrame>
        <p:nvGraphicFramePr>
          <p:cNvPr id="11" name="Диаграмма 10">
            <a:extLst>
              <a:ext uri="{FF2B5EF4-FFF2-40B4-BE49-F238E27FC236}">
                <a16:creationId xmlns:a16="http://schemas.microsoft.com/office/drawing/2014/main" id="{B1CF5214-4EB8-4CF9-8E4C-C3FE21C28F9C}"/>
              </a:ext>
            </a:extLst>
          </p:cNvPr>
          <p:cNvGraphicFramePr/>
          <p:nvPr>
            <p:extLst>
              <p:ext uri="{D42A27DB-BD31-4B8C-83A1-F6EECF244321}">
                <p14:modId xmlns:p14="http://schemas.microsoft.com/office/powerpoint/2010/main" val="1220543336"/>
              </p:ext>
            </p:extLst>
          </p:nvPr>
        </p:nvGraphicFramePr>
        <p:xfrm>
          <a:off x="2123728" y="3284983"/>
          <a:ext cx="6108340" cy="3420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685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TM04033925[[fn=Капля]]</Template>
  <TotalTime>7658</TotalTime>
  <Words>1461</Words>
  <Application>Microsoft Office PowerPoint</Application>
  <PresentationFormat>Экран (4:3)</PresentationFormat>
  <Paragraphs>95</Paragraphs>
  <Slides>30</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30</vt:i4>
      </vt:variant>
    </vt:vector>
  </HeadingPairs>
  <TitlesOfParts>
    <vt:vector size="39" baseType="lpstr">
      <vt:lpstr>Arial</vt:lpstr>
      <vt:lpstr>Calibri</vt:lpstr>
      <vt:lpstr>Corbel</vt:lpstr>
      <vt:lpstr>Gill Sans MT</vt:lpstr>
      <vt:lpstr>Times New Roman</vt:lpstr>
      <vt:lpstr>Verdana</vt:lpstr>
      <vt:lpstr>Wingdings</vt:lpstr>
      <vt:lpstr>Wingdings 2</vt:lpstr>
      <vt:lpstr>Солнцестояние</vt:lpstr>
      <vt:lpstr>                  RAPORTUL   privind gradul de satisfacţie al  justiţiabililor în baza  sondajului petrecut în cadrul Curţii de Apel Bălţi  în perioada 25 septembrie-13 octombrie 2023</vt:lpstr>
      <vt:lpstr>Презентация PowerPoint</vt:lpstr>
      <vt:lpstr>   </vt:lpstr>
      <vt:lpstr>Ponderea celor care au participat la sondaj creşte în cazul persoanelor cu vârsta de la 18-30 ani - 25 persoane (25%) 30-60 ani cuprinde mărimea cea mai înaltă – 76 persoane (74%) peste 60 ani – 9 persoane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Din totalitatea respondenţilor, 76% (84 persoane) sunt de părerea că la parcarea aferentă clădirii Curţii de Apel Bălţi este convinabil accesul pentru parcarea maşinilor, însă nu excludem şi pe acei respondenţi care nu sunt satisfăcuţi de condiţiile de parcare şi au întîmpinat unele dificultăţi la parcarea maşinii, care cuprind o pondere de 18%, adică 26 de persoane.  Respondenţii care au reacţionat neutru la întrebarea dată constituie 6%.</vt:lpstr>
      <vt:lpstr>   Cunoașteți despre utilizarea de către instanța de judecată a Programului Integrat de Gestionare a Dosarelor și ce prezintă astea ?       Analiza datelor demonstrează, că majoritatea respondenţilor -100 persoane, adică 91% au confirmat că cunosc despre utilizarea de către instanță a PIGD, 10 respondenți , constituind 9% au specificat că nu cunosc despre PIGD.</vt:lpstr>
      <vt:lpstr>Презентация PowerPoint</vt:lpstr>
      <vt:lpstr>                                       Ați utilizat site-ul web al instanței ?                     Dacă ați utilizat, ați găsit cu ușurință informația căutată ?         La această întrebare a fost înregistrat un indicator destul de bun, mai mult de jumătate din respondenţi ce constituie o rată de 84% sau 92 din cei 110 de respondenţi se folosesc de serviciile portalului instanţei de judecată, şi numai 9% din respondenţi nu utilizează aceste servicii din motivul că, nu au acces direct la reţeaua de internet și 7% nu au răspuns la această întrebare.  Circa mai mult de jumătate din respondenţi – 64,3% au declarat că, accesînd pagin web a instanţei, aceasta le oferă justiţiabililor informaţii foarte utile şi numai 13% au avut o părere negativă în această privinţă.  </vt:lpstr>
      <vt:lpstr>Презентация PowerPoint</vt:lpstr>
      <vt:lpstr>Презентация PowerPoint</vt:lpstr>
      <vt:lpstr>                 Examinarea celei mai recente cauze la care aţi participat s-a început la timp?      Respondenţilor li s-a propus să răspundă dacă examinarea cauzei la care au participat s-a început la timp, analizînd datele sondajului putem concluziona următoarele: apoximativ 68 de respondenţi au declarat că şedinţele de judecată s-au început la timp fără careva abateri de la program, însă  42 la număr au menţionat că examinarea cauzei nu a început la ora fixată cum este indicat în citaţie, ci cu întârziere. </vt:lpstr>
      <vt:lpstr>               Aţi primit la timp citaţiile şi înştiinţările privind examinarea cauzei ?      Circa 76% (84 dintre vizitatori) au indicat că citaţiile sau alte înştiinţări privind examinarea cauzei au fost primite în timp. Cu toate acestea, există şi aprecieri negative a indicatorului dat cu o pondere de 24% (26 respondenți).</vt:lpstr>
      <vt:lpstr>        Judecătorii s-au comportat cu politețe și amabilitate în ședința de judecată ?        Cea mai mare parte a persoanelor investigate împărtășesc ideea că judecătorul a manifestat politeţe şi respect în şedinţa de judecată. Rezultatele analizei răspunsurilor fiind de 88%, considerăm că acesta este un rezultat destul de înalt şi semnificativ, măcar că 12% dintre persoanele investigate au avut o atitudine negativă.      Remarcăm  că acesta este un indicator foarte înalt, deoarece, per ansamblu 97 de respondenți sunt satisfăcuți de comportamentul judecătorilor şi modul în care au fost trataţi de judecătorii care activează în instanţă.</vt:lpstr>
      <vt:lpstr>      Judecătorii au demonstrat un nivel corespunzător de pregătire pentru   examinarea cauzei ?           Majoritatea respondenților 95 (86%) sunt de părerea, că judecătorul a fost pregătit în mod corespunzător pentru examinarea dosarului şi au dat dovadă de cunoaşterea materialelor dosarului, dar este de menţionat  că 9 (8%) din respondenţi sunt de părerea că judecătorul nu a demonstrat pregătirea corespunzătoare la examinarea dosarului şi circa 6 (6%) de respondenţi nu s-au pronunțat la această opţiune. </vt:lpstr>
      <vt:lpstr>                           A fost respectată procedura de examinare ?                     Vi s-a oferit posibilitatea de a Vă argumenta opiniile ?        Majoritatea respondenţilor  au fost de părerea că dosarul în care au fost implicaţi a fost analizat în termen rezonabil. Iar, în timp ce cota răspunsurilor pozitive, per general este înaltă, majorată este şi cota răspunsurilor negative.         Circa 14 din respondenţi au avut impresia că procesul nu a fost examinat în termeni rezonabili. Merită de menţionat că este o tendinţă negativă, şi, totodată, cota persoanelor care au apreciat neutru acest indicator constituie 13%. Majoritatea respondenţilor - 80% au considerat că judecătorul a oferit posibilitate tuturor părţilor să prezinte argumente în timpul şedinţei de judecată, însă s-au înregistrat şi păreri negative aferente acestei opțiuni care constitie 6% şi nu influențează semnificativ rezultatul dat. Cota parte a persoanelor care au reacţionat neutru constituie 1%.</vt:lpstr>
      <vt:lpstr>Презентация PowerPoint</vt:lpstr>
      <vt:lpstr>                                 CAPITOLUL VI. HOTĂRÎREA JUDECĂTOREASCĂ                                                                                                                           Hotărârea judecătorească    Cu toate că  76 din respondenţi au confirmat că hotărîrea pronunţată pe dosar este în favoarea lor, 23% sau 25 de vizitatori nu sunt mulţumiţi şi consideră totuşi, că hotărîrea s-a pronunţat în defavoarea lor și 9 respondenți s-au abținut.</vt:lpstr>
      <vt:lpstr>                         Ați obținut hotărârea pe cauza Dumneavoastră în termen?            Un număr de 74 din respondenții intervievați, adică 69% ne indică că hotărârile sunt primite în termen iar 29 respondenți, 25% afirmă că nu au primit hotărârile în termen, 6% nu au răspuns la această întrebare.</vt:lpstr>
      <vt:lpstr>                            Hotărîrea a fost scrisă într-un limbaj clar și ușor de înțeles ?            Din numărul total de respondenţi, ponderea celor care au bifat opțiunea  „da”  constituie 77% fapt care confirmă, că hotărîrea judecătorească era bine motivată, însă există 10% de vizitatori care nu şi-au expus părerea la acest indicator şi 13% din respondenţi  nu sunt de acord cu motivarea hotărîrii judecătoreşti.</vt:lpstr>
      <vt:lpstr>     Cunoașteți care sunt pașii necesari pentru executarea hotărârii judecătorești ?           Indicii sondajului ne indică că 88% din respondenți cunosc pașii necesari pentru executarea hotărârii judecătorești. Totuși 12 % din respondenții intervievați nu cunosc acești pași . </vt:lpstr>
      <vt:lpstr>Презентация PowerPoint</vt:lpstr>
      <vt:lpstr>                                                                                                                                          CONCLUZII              Studiul petrecut în incinta Curţii de Apel Bălţi privind evaluarea gradului de satisfacţie a justiţiabililor de activitatea instanţei de judecată a demonstrat, că toţi indicatorii analizaţi au fost evaluaţi pozitiv de către majoritatea intervievaților.         Panourile de informare sunt suficient de observabile, iar mai mult de jumătate dintre respondenţi au afirmat că au reuşit să ia cunoştinţă de materialele de pe aceste panouri.  Pe lîngă comodităţile existente, au fost specificate şi acelea momente, că avocaţii şi procurorii dispun de birouri separate care le oferă oportunitatea de a se pregăti de şedinţă într-un auditoriu, unde ei pot să se concentreze la materialele dosarului şi să nu fie nevoiţi să aştepte împreună cu alţi justiţiabili care, uneori, sunt destul de gălăgioşi.       Indiferent de momentele pozitive care s-au totalizat în urma sondajului, nu avem posibilitatea de a trece peste faptul, că au fost selectate şi evidenţiate de către justiţiabili şi unele neajunsuri, care în mare măsură s-au referit la următoarele momente:  *  Respectarea orei începerii şedinţei de judecată în corespundere cu cea indicată în citaţie;  *  Respectarea termenilor rezonabili de eliberare a actelor procesuale;   *  Mărirea numărului de judecători şi simplificarea procedurilor de examinare;       Dat fiind numărul redus de interviuri şi acoperirea doar a unui număr redus de utilizatori a serviciilor judecătoreşti, sondajul nu este unul reprezentativ şi nu permite de a face concluzii pentru întreg sistemul judiciar. Mai curând, rezultatele acestui sondaj reflectă opinia persoanelor care s-au adresat la Curtea de Apel Bălţi pe parcursul acestor 15 zile.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dc:creator>
  <cp:lastModifiedBy>Пользователь</cp:lastModifiedBy>
  <cp:revision>426</cp:revision>
  <cp:lastPrinted>2018-05-10T12:43:24Z</cp:lastPrinted>
  <dcterms:created xsi:type="dcterms:W3CDTF">2013-01-07T12:21:28Z</dcterms:created>
  <dcterms:modified xsi:type="dcterms:W3CDTF">2024-01-10T08:48:20Z</dcterms:modified>
</cp:coreProperties>
</file>