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5110" r:id="rId1"/>
  </p:sldMasterIdLst>
  <p:notesMasterIdLst>
    <p:notesMasterId r:id="rId24"/>
  </p:notesMasterIdLst>
  <p:sldIdLst>
    <p:sldId id="256" r:id="rId2"/>
    <p:sldId id="257" r:id="rId3"/>
    <p:sldId id="275" r:id="rId4"/>
    <p:sldId id="274" r:id="rId5"/>
    <p:sldId id="293" r:id="rId6"/>
    <p:sldId id="294" r:id="rId7"/>
    <p:sldId id="295" r:id="rId8"/>
    <p:sldId id="273" r:id="rId9"/>
    <p:sldId id="258" r:id="rId10"/>
    <p:sldId id="276" r:id="rId11"/>
    <p:sldId id="278" r:id="rId12"/>
    <p:sldId id="296" r:id="rId13"/>
    <p:sldId id="297" r:id="rId14"/>
    <p:sldId id="298" r:id="rId15"/>
    <p:sldId id="299" r:id="rId16"/>
    <p:sldId id="300" r:id="rId17"/>
    <p:sldId id="301" r:id="rId18"/>
    <p:sldId id="302" r:id="rId19"/>
    <p:sldId id="303" r:id="rId20"/>
    <p:sldId id="287" r:id="rId21"/>
    <p:sldId id="304" r:id="rId22"/>
    <p:sldId id="305" r:id="rId23"/>
  </p:sldIdLst>
  <p:sldSz cx="9144000" cy="5184775"/>
  <p:notesSz cx="6742113" cy="9875838"/>
  <p:embeddedFontLs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4F8675D3-2AB3-4D9A-8F80-B2C244778E11}">
          <p14:sldIdLst>
            <p14:sldId id="256"/>
            <p14:sldId id="257"/>
            <p14:sldId id="275"/>
          </p14:sldIdLst>
        </p14:section>
        <p14:section name="Раздел без заголовка" id="{06BB02A2-76D7-4035-B86F-D90CCCE0004A}">
          <p14:sldIdLst>
            <p14:sldId id="274"/>
            <p14:sldId id="293"/>
            <p14:sldId id="294"/>
            <p14:sldId id="295"/>
            <p14:sldId id="273"/>
            <p14:sldId id="258"/>
            <p14:sldId id="276"/>
            <p14:sldId id="278"/>
            <p14:sldId id="296"/>
            <p14:sldId id="297"/>
            <p14:sldId id="298"/>
            <p14:sldId id="299"/>
            <p14:sldId id="300"/>
            <p14:sldId id="301"/>
            <p14:sldId id="302"/>
            <p14:sldId id="303"/>
            <p14:sldId id="287"/>
            <p14:sldId id="304"/>
            <p14:sldId id="305"/>
          </p14:sldIdLst>
        </p14:section>
      </p14:sectionLst>
    </p:ext>
    <p:ext uri="{EFAFB233-063F-42B5-8137-9DF3F51BA10A}">
      <p15:sldGuideLst xmlns:p15="http://schemas.microsoft.com/office/powerpoint/2012/main">
        <p15:guide id="1" orient="horz" pos="1633">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gxkr8h+mMgJzVKhGcNZfNOGTWeb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 id="2" name="Ludmila Plamadeala" initials="LP" lastIdx="4" clrIdx="1">
    <p:extLst>
      <p:ext uri="{19B8F6BF-5375-455C-9EA6-DF929625EA0E}">
        <p15:presenceInfo xmlns:p15="http://schemas.microsoft.com/office/powerpoint/2012/main" userId="4e5b548af779949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1E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99" autoAdjust="0"/>
    <p:restoredTop sz="96023" autoAdjust="0"/>
  </p:normalViewPr>
  <p:slideViewPr>
    <p:cSldViewPr snapToGrid="0">
      <p:cViewPr varScale="1">
        <p:scale>
          <a:sx n="139" d="100"/>
          <a:sy n="139" d="100"/>
        </p:scale>
        <p:origin x="672" y="120"/>
      </p:cViewPr>
      <p:guideLst>
        <p:guide orient="horz" pos="1633"/>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9351851851851853E-2"/>
          <c:y val="0.18182008498937632"/>
          <c:w val="0.82407407407407407"/>
          <c:h val="0.56429540057492811"/>
        </c:manualLayout>
      </c:layout>
      <c:pie3DChart>
        <c:varyColors val="1"/>
        <c:ser>
          <c:idx val="0"/>
          <c:order val="0"/>
          <c:tx>
            <c:strRef>
              <c:f>Sheet1!$B$1</c:f>
              <c:strCache>
                <c:ptCount val="1"/>
                <c:pt idx="0">
                  <c:v>Cauzele pendinte la 01.01.2026</c:v>
                </c:pt>
              </c:strCache>
            </c:strRef>
          </c:tx>
          <c:explosion val="3"/>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3B5-46C7-A607-77D25222A25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3B5-46C7-A607-77D25222A252}"/>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3B5-46C7-A607-77D25222A252}"/>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3B5-46C7-A607-77D25222A252}"/>
              </c:ext>
            </c:extLst>
          </c:dPt>
          <c:dLbls>
            <c:dLbl>
              <c:idx val="0"/>
              <c:layout>
                <c:manualLayout>
                  <c:x val="0.21351633129192177"/>
                  <c:y val="-0.1184276965379328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3B5-46C7-A607-77D25222A252}"/>
                </c:ext>
              </c:extLst>
            </c:dLbl>
            <c:dLbl>
              <c:idx val="1"/>
              <c:layout>
                <c:manualLayout>
                  <c:x val="-9.3489355497229521E-3"/>
                  <c:y val="-6.2867141607299087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3B5-46C7-A607-77D25222A252}"/>
                </c:ext>
              </c:extLst>
            </c:dLbl>
            <c:dLbl>
              <c:idx val="2"/>
              <c:layout>
                <c:manualLayout>
                  <c:x val="-2.246318168562263E-2"/>
                  <c:y val="-1.540963629546306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3B5-46C7-A607-77D25222A252}"/>
                </c:ext>
              </c:extLst>
            </c:dLbl>
            <c:dLbl>
              <c:idx val="3"/>
              <c:layout>
                <c:manualLayout>
                  <c:x val="2.2602799650043744E-2"/>
                  <c:y val="-1.342550931133608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3B5-46C7-A607-77D25222A25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Cauze pendinte mai puțin de 12 luni </c:v>
                </c:pt>
                <c:pt idx="1">
                  <c:v>Cauze pendinte mai mult de 12 luni</c:v>
                </c:pt>
                <c:pt idx="2">
                  <c:v>Cauze pendinte mai mult de 24 luni </c:v>
                </c:pt>
                <c:pt idx="3">
                  <c:v>Cauze pendinte mai mult de 36 luni </c:v>
                </c:pt>
              </c:strCache>
            </c:strRef>
          </c:cat>
          <c:val>
            <c:numRef>
              <c:f>Sheet1!$B$2:$B$5</c:f>
              <c:numCache>
                <c:formatCode>General</c:formatCode>
                <c:ptCount val="4"/>
                <c:pt idx="0">
                  <c:v>4839</c:v>
                </c:pt>
                <c:pt idx="1">
                  <c:v>377</c:v>
                </c:pt>
                <c:pt idx="2">
                  <c:v>41</c:v>
                </c:pt>
                <c:pt idx="3">
                  <c:v>51</c:v>
                </c:pt>
              </c:numCache>
            </c:numRef>
          </c:val>
          <c:extLst>
            <c:ext xmlns:c16="http://schemas.microsoft.com/office/drawing/2014/chart" uri="{C3380CC4-5D6E-409C-BE32-E72D297353CC}">
              <c16:uniqueId val="{00000008-93B5-46C7-A607-77D25222A252}"/>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1.2352691861092091E-2"/>
          <c:y val="0.5109809949607157"/>
          <c:w val="0.96467739548928"/>
          <c:h val="0.4734947085985655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21582" cy="493792"/>
          </a:xfrm>
          <a:prstGeom prst="rect">
            <a:avLst/>
          </a:prstGeom>
          <a:noFill/>
          <a:ln>
            <a:noFill/>
          </a:ln>
        </p:spPr>
        <p:txBody>
          <a:bodyPr spcFirstLastPara="1" wrap="square" lIns="92559" tIns="46268" rIns="92559" bIns="462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8972" y="0"/>
            <a:ext cx="2921582" cy="493792"/>
          </a:xfrm>
          <a:prstGeom prst="rect">
            <a:avLst/>
          </a:prstGeom>
          <a:noFill/>
          <a:ln>
            <a:noFill/>
          </a:ln>
        </p:spPr>
        <p:txBody>
          <a:bodyPr spcFirstLastPara="1" wrap="square" lIns="92559" tIns="46268" rIns="92559" bIns="462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4212" y="4691024"/>
            <a:ext cx="5393690" cy="4444127"/>
          </a:xfrm>
          <a:prstGeom prst="rect">
            <a:avLst/>
          </a:prstGeom>
          <a:noFill/>
          <a:ln>
            <a:noFill/>
          </a:ln>
        </p:spPr>
        <p:txBody>
          <a:bodyPr spcFirstLastPara="1" wrap="square" lIns="92559" tIns="46268" rIns="92559" bIns="462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80332"/>
            <a:ext cx="2921582" cy="493792"/>
          </a:xfrm>
          <a:prstGeom prst="rect">
            <a:avLst/>
          </a:prstGeom>
          <a:noFill/>
          <a:ln>
            <a:noFill/>
          </a:ln>
        </p:spPr>
        <p:txBody>
          <a:bodyPr spcFirstLastPara="1" wrap="square" lIns="92559" tIns="46268" rIns="92559" bIns="462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8972" y="9380332"/>
            <a:ext cx="2921582" cy="493792"/>
          </a:xfrm>
          <a:prstGeom prst="rect">
            <a:avLst/>
          </a:prstGeom>
          <a:noFill/>
          <a:ln>
            <a:noFill/>
          </a:ln>
        </p:spPr>
        <p:txBody>
          <a:bodyPr spcFirstLastPara="1" wrap="square" lIns="92559" tIns="46268" rIns="92559" bIns="462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txBox="1">
            <a:spLocks noGrp="1"/>
          </p:cNvSpPr>
          <p:nvPr>
            <p:ph type="body" idx="1"/>
          </p:nvPr>
        </p:nvSpPr>
        <p:spPr>
          <a:xfrm>
            <a:off x="674212" y="4691024"/>
            <a:ext cx="5393690" cy="4444127"/>
          </a:xfrm>
          <a:prstGeom prst="rect">
            <a:avLst/>
          </a:prstGeom>
        </p:spPr>
        <p:txBody>
          <a:bodyPr spcFirstLastPara="1" wrap="square" lIns="92559" tIns="46268" rIns="92559" bIns="46268" anchor="t" anchorCtr="0">
            <a:noAutofit/>
          </a:bodyPr>
          <a:lstStyle/>
          <a:p>
            <a:pPr marL="0" indent="0"/>
            <a:endParaRPr dirty="0"/>
          </a:p>
        </p:txBody>
      </p:sp>
      <p:sp>
        <p:nvSpPr>
          <p:cNvPr id="246" name="Google Shape;246;p1:notes"/>
          <p:cNvSpPr>
            <a:spLocks noGrp="1" noRot="1" noChangeAspect="1"/>
          </p:cNvSpPr>
          <p:nvPr>
            <p:ph type="sldImg" idx="2"/>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notes"/>
          <p:cNvSpPr txBox="1">
            <a:spLocks noGrp="1"/>
          </p:cNvSpPr>
          <p:nvPr>
            <p:ph type="body" idx="1"/>
          </p:nvPr>
        </p:nvSpPr>
        <p:spPr>
          <a:xfrm>
            <a:off x="674212" y="4691024"/>
            <a:ext cx="5393690" cy="4444127"/>
          </a:xfrm>
          <a:prstGeom prst="rect">
            <a:avLst/>
          </a:prstGeom>
        </p:spPr>
        <p:txBody>
          <a:bodyPr spcFirstLastPara="1" wrap="square" lIns="92559" tIns="46268" rIns="92559" bIns="46268" anchor="t" anchorCtr="0">
            <a:noAutofit/>
          </a:bodyPr>
          <a:lstStyle/>
          <a:p>
            <a:pPr marL="0" indent="0"/>
            <a:endParaRPr dirty="0"/>
          </a:p>
        </p:txBody>
      </p:sp>
      <p:sp>
        <p:nvSpPr>
          <p:cNvPr id="254" name="Google Shape;254;p2:notes"/>
          <p:cNvSpPr>
            <a:spLocks noGrp="1" noRot="1" noChangeAspect="1"/>
          </p:cNvSpPr>
          <p:nvPr>
            <p:ph type="sldImg" idx="2"/>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notes"/>
          <p:cNvSpPr txBox="1">
            <a:spLocks noGrp="1"/>
          </p:cNvSpPr>
          <p:nvPr>
            <p:ph type="body" idx="1"/>
          </p:nvPr>
        </p:nvSpPr>
        <p:spPr>
          <a:xfrm>
            <a:off x="674212" y="4691024"/>
            <a:ext cx="5393690" cy="4444127"/>
          </a:xfrm>
          <a:prstGeom prst="rect">
            <a:avLst/>
          </a:prstGeom>
        </p:spPr>
        <p:txBody>
          <a:bodyPr spcFirstLastPara="1" wrap="square" lIns="92559" tIns="46268" rIns="92559" bIns="46268" anchor="t" anchorCtr="0">
            <a:noAutofit/>
          </a:bodyPr>
          <a:lstStyle/>
          <a:p>
            <a:pPr marL="0" indent="0"/>
            <a:endParaRPr dirty="0"/>
          </a:p>
        </p:txBody>
      </p:sp>
      <p:sp>
        <p:nvSpPr>
          <p:cNvPr id="263" name="Google Shape;263;p3:notes"/>
          <p:cNvSpPr>
            <a:spLocks noGrp="1" noRot="1" noChangeAspect="1"/>
          </p:cNvSpPr>
          <p:nvPr>
            <p:ph type="sldImg" idx="2"/>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8:notes"/>
          <p:cNvSpPr txBox="1">
            <a:spLocks noGrp="1"/>
          </p:cNvSpPr>
          <p:nvPr>
            <p:ph type="body" idx="1"/>
          </p:nvPr>
        </p:nvSpPr>
        <p:spPr>
          <a:xfrm>
            <a:off x="674212" y="4691024"/>
            <a:ext cx="5393690" cy="4444127"/>
          </a:xfrm>
          <a:prstGeom prst="rect">
            <a:avLst/>
          </a:prstGeom>
        </p:spPr>
        <p:txBody>
          <a:bodyPr spcFirstLastPara="1" wrap="square" lIns="92559" tIns="46268" rIns="92559" bIns="46268" anchor="t" anchorCtr="0">
            <a:noAutofit/>
          </a:bodyPr>
          <a:lstStyle/>
          <a:p>
            <a:pPr marL="0" indent="0"/>
            <a:endParaRPr dirty="0"/>
          </a:p>
        </p:txBody>
      </p:sp>
      <p:sp>
        <p:nvSpPr>
          <p:cNvPr id="305" name="Google Shape;305;p8:notes"/>
          <p:cNvSpPr>
            <a:spLocks noGrp="1" noRot="1" noChangeAspect="1"/>
          </p:cNvSpPr>
          <p:nvPr>
            <p:ph type="sldImg" idx="2"/>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8587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8:notes"/>
          <p:cNvSpPr txBox="1">
            <a:spLocks noGrp="1"/>
          </p:cNvSpPr>
          <p:nvPr>
            <p:ph type="body" idx="1"/>
          </p:nvPr>
        </p:nvSpPr>
        <p:spPr>
          <a:xfrm>
            <a:off x="674212" y="4691024"/>
            <a:ext cx="5393690" cy="4444127"/>
          </a:xfrm>
          <a:prstGeom prst="rect">
            <a:avLst/>
          </a:prstGeom>
        </p:spPr>
        <p:txBody>
          <a:bodyPr spcFirstLastPara="1" wrap="square" lIns="92559" tIns="46268" rIns="92559" bIns="46268" anchor="t" anchorCtr="0">
            <a:noAutofit/>
          </a:bodyPr>
          <a:lstStyle/>
          <a:p>
            <a:pPr marL="0" indent="0"/>
            <a:endParaRPr dirty="0"/>
          </a:p>
        </p:txBody>
      </p:sp>
      <p:sp>
        <p:nvSpPr>
          <p:cNvPr id="305" name="Google Shape;305;p8:notes"/>
          <p:cNvSpPr>
            <a:spLocks noGrp="1" noRot="1" noChangeAspect="1"/>
          </p:cNvSpPr>
          <p:nvPr>
            <p:ph type="sldImg" idx="2"/>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2680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8:notes"/>
          <p:cNvSpPr txBox="1">
            <a:spLocks noGrp="1"/>
          </p:cNvSpPr>
          <p:nvPr>
            <p:ph type="body" idx="1"/>
          </p:nvPr>
        </p:nvSpPr>
        <p:spPr>
          <a:xfrm>
            <a:off x="674212" y="4691024"/>
            <a:ext cx="5393690" cy="4444127"/>
          </a:xfrm>
          <a:prstGeom prst="rect">
            <a:avLst/>
          </a:prstGeom>
        </p:spPr>
        <p:txBody>
          <a:bodyPr spcFirstLastPara="1" wrap="square" lIns="92559" tIns="46268" rIns="92559" bIns="46268" anchor="t" anchorCtr="0">
            <a:noAutofit/>
          </a:bodyPr>
          <a:lstStyle/>
          <a:p>
            <a:pPr marL="0" indent="0"/>
            <a:endParaRPr dirty="0"/>
          </a:p>
        </p:txBody>
      </p:sp>
      <p:sp>
        <p:nvSpPr>
          <p:cNvPr id="305" name="Google Shape;305;p8:notes"/>
          <p:cNvSpPr>
            <a:spLocks noGrp="1" noRot="1" noChangeAspect="1"/>
          </p:cNvSpPr>
          <p:nvPr>
            <p:ph type="sldImg" idx="2"/>
          </p:nvPr>
        </p:nvSpPr>
        <p:spPr>
          <a:xfrm>
            <a:off x="104775" y="739775"/>
            <a:ext cx="6532563" cy="37052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6038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2382" y="4839123"/>
            <a:ext cx="9141619" cy="3456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88860"/>
            <a:ext cx="9141619" cy="483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73782"/>
            <a:ext cx="7543800" cy="2696083"/>
          </a:xfrm>
        </p:spPr>
        <p:txBody>
          <a:bodyPr anchor="b">
            <a:normAutofit/>
          </a:bodyPr>
          <a:lstStyle>
            <a:lvl1pPr algn="l">
              <a:lnSpc>
                <a:spcPct val="85000"/>
              </a:lnSpc>
              <a:defRPr sz="6000" spc="-38"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825038" y="3368531"/>
            <a:ext cx="7543800" cy="864129"/>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endParaRPr lang="ro-MD"/>
          </a:p>
        </p:txBody>
      </p:sp>
      <p:sp>
        <p:nvSpPr>
          <p:cNvPr id="5" name="Footer Placeholder 4"/>
          <p:cNvSpPr>
            <a:spLocks noGrp="1"/>
          </p:cNvSpPr>
          <p:nvPr>
            <p:ph type="ftr" sz="quarter" idx="11"/>
          </p:nvPr>
        </p:nvSpPr>
        <p:spPr/>
        <p:txBody>
          <a:bodyPr/>
          <a:lstStyle/>
          <a:p>
            <a:endParaRPr lang="ro-M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3283691"/>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91526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ro-MD"/>
          </a:p>
        </p:txBody>
      </p:sp>
      <p:sp>
        <p:nvSpPr>
          <p:cNvPr id="5" name="Footer Placeholder 4"/>
          <p:cNvSpPr>
            <a:spLocks noGrp="1"/>
          </p:cNvSpPr>
          <p:nvPr>
            <p:ph type="ftr" sz="quarter" idx="11"/>
          </p:nvPr>
        </p:nvSpPr>
        <p:spPr/>
        <p:txBody>
          <a:bodyPr/>
          <a:lstStyle/>
          <a:p>
            <a:endParaRPr lang="ro-M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0113813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39123"/>
            <a:ext cx="9141619" cy="3456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88860"/>
            <a:ext cx="9141619" cy="483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73782"/>
            <a:ext cx="7543800" cy="2696083"/>
          </a:xfrm>
        </p:spPr>
        <p:txBody>
          <a:bodyPr anchor="b" anchorCtr="0">
            <a:normAutofit/>
          </a:bodyPr>
          <a:lstStyle>
            <a:lvl1pPr>
              <a:lnSpc>
                <a:spcPct val="85000"/>
              </a:lnSpc>
              <a:defRPr sz="6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822960" y="3366647"/>
            <a:ext cx="7543800" cy="864129"/>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endParaRPr lang="ro-MD"/>
          </a:p>
        </p:txBody>
      </p:sp>
      <p:sp>
        <p:nvSpPr>
          <p:cNvPr id="5" name="Footer Placeholder 4"/>
          <p:cNvSpPr>
            <a:spLocks noGrp="1"/>
          </p:cNvSpPr>
          <p:nvPr>
            <p:ph type="ftr" sz="quarter" idx="11"/>
          </p:nvPr>
        </p:nvSpPr>
        <p:spPr/>
        <p:txBody>
          <a:bodyPr/>
          <a:lstStyle/>
          <a:p>
            <a:endParaRPr lang="ro-M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3283691"/>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29600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822960" y="216678"/>
            <a:ext cx="7543800" cy="1096799"/>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822959" y="1395409"/>
            <a:ext cx="3703320" cy="304173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63440" y="1395410"/>
            <a:ext cx="3703320" cy="304173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endParaRPr lang="ro-MD"/>
          </a:p>
        </p:txBody>
      </p:sp>
      <p:sp>
        <p:nvSpPr>
          <p:cNvPr id="6" name="Footer Placeholder 5"/>
          <p:cNvSpPr>
            <a:spLocks noGrp="1"/>
          </p:cNvSpPr>
          <p:nvPr>
            <p:ph type="ftr" sz="quarter" idx="11"/>
          </p:nvPr>
        </p:nvSpPr>
        <p:spPr/>
        <p:txBody>
          <a:bodyPr/>
          <a:lstStyle/>
          <a:p>
            <a:endParaRPr lang="ro-MD"/>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804459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822960" y="216678"/>
            <a:ext cx="7543800" cy="1096799"/>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22960" y="1395649"/>
            <a:ext cx="3703320" cy="556643"/>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822960" y="1952292"/>
            <a:ext cx="3703320" cy="2553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63440" y="1395649"/>
            <a:ext cx="3703320" cy="556643"/>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663440" y="1952292"/>
            <a:ext cx="3703320" cy="2553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endParaRPr lang="ro-MD"/>
          </a:p>
        </p:txBody>
      </p:sp>
      <p:sp>
        <p:nvSpPr>
          <p:cNvPr id="8" name="Footer Placeholder 7"/>
          <p:cNvSpPr>
            <a:spLocks noGrp="1"/>
          </p:cNvSpPr>
          <p:nvPr>
            <p:ph type="ftr" sz="quarter" idx="11"/>
          </p:nvPr>
        </p:nvSpPr>
        <p:spPr/>
        <p:txBody>
          <a:bodyPr/>
          <a:lstStyle/>
          <a:p>
            <a:endParaRPr lang="ro-MD"/>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803417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endParaRPr lang="ro-MD"/>
          </a:p>
        </p:txBody>
      </p:sp>
      <p:sp>
        <p:nvSpPr>
          <p:cNvPr id="4" name="Footer Placeholder 3"/>
          <p:cNvSpPr>
            <a:spLocks noGrp="1"/>
          </p:cNvSpPr>
          <p:nvPr>
            <p:ph type="ftr" sz="quarter" idx="11"/>
          </p:nvPr>
        </p:nvSpPr>
        <p:spPr/>
        <p:txBody>
          <a:bodyPr/>
          <a:lstStyle/>
          <a:p>
            <a:endParaRPr lang="ro-MD"/>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9501409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2382" y="4839123"/>
            <a:ext cx="9141619" cy="3456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88860"/>
            <a:ext cx="9141619" cy="483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ro-MD"/>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o-MD"/>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6716129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3" y="0"/>
            <a:ext cx="3038093" cy="5184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8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9347"/>
            <a:ext cx="2400300" cy="1728258"/>
          </a:xfrm>
        </p:spPr>
        <p:txBody>
          <a:bodyPr anchor="b">
            <a:normAutofit/>
          </a:bodyPr>
          <a:lstStyle>
            <a:lvl1pPr>
              <a:defRPr sz="27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3600450" y="553043"/>
            <a:ext cx="4869180" cy="397499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342900" y="2212171"/>
            <a:ext cx="2400300" cy="2554680"/>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a:xfrm>
            <a:off x="349134" y="4883718"/>
            <a:ext cx="1963883" cy="276041"/>
          </a:xfrm>
        </p:spPr>
        <p:txBody>
          <a:bodyPr/>
          <a:lstStyle>
            <a:lvl1pPr algn="l">
              <a:defRPr/>
            </a:lvl1pPr>
          </a:lstStyle>
          <a:p>
            <a:endParaRPr lang="ro-MD"/>
          </a:p>
        </p:txBody>
      </p:sp>
      <p:sp>
        <p:nvSpPr>
          <p:cNvPr id="6" name="Footer Placeholder 5"/>
          <p:cNvSpPr>
            <a:spLocks noGrp="1"/>
          </p:cNvSpPr>
          <p:nvPr>
            <p:ph type="ftr" sz="quarter" idx="11"/>
          </p:nvPr>
        </p:nvSpPr>
        <p:spPr>
          <a:xfrm>
            <a:off x="3600450" y="4883718"/>
            <a:ext cx="3486150" cy="276041"/>
          </a:xfrm>
        </p:spPr>
        <p:txBody>
          <a:bodyPr/>
          <a:lstStyle>
            <a:lvl1pPr algn="l">
              <a:defRPr>
                <a:solidFill>
                  <a:schemeClr val="tx2"/>
                </a:solidFill>
              </a:defRPr>
            </a:lvl1pPr>
          </a:lstStyle>
          <a:p>
            <a:endParaRPr lang="ro-MD"/>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9481194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744560"/>
            <a:ext cx="9141619" cy="14402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715889"/>
            <a:ext cx="9141619" cy="483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36734"/>
            <a:ext cx="7584948" cy="622173"/>
          </a:xfrm>
        </p:spPr>
        <p:txBody>
          <a:bodyPr lIns="91440" tIns="0" rIns="91440" bIns="0" anchor="b">
            <a:noAutofit/>
          </a:bodyPr>
          <a:lstStyle>
            <a:lvl1pPr>
              <a:defRPr sz="27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2" y="0"/>
            <a:ext cx="9143989" cy="3715888"/>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dirty="0"/>
          </a:p>
        </p:txBody>
      </p:sp>
      <p:sp>
        <p:nvSpPr>
          <p:cNvPr id="4" name="Text Placeholder 3"/>
          <p:cNvSpPr>
            <a:spLocks noGrp="1"/>
          </p:cNvSpPr>
          <p:nvPr>
            <p:ph type="body" sz="half" idx="2"/>
          </p:nvPr>
        </p:nvSpPr>
        <p:spPr>
          <a:xfrm>
            <a:off x="822960" y="4465819"/>
            <a:ext cx="7584948" cy="449347"/>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p:txBody>
          <a:bodyPr/>
          <a:lstStyle/>
          <a:p>
            <a:endParaRPr lang="ro-MD"/>
          </a:p>
        </p:txBody>
      </p:sp>
      <p:sp>
        <p:nvSpPr>
          <p:cNvPr id="6" name="Footer Placeholder 5"/>
          <p:cNvSpPr>
            <a:spLocks noGrp="1"/>
          </p:cNvSpPr>
          <p:nvPr>
            <p:ph type="ftr" sz="quarter" idx="11"/>
          </p:nvPr>
        </p:nvSpPr>
        <p:spPr/>
        <p:txBody>
          <a:bodyPr/>
          <a:lstStyle/>
          <a:p>
            <a:endParaRPr lang="ro-MD"/>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6482084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ro-MD"/>
          </a:p>
        </p:txBody>
      </p:sp>
      <p:sp>
        <p:nvSpPr>
          <p:cNvPr id="5" name="Footer Placeholder 4"/>
          <p:cNvSpPr>
            <a:spLocks noGrp="1"/>
          </p:cNvSpPr>
          <p:nvPr>
            <p:ph type="ftr" sz="quarter" idx="11"/>
          </p:nvPr>
        </p:nvSpPr>
        <p:spPr/>
        <p:txBody>
          <a:bodyPr/>
          <a:lstStyle/>
          <a:p>
            <a:endParaRPr lang="ro-M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0675723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2382" y="4839123"/>
            <a:ext cx="9141619" cy="3456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88860"/>
            <a:ext cx="9141619" cy="483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3580"/>
            <a:ext cx="1971675" cy="4352717"/>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13580"/>
            <a:ext cx="5800725" cy="435271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ro-MD"/>
          </a:p>
        </p:txBody>
      </p:sp>
      <p:sp>
        <p:nvSpPr>
          <p:cNvPr id="5" name="Footer Placeholder 4"/>
          <p:cNvSpPr>
            <a:spLocks noGrp="1"/>
          </p:cNvSpPr>
          <p:nvPr>
            <p:ph type="ftr" sz="quarter" idx="11"/>
          </p:nvPr>
        </p:nvSpPr>
        <p:spPr/>
        <p:txBody>
          <a:bodyPr/>
          <a:lstStyle/>
          <a:p>
            <a:endParaRPr lang="ro-MD"/>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0405619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ed/Gray 2 Content">
  <p:cSld name="Red/Gray 2 Content">
    <p:bg>
      <p:bgPr>
        <a:solidFill>
          <a:srgbClr val="E7E7E5"/>
        </a:solidFill>
        <a:effectLst/>
      </p:bgPr>
    </p:bg>
    <p:spTree>
      <p:nvGrpSpPr>
        <p:cNvPr id="1" name="Shape 30"/>
        <p:cNvGrpSpPr/>
        <p:nvPr/>
      </p:nvGrpSpPr>
      <p:grpSpPr>
        <a:xfrm>
          <a:off x="0" y="0"/>
          <a:ext cx="0" cy="0"/>
          <a:chOff x="0" y="0"/>
          <a:chExt cx="0" cy="0"/>
        </a:xfrm>
      </p:grpSpPr>
      <p:sp>
        <p:nvSpPr>
          <p:cNvPr id="31" name="Google Shape;31;p21"/>
          <p:cNvSpPr txBox="1">
            <a:spLocks noGrp="1"/>
          </p:cNvSpPr>
          <p:nvPr>
            <p:ph type="body" idx="1"/>
          </p:nvPr>
        </p:nvSpPr>
        <p:spPr>
          <a:xfrm>
            <a:off x="686104" y="1296987"/>
            <a:ext cx="7772400" cy="3200400"/>
          </a:xfrm>
          <a:prstGeom prst="rect">
            <a:avLst/>
          </a:prstGeom>
          <a:noFill/>
          <a:ln>
            <a:noFill/>
          </a:ln>
        </p:spPr>
        <p:txBody>
          <a:bodyPr spcFirstLastPara="1" wrap="square" lIns="91425" tIns="45700" rIns="91425" bIns="45700" anchor="t" anchorCtr="0">
            <a:normAutofit/>
          </a:bodyPr>
          <a:lstStyle>
            <a:lvl1pPr marL="457200" lvl="0" indent="-330200" algn="l">
              <a:spcBef>
                <a:spcPts val="320"/>
              </a:spcBef>
              <a:spcAft>
                <a:spcPts val="0"/>
              </a:spcAft>
              <a:buClr>
                <a:srgbClr val="6C6463"/>
              </a:buClr>
              <a:buSzPts val="1600"/>
              <a:buChar char="•"/>
              <a:defRPr sz="1600">
                <a:solidFill>
                  <a:srgbClr val="6C6463"/>
                </a:solidFill>
              </a:defRPr>
            </a:lvl1pPr>
            <a:lvl2pPr marL="914400" lvl="1" indent="-330200" algn="l">
              <a:spcBef>
                <a:spcPts val="320"/>
              </a:spcBef>
              <a:spcAft>
                <a:spcPts val="0"/>
              </a:spcAft>
              <a:buClr>
                <a:srgbClr val="6C6463"/>
              </a:buClr>
              <a:buSzPts val="1600"/>
              <a:buChar char="–"/>
              <a:defRPr sz="1600">
                <a:solidFill>
                  <a:srgbClr val="6C6463"/>
                </a:solidFill>
              </a:defRPr>
            </a:lvl2pPr>
            <a:lvl3pPr marL="1371600" lvl="2" indent="-330200" algn="l">
              <a:spcBef>
                <a:spcPts val="320"/>
              </a:spcBef>
              <a:spcAft>
                <a:spcPts val="0"/>
              </a:spcAft>
              <a:buClr>
                <a:srgbClr val="6C6463"/>
              </a:buClr>
              <a:buSzPts val="1600"/>
              <a:buChar char="•"/>
              <a:defRPr sz="1600">
                <a:solidFill>
                  <a:srgbClr val="6C6463"/>
                </a:solidFill>
              </a:defRPr>
            </a:lvl3pPr>
            <a:lvl4pPr marL="1828800" lvl="3" indent="-317500" algn="l">
              <a:spcBef>
                <a:spcPts val="280"/>
              </a:spcBef>
              <a:spcAft>
                <a:spcPts val="0"/>
              </a:spcAft>
              <a:buClr>
                <a:srgbClr val="6C6463"/>
              </a:buClr>
              <a:buSzPts val="1400"/>
              <a:buChar char="–"/>
              <a:defRPr sz="1400">
                <a:solidFill>
                  <a:srgbClr val="6C6463"/>
                </a:solidFill>
              </a:defRPr>
            </a:lvl4pPr>
            <a:lvl5pPr marL="2286000" lvl="4" indent="-330200" algn="l">
              <a:spcBef>
                <a:spcPts val="320"/>
              </a:spcBef>
              <a:spcAft>
                <a:spcPts val="0"/>
              </a:spcAft>
              <a:buClr>
                <a:srgbClr val="6C6463"/>
              </a:buClr>
              <a:buSzPts val="1600"/>
              <a:buChar char="»"/>
              <a:defRPr sz="1600">
                <a:solidFill>
                  <a:srgbClr val="6C6463"/>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21"/>
          <p:cNvSpPr txBox="1">
            <a:spLocks noGrp="1"/>
          </p:cNvSpPr>
          <p:nvPr>
            <p:ph type="dt" idx="10"/>
          </p:nvPr>
        </p:nvSpPr>
        <p:spPr>
          <a:xfrm>
            <a:off x="152400" y="4844639"/>
            <a:ext cx="2133600" cy="18614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6C646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1"/>
          <p:cNvSpPr txBox="1">
            <a:spLocks noGrp="1"/>
          </p:cNvSpPr>
          <p:nvPr>
            <p:ph type="ftr" idx="11"/>
          </p:nvPr>
        </p:nvSpPr>
        <p:spPr>
          <a:xfrm>
            <a:off x="3124200" y="4844639"/>
            <a:ext cx="2895600" cy="18614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6C646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sldNum" idx="12"/>
          </p:nvPr>
        </p:nvSpPr>
        <p:spPr>
          <a:xfrm>
            <a:off x="6858000" y="4844639"/>
            <a:ext cx="2133600" cy="18614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6C6463"/>
                </a:solidFill>
                <a:latin typeface="Calibri"/>
                <a:ea typeface="Calibri"/>
                <a:cs typeface="Calibri"/>
                <a:sym typeface="Calibri"/>
              </a:defRPr>
            </a:lvl1pPr>
            <a:lvl2pPr marL="0" lvl="1" indent="0" algn="r">
              <a:spcBef>
                <a:spcPts val="0"/>
              </a:spcBef>
              <a:buNone/>
              <a:defRPr sz="1200" b="0" i="0" u="none" strike="noStrike" cap="none">
                <a:solidFill>
                  <a:srgbClr val="6C6463"/>
                </a:solidFill>
                <a:latin typeface="Calibri"/>
                <a:ea typeface="Calibri"/>
                <a:cs typeface="Calibri"/>
                <a:sym typeface="Calibri"/>
              </a:defRPr>
            </a:lvl2pPr>
            <a:lvl3pPr marL="0" lvl="2" indent="0" algn="r">
              <a:spcBef>
                <a:spcPts val="0"/>
              </a:spcBef>
              <a:buNone/>
              <a:defRPr sz="1200" b="0" i="0" u="none" strike="noStrike" cap="none">
                <a:solidFill>
                  <a:srgbClr val="6C6463"/>
                </a:solidFill>
                <a:latin typeface="Calibri"/>
                <a:ea typeface="Calibri"/>
                <a:cs typeface="Calibri"/>
                <a:sym typeface="Calibri"/>
              </a:defRPr>
            </a:lvl3pPr>
            <a:lvl4pPr marL="0" lvl="3" indent="0" algn="r">
              <a:spcBef>
                <a:spcPts val="0"/>
              </a:spcBef>
              <a:buNone/>
              <a:defRPr sz="1200" b="0" i="0" u="none" strike="noStrike" cap="none">
                <a:solidFill>
                  <a:srgbClr val="6C6463"/>
                </a:solidFill>
                <a:latin typeface="Calibri"/>
                <a:ea typeface="Calibri"/>
                <a:cs typeface="Calibri"/>
                <a:sym typeface="Calibri"/>
              </a:defRPr>
            </a:lvl4pPr>
            <a:lvl5pPr marL="0" lvl="4" indent="0" algn="r">
              <a:spcBef>
                <a:spcPts val="0"/>
              </a:spcBef>
              <a:buNone/>
              <a:defRPr sz="1200" b="0" i="0" u="none" strike="noStrike" cap="none">
                <a:solidFill>
                  <a:srgbClr val="6C6463"/>
                </a:solidFill>
                <a:latin typeface="Calibri"/>
                <a:ea typeface="Calibri"/>
                <a:cs typeface="Calibri"/>
                <a:sym typeface="Calibri"/>
              </a:defRPr>
            </a:lvl5pPr>
            <a:lvl6pPr marL="0" lvl="5" indent="0" algn="r">
              <a:spcBef>
                <a:spcPts val="0"/>
              </a:spcBef>
              <a:buNone/>
              <a:defRPr sz="1200" b="0" i="0" u="none" strike="noStrike" cap="none">
                <a:solidFill>
                  <a:srgbClr val="6C6463"/>
                </a:solidFill>
                <a:latin typeface="Calibri"/>
                <a:ea typeface="Calibri"/>
                <a:cs typeface="Calibri"/>
                <a:sym typeface="Calibri"/>
              </a:defRPr>
            </a:lvl6pPr>
            <a:lvl7pPr marL="0" lvl="6" indent="0" algn="r">
              <a:spcBef>
                <a:spcPts val="0"/>
              </a:spcBef>
              <a:buNone/>
              <a:defRPr sz="1200" b="0" i="0" u="none" strike="noStrike" cap="none">
                <a:solidFill>
                  <a:srgbClr val="6C6463"/>
                </a:solidFill>
                <a:latin typeface="Calibri"/>
                <a:ea typeface="Calibri"/>
                <a:cs typeface="Calibri"/>
                <a:sym typeface="Calibri"/>
              </a:defRPr>
            </a:lvl7pPr>
            <a:lvl8pPr marL="0" lvl="7" indent="0" algn="r">
              <a:spcBef>
                <a:spcPts val="0"/>
              </a:spcBef>
              <a:buNone/>
              <a:defRPr sz="1200" b="0" i="0" u="none" strike="noStrike" cap="none">
                <a:solidFill>
                  <a:srgbClr val="6C6463"/>
                </a:solidFill>
                <a:latin typeface="Calibri"/>
                <a:ea typeface="Calibri"/>
                <a:cs typeface="Calibri"/>
                <a:sym typeface="Calibri"/>
              </a:defRPr>
            </a:lvl8pPr>
            <a:lvl9pPr marL="0" lvl="8" indent="0" algn="r">
              <a:spcBef>
                <a:spcPts val="0"/>
              </a:spcBef>
              <a:buNone/>
              <a:defRPr sz="1200" b="0" i="0" u="none" strike="noStrike" cap="none">
                <a:solidFill>
                  <a:srgbClr val="6C6463"/>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5" name="Google Shape;35;p21"/>
          <p:cNvSpPr txBox="1">
            <a:spLocks noGrp="1"/>
          </p:cNvSpPr>
          <p:nvPr>
            <p:ph type="title"/>
          </p:nvPr>
        </p:nvSpPr>
        <p:spPr>
          <a:xfrm>
            <a:off x="686104" y="679217"/>
            <a:ext cx="7772400" cy="465370"/>
          </a:xfrm>
          <a:prstGeom prst="rect">
            <a:avLst/>
          </a:prstGeom>
          <a:noFill/>
          <a:ln>
            <a:noFill/>
          </a:ln>
        </p:spPr>
        <p:txBody>
          <a:bodyPr spcFirstLastPara="1" wrap="square" lIns="91425" tIns="45700" rIns="91425" bIns="45700" anchor="b" anchorCtr="0">
            <a:spAutoFit/>
          </a:bodyPr>
          <a:lstStyle>
            <a:lvl1pPr lvl="0" algn="ctr">
              <a:spcBef>
                <a:spcPts val="0"/>
              </a:spcBef>
              <a:spcAft>
                <a:spcPts val="0"/>
              </a:spcAft>
              <a:buClr>
                <a:srgbClr val="BA0C2F"/>
              </a:buClr>
              <a:buSzPts val="4400"/>
              <a:buFont typeface="Calibri"/>
              <a:buNone/>
              <a:defRPr>
                <a:solidFill>
                  <a:srgbClr val="BA0C2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011742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39123"/>
            <a:ext cx="9144000" cy="3456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88860"/>
            <a:ext cx="9144001" cy="49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6678"/>
            <a:ext cx="7543800" cy="1096799"/>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822960" y="1395409"/>
            <a:ext cx="7543800" cy="3041735"/>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22961" y="4883718"/>
            <a:ext cx="1854203" cy="276041"/>
          </a:xfrm>
          <a:prstGeom prst="rect">
            <a:avLst/>
          </a:prstGeom>
        </p:spPr>
        <p:txBody>
          <a:bodyPr vert="horz" lIns="91440" tIns="45720" rIns="91440" bIns="45720" rtlCol="0" anchor="ctr"/>
          <a:lstStyle>
            <a:lvl1pPr algn="l">
              <a:defRPr sz="675">
                <a:solidFill>
                  <a:srgbClr val="FFFFFF"/>
                </a:solidFill>
              </a:defRPr>
            </a:lvl1pPr>
          </a:lstStyle>
          <a:p>
            <a:endParaRPr lang="ro-MD"/>
          </a:p>
        </p:txBody>
      </p:sp>
      <p:sp>
        <p:nvSpPr>
          <p:cNvPr id="5" name="Footer Placeholder 4"/>
          <p:cNvSpPr>
            <a:spLocks noGrp="1"/>
          </p:cNvSpPr>
          <p:nvPr>
            <p:ph type="ftr" sz="quarter" idx="3"/>
          </p:nvPr>
        </p:nvSpPr>
        <p:spPr>
          <a:xfrm>
            <a:off x="2764639" y="4883718"/>
            <a:ext cx="3617103" cy="276041"/>
          </a:xfrm>
          <a:prstGeom prst="rect">
            <a:avLst/>
          </a:prstGeom>
        </p:spPr>
        <p:txBody>
          <a:bodyPr vert="horz" lIns="91440" tIns="45720" rIns="91440" bIns="45720" rtlCol="0" anchor="ctr"/>
          <a:lstStyle>
            <a:lvl1pPr algn="ctr">
              <a:defRPr sz="675" cap="all" baseline="0">
                <a:solidFill>
                  <a:srgbClr val="FFFFFF"/>
                </a:solidFill>
              </a:defRPr>
            </a:lvl1pPr>
          </a:lstStyle>
          <a:p>
            <a:endParaRPr lang="ro-MD"/>
          </a:p>
        </p:txBody>
      </p:sp>
      <p:sp>
        <p:nvSpPr>
          <p:cNvPr id="6" name="Slide Number Placeholder 5"/>
          <p:cNvSpPr>
            <a:spLocks noGrp="1"/>
          </p:cNvSpPr>
          <p:nvPr>
            <p:ph type="sldNum" sz="quarter" idx="4"/>
          </p:nvPr>
        </p:nvSpPr>
        <p:spPr>
          <a:xfrm>
            <a:off x="7425344" y="4883718"/>
            <a:ext cx="984019" cy="276041"/>
          </a:xfrm>
          <a:prstGeom prst="rect">
            <a:avLst/>
          </a:prstGeom>
        </p:spPr>
        <p:txBody>
          <a:bodyPr vert="horz" lIns="91440" tIns="45720" rIns="91440" bIns="45720" rtlCol="0" anchor="ctr"/>
          <a:lstStyle>
            <a:lvl1pPr algn="r">
              <a:defRPr sz="788">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895149" y="1313843"/>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003633"/>
      </p:ext>
    </p:extLst>
  </p:cSld>
  <p:clrMap bg1="lt1" tx1="dk1" bg2="lt2" tx2="dk2" accent1="accent1" accent2="accent2" accent3="accent3" accent4="accent4" accent5="accent5" accent6="accent6" hlink="hlink" folHlink="folHlink"/>
  <p:sldLayoutIdLst>
    <p:sldLayoutId id="2147485111" r:id="rId1"/>
    <p:sldLayoutId id="2147485112" r:id="rId2"/>
    <p:sldLayoutId id="2147485113" r:id="rId3"/>
    <p:sldLayoutId id="2147485114" r:id="rId4"/>
    <p:sldLayoutId id="2147485115" r:id="rId5"/>
    <p:sldLayoutId id="2147485116" r:id="rId6"/>
    <p:sldLayoutId id="2147485117" r:id="rId7"/>
    <p:sldLayoutId id="2147485118" r:id="rId8"/>
    <p:sldLayoutId id="2147485119" r:id="rId9"/>
    <p:sldLayoutId id="2147485120" r:id="rId10"/>
    <p:sldLayoutId id="2147485121" r:id="rId11"/>
    <p:sldLayoutId id="2147485122" r:id="rId12"/>
  </p:sldLayoutIdLst>
  <p:hf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247"/>
        <p:cNvGrpSpPr/>
        <p:nvPr/>
      </p:nvGrpSpPr>
      <p:grpSpPr>
        <a:xfrm>
          <a:off x="0" y="0"/>
          <a:ext cx="0" cy="0"/>
          <a:chOff x="0" y="0"/>
          <a:chExt cx="0" cy="0"/>
        </a:xfrm>
      </p:grpSpPr>
      <p:sp>
        <p:nvSpPr>
          <p:cNvPr id="6" name="Заголовок 5">
            <a:extLst>
              <a:ext uri="{FF2B5EF4-FFF2-40B4-BE49-F238E27FC236}">
                <a16:creationId xmlns:a16="http://schemas.microsoft.com/office/drawing/2014/main" id="{383F2EE1-FF8A-4716-84DB-EEA2C25F55D4}"/>
              </a:ext>
            </a:extLst>
          </p:cNvPr>
          <p:cNvSpPr>
            <a:spLocks noGrp="1"/>
          </p:cNvSpPr>
          <p:nvPr>
            <p:ph type="title"/>
          </p:nvPr>
        </p:nvSpPr>
        <p:spPr>
          <a:xfrm>
            <a:off x="6703358" y="216678"/>
            <a:ext cx="2037230" cy="876477"/>
          </a:xfrm>
        </p:spPr>
        <p:txBody>
          <a:bodyPr>
            <a:normAutofit/>
          </a:bodyPr>
          <a:lstStyle/>
          <a:p>
            <a:r>
              <a:rPr lang="ro-RO" sz="1400" b="1" i="1" dirty="0">
                <a:latin typeface="Times New Roman" panose="02020603050405020304" pitchFamily="18" charset="0"/>
                <a:cs typeface="Times New Roman" panose="02020603050405020304" pitchFamily="18" charset="0"/>
              </a:rPr>
              <a:t>Aprobat prin Ordinul Președintelui </a:t>
            </a:r>
            <a:r>
              <a:rPr lang="ro-RO" sz="1400" b="1" i="1">
                <a:latin typeface="Times New Roman" panose="02020603050405020304" pitchFamily="18" charset="0"/>
                <a:cs typeface="Times New Roman" panose="02020603050405020304" pitchFamily="18" charset="0"/>
              </a:rPr>
              <a:t>interimar </a:t>
            </a:r>
            <a:br>
              <a:rPr lang="ro-RO" sz="1400" b="1" i="1">
                <a:latin typeface="Times New Roman" panose="02020603050405020304" pitchFamily="18" charset="0"/>
                <a:cs typeface="Times New Roman" panose="02020603050405020304" pitchFamily="18" charset="0"/>
              </a:rPr>
            </a:br>
            <a:r>
              <a:rPr lang="ro-RO" sz="1400" b="1" i="1">
                <a:latin typeface="Times New Roman" panose="02020603050405020304" pitchFamily="18" charset="0"/>
                <a:cs typeface="Times New Roman" panose="02020603050405020304" pitchFamily="18" charset="0"/>
              </a:rPr>
              <a:t>al Curții </a:t>
            </a:r>
            <a:r>
              <a:rPr lang="ro-RO" sz="1400" b="1" i="1" dirty="0">
                <a:latin typeface="Times New Roman" panose="02020603050405020304" pitchFamily="18" charset="0"/>
                <a:cs typeface="Times New Roman" panose="02020603050405020304" pitchFamily="18" charset="0"/>
              </a:rPr>
              <a:t>de Apel </a:t>
            </a:r>
            <a:r>
              <a:rPr lang="ro-RO" sz="1400" b="1" i="1">
                <a:latin typeface="Times New Roman" panose="02020603050405020304" pitchFamily="18" charset="0"/>
                <a:cs typeface="Times New Roman" panose="02020603050405020304" pitchFamily="18" charset="0"/>
              </a:rPr>
              <a:t>Nord </a:t>
            </a:r>
            <a:br>
              <a:rPr lang="ro-RO" sz="1400" b="1" i="1">
                <a:latin typeface="Times New Roman" panose="02020603050405020304" pitchFamily="18" charset="0"/>
                <a:cs typeface="Times New Roman" panose="02020603050405020304" pitchFamily="18" charset="0"/>
              </a:rPr>
            </a:br>
            <a:r>
              <a:rPr lang="ro-RO" sz="1400" b="1" i="1">
                <a:latin typeface="Times New Roman" panose="02020603050405020304" pitchFamily="18" charset="0"/>
                <a:cs typeface="Times New Roman" panose="02020603050405020304" pitchFamily="18" charset="0"/>
              </a:rPr>
              <a:t>nr</a:t>
            </a:r>
            <a:r>
              <a:rPr lang="ro-RO" sz="1400" b="1" i="1" dirty="0">
                <a:latin typeface="Times New Roman" panose="02020603050405020304" pitchFamily="18" charset="0"/>
                <a:cs typeface="Times New Roman" panose="02020603050405020304" pitchFamily="18" charset="0"/>
              </a:rPr>
              <a:t>. 10 I din 05.01.2026</a:t>
            </a:r>
            <a:endParaRPr lang="ru-RU" sz="1400" b="1" i="1" dirty="0">
              <a:latin typeface="Times New Roman" panose="02020603050405020304" pitchFamily="18" charset="0"/>
              <a:cs typeface="Times New Roman" panose="02020603050405020304" pitchFamily="18" charset="0"/>
            </a:endParaRPr>
          </a:p>
        </p:txBody>
      </p:sp>
      <p:sp>
        <p:nvSpPr>
          <p:cNvPr id="4" name="Подзаголовок 3">
            <a:extLst>
              <a:ext uri="{FF2B5EF4-FFF2-40B4-BE49-F238E27FC236}">
                <a16:creationId xmlns:a16="http://schemas.microsoft.com/office/drawing/2014/main" id="{C5DC0C84-65E9-4301-B3F6-5A5343F881A5}"/>
              </a:ext>
            </a:extLst>
          </p:cNvPr>
          <p:cNvSpPr>
            <a:spLocks noGrp="1"/>
          </p:cNvSpPr>
          <p:nvPr>
            <p:ph type="subTitle" idx="4294967295"/>
          </p:nvPr>
        </p:nvSpPr>
        <p:spPr>
          <a:xfrm>
            <a:off x="2321068" y="3194229"/>
            <a:ext cx="5661025" cy="1354138"/>
          </a:xfrm>
          <a:solidFill>
            <a:schemeClr val="bg2"/>
          </a:solidFill>
          <a:effectLst>
            <a:glow rad="127000">
              <a:schemeClr val="accent2">
                <a:lumMod val="60000"/>
                <a:lumOff val="40000"/>
              </a:schemeClr>
            </a:glow>
          </a:effectLst>
        </p:spPr>
        <p:txBody>
          <a:bodyPr>
            <a:normAutofit fontScale="25000" lnSpcReduction="20000"/>
          </a:bodyPr>
          <a:lstStyle/>
          <a:p>
            <a:pPr algn="ctr"/>
            <a:br>
              <a:rPr lang="ro-RO" sz="2800" b="1" dirty="0">
                <a:latin typeface="Times New Roman" panose="02020603050405020304" pitchFamily="18" charset="0"/>
                <a:cs typeface="Times New Roman" panose="02020603050405020304" pitchFamily="18" charset="0"/>
              </a:rPr>
            </a:br>
            <a:r>
              <a:rPr lang="ro-RO" sz="11200" b="1" dirty="0">
                <a:latin typeface="Times New Roman" panose="02020603050405020304" pitchFamily="18" charset="0"/>
                <a:cs typeface="Times New Roman" panose="02020603050405020304" pitchFamily="18" charset="0"/>
              </a:rPr>
              <a:t>Programul</a:t>
            </a:r>
          </a:p>
          <a:p>
            <a:pPr algn="ctr"/>
            <a:r>
              <a:rPr lang="ro-RO" sz="5000" b="1" dirty="0">
                <a:latin typeface="Times New Roman" panose="02020603050405020304" pitchFamily="18" charset="0"/>
                <a:cs typeface="Times New Roman" panose="02020603050405020304" pitchFamily="18" charset="0"/>
              </a:rPr>
              <a:t>de dezvoltare strategică </a:t>
            </a:r>
          </a:p>
          <a:p>
            <a:pPr algn="ctr"/>
            <a:r>
              <a:rPr lang="ro-RO" sz="4500" b="1" dirty="0">
                <a:latin typeface="Times New Roman" panose="02020603050405020304" pitchFamily="18" charset="0"/>
                <a:cs typeface="Times New Roman" panose="02020603050405020304" pitchFamily="18" charset="0"/>
              </a:rPr>
              <a:t>al Curții de Apel Nord pentru perioada</a:t>
            </a:r>
          </a:p>
          <a:p>
            <a:pPr algn="ctr"/>
            <a:r>
              <a:rPr lang="ro-RO" sz="4500" b="1" cap="none" dirty="0">
                <a:latin typeface="Times New Roman" panose="02020603050405020304" pitchFamily="18" charset="0"/>
                <a:cs typeface="Times New Roman" panose="02020603050405020304" pitchFamily="18" charset="0"/>
              </a:rPr>
              <a:t>2026-2029</a:t>
            </a:r>
            <a:endParaRPr lang="ru-RU" sz="4500" b="1" cap="none"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6F8C8A0C-F33D-46A2-8E5B-AC5B30DC4D8A}"/>
              </a:ext>
            </a:extLst>
          </p:cNvPr>
          <p:cNvPicPr>
            <a:picLocks noChangeAspect="1"/>
          </p:cNvPicPr>
          <p:nvPr/>
        </p:nvPicPr>
        <p:blipFill>
          <a:blip r:embed="rId3"/>
          <a:stretch>
            <a:fillRect/>
          </a:stretch>
        </p:blipFill>
        <p:spPr>
          <a:xfrm>
            <a:off x="4585447" y="2436348"/>
            <a:ext cx="29644" cy="29600"/>
          </a:xfrm>
          <a:prstGeom prst="rect">
            <a:avLst/>
          </a:prstGeom>
        </p:spPr>
      </p:pic>
      <p:sp>
        <p:nvSpPr>
          <p:cNvPr id="2" name="AutoShape 2">
            <a:extLst>
              <a:ext uri="{FF2B5EF4-FFF2-40B4-BE49-F238E27FC236}">
                <a16:creationId xmlns:a16="http://schemas.microsoft.com/office/drawing/2014/main" id="{A8C7CF61-3CF2-4DA5-89D5-D1F7B6DBEFB7}"/>
              </a:ext>
            </a:extLst>
          </p:cNvPr>
          <p:cNvSpPr>
            <a:spLocks noChangeAspect="1" noChangeArrowheads="1"/>
          </p:cNvSpPr>
          <p:nvPr/>
        </p:nvSpPr>
        <p:spPr bwMode="auto">
          <a:xfrm>
            <a:off x="3128682" y="183601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 name="Рисунок 2">
            <a:extLst>
              <a:ext uri="{FF2B5EF4-FFF2-40B4-BE49-F238E27FC236}">
                <a16:creationId xmlns:a16="http://schemas.microsoft.com/office/drawing/2014/main" id="{D7C28F99-3686-4B56-AEEB-C8345A97BE31}"/>
              </a:ext>
            </a:extLst>
          </p:cNvPr>
          <p:cNvPicPr>
            <a:picLocks noChangeAspect="1"/>
          </p:cNvPicPr>
          <p:nvPr/>
        </p:nvPicPr>
        <p:blipFill>
          <a:blip r:embed="rId4"/>
          <a:stretch>
            <a:fillRect/>
          </a:stretch>
        </p:blipFill>
        <p:spPr>
          <a:xfrm>
            <a:off x="3711388" y="303254"/>
            <a:ext cx="2299447" cy="25676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255"/>
        <p:cNvGrpSpPr/>
        <p:nvPr/>
      </p:nvGrpSpPr>
      <p:grpSpPr>
        <a:xfrm>
          <a:off x="0" y="0"/>
          <a:ext cx="0" cy="0"/>
          <a:chOff x="0" y="0"/>
          <a:chExt cx="0" cy="0"/>
        </a:xfrm>
      </p:grpSpPr>
      <p:sp>
        <p:nvSpPr>
          <p:cNvPr id="257" name="Google Shape;257;p2"/>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
        <p:nvSpPr>
          <p:cNvPr id="258" name="Google Shape;258;p2"/>
          <p:cNvSpPr txBox="1"/>
          <p:nvPr/>
        </p:nvSpPr>
        <p:spPr>
          <a:xfrm>
            <a:off x="1193919" y="458508"/>
            <a:ext cx="6101100" cy="369291"/>
          </a:xfrm>
          <a:prstGeom prst="rect">
            <a:avLst/>
          </a:prstGeom>
          <a:noFill/>
          <a:ln>
            <a:noFill/>
          </a:ln>
        </p:spPr>
        <p:txBody>
          <a:bodyPr spcFirstLastPara="1" wrap="square" lIns="91425" tIns="45700" rIns="91425" bIns="45700" anchor="b" anchorCtr="0">
            <a:spAutoFit/>
          </a:bodyPr>
          <a:lstStyle/>
          <a:p>
            <a:pPr algn="ctr"/>
            <a:r>
              <a:rPr lang="ro-RO" b="1" dirty="0">
                <a:latin typeface="Times New Roman" panose="02020603050405020304" pitchFamily="18" charset="0"/>
                <a:cs typeface="Times New Roman" panose="02020603050405020304" pitchFamily="18" charset="0"/>
              </a:rPr>
              <a:t>Introducere</a:t>
            </a:r>
            <a:endParaRPr lang="ru-RU"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DAF3644B-D181-46DF-96EE-F8E310910DD8}"/>
              </a:ext>
            </a:extLst>
          </p:cNvPr>
          <p:cNvSpPr/>
          <p:nvPr/>
        </p:nvSpPr>
        <p:spPr>
          <a:xfrm>
            <a:off x="988359" y="1055593"/>
            <a:ext cx="7772400" cy="3724546"/>
          </a:xfrm>
          <a:prstGeom prst="rect">
            <a:avLst/>
          </a:prstGeom>
        </p:spPr>
        <p:txBody>
          <a:bodyPr wrap="square">
            <a:spAutoFit/>
          </a:bodyPr>
          <a:lstStyle/>
          <a:p>
            <a:pPr algn="just">
              <a:lnSpc>
                <a:spcPct val="115000"/>
              </a:lnSpc>
              <a:spcAft>
                <a:spcPts val="0"/>
              </a:spcAft>
            </a:pPr>
            <a:r>
              <a:rPr lang="ro-RO" sz="120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Programul de dezvoltare strategică al instanței de judecată pentru perioada 2026–2029 stabilește direcțiile prioritare de dezvoltare instituțională, având drept scop consolidarea independenței justiției, creșterea eficienței activității instanței, îmbunătățirea calității actului de justiție și sporirea încrederii publicului în sistemul judecătoresc.</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ro-RO"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Strategia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este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elaborată</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în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conformitate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cu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cadrul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normativ</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național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politicile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publice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în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domeniul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justiției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și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recomandările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Consiliului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Superior al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Magistraturii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ținând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cont</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de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analiza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situației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curente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și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de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provocările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identificate</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a:t>
            </a:r>
            <a:endParaRPr lang="ro-RO" sz="1400" b="1" i="1"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ro-RO"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u="sng" dirty="0" err="1">
                <a:latin typeface="Times New Roman" panose="02020603050405020304" pitchFamily="18" charset="0"/>
                <a:ea typeface="Times New Roman" panose="02020603050405020304" pitchFamily="18" charset="0"/>
                <a:cs typeface="Times New Roman" panose="02020603050405020304" pitchFamily="18" charset="0"/>
              </a:rPr>
              <a:t>Viziune</a:t>
            </a:r>
            <a:endParaRPr lang="ru-RU" sz="1400" u="sng"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ro-RO" sz="14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O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instanță</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independentă</a:t>
            </a: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eficientă</a:t>
            </a: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transparentă</a:t>
            </a: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și</a:t>
            </a: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orientată</a:t>
            </a: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spre</a:t>
            </a:r>
            <a:r>
              <a:rPr lang="en-US"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i="1" dirty="0" err="1">
                <a:latin typeface="Times New Roman" panose="02020603050405020304" pitchFamily="18" charset="0"/>
                <a:ea typeface="Times New Roman" panose="02020603050405020304" pitchFamily="18" charset="0"/>
                <a:cs typeface="Times New Roman" panose="02020603050405020304" pitchFamily="18" charset="0"/>
              </a:rPr>
              <a:t>justițiabil</a:t>
            </a:r>
            <a:r>
              <a:rPr lang="ro-RO" sz="1400" b="1" i="1" dirty="0">
                <a:latin typeface="Times New Roman" panose="02020603050405020304" pitchFamily="18" charset="0"/>
                <a:ea typeface="Times New Roman" panose="02020603050405020304" pitchFamily="18" charset="0"/>
                <a:cs typeface="Times New Roman" panose="02020603050405020304" pitchFamily="18" charset="0"/>
              </a:rPr>
              <a:t>i</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care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asigură</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un act de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justiție</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de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calitate</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accesibil</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și</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echitabil</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a:t>
            </a:r>
            <a:endParaRPr lang="ro-RO" sz="1400" i="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ro-RO" sz="1400" b="1" i="1" dirty="0">
                <a:latin typeface="Times New Roman" panose="02020603050405020304" pitchFamily="18" charset="0"/>
                <a:ea typeface="Calibri" panose="020F0502020204030204" pitchFamily="34" charset="0"/>
                <a:cs typeface="Times New Roman" panose="02020603050405020304" pitchFamily="18" charset="0"/>
              </a:rPr>
              <a:t>	</a:t>
            </a:r>
            <a:r>
              <a:rPr lang="ro-RO" sz="1400" b="1" i="1" u="sng" dirty="0">
                <a:latin typeface="Times New Roman" panose="02020603050405020304" pitchFamily="18" charset="0"/>
                <a:ea typeface="Calibri" panose="020F0502020204030204" pitchFamily="34" charset="0"/>
                <a:cs typeface="Times New Roman" panose="02020603050405020304" pitchFamily="18" charset="0"/>
              </a:rPr>
              <a:t>Misiune</a:t>
            </a:r>
          </a:p>
          <a:p>
            <a:pPr algn="just">
              <a:lnSpc>
                <a:spcPct val="115000"/>
              </a:lnSpc>
              <a:spcAft>
                <a:spcPts val="0"/>
              </a:spcAft>
            </a:pPr>
            <a:r>
              <a:rPr lang="ro-RO" sz="1400" i="1" dirty="0">
                <a:latin typeface="Times New Roman" panose="02020603050405020304" pitchFamily="18" charset="0"/>
                <a:ea typeface="Calibri" panose="020F0502020204030204" pitchFamily="34" charset="0"/>
                <a:cs typeface="Times New Roman" panose="02020603050405020304" pitchFamily="18" charset="0"/>
              </a:rPr>
              <a:t>	</a:t>
            </a:r>
            <a:r>
              <a:rPr lang="ro-MD" sz="1400" i="1" dirty="0">
                <a:latin typeface="Times New Roman" panose="02020603050405020304" pitchFamily="18" charset="0"/>
                <a:cs typeface="Times New Roman" panose="02020603050405020304" pitchFamily="18" charset="0"/>
              </a:rPr>
              <a:t>Asigurarea examinării cauzelor într-un termen rezonabil, cu respectarea strictă a legalității, independenței judecătorilor, standardelor etice și drepturilor fundamentale ale persoanelor.</a:t>
            </a:r>
          </a:p>
          <a:p>
            <a:pPr algn="just">
              <a:lnSpc>
                <a:spcPct val="115000"/>
              </a:lnSpc>
              <a:spcAft>
                <a:spcPts val="0"/>
              </a:spcAft>
            </a:pPr>
            <a:r>
              <a:rPr lang="ro-MD" sz="1200" i="1" dirty="0">
                <a:latin typeface="Times New Roman" panose="02020603050405020304" pitchFamily="18" charset="0"/>
                <a:ea typeface="Calibri" panose="020F0502020204030204" pitchFamily="34" charset="0"/>
                <a:cs typeface="Times New Roman" panose="02020603050405020304" pitchFamily="18" charset="0"/>
              </a:rPr>
              <a:t>	</a:t>
            </a:r>
            <a:endParaRPr lang="ru-RU" sz="1200" i="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0"/>
              </a:spcAft>
            </a:pPr>
            <a:r>
              <a:rPr lang="ro-RO" sz="1200" b="1" i="1" dirty="0">
                <a:latin typeface="Times New Roman" panose="02020603050405020304" pitchFamily="18" charset="0"/>
                <a:ea typeface="Calibri" panose="020F0502020204030204" pitchFamily="34" charset="0"/>
                <a:cs typeface="Times New Roman" panose="02020603050405020304" pitchFamily="18" charset="0"/>
              </a:rPr>
              <a:t>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24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Объект 5">
            <a:extLst>
              <a:ext uri="{FF2B5EF4-FFF2-40B4-BE49-F238E27FC236}">
                <a16:creationId xmlns:a16="http://schemas.microsoft.com/office/drawing/2014/main" id="{47E0649D-638F-4A3C-B787-BADFBA36FE46}"/>
              </a:ext>
            </a:extLst>
          </p:cNvPr>
          <p:cNvSpPr>
            <a:spLocks noGrp="1"/>
          </p:cNvSpPr>
          <p:nvPr>
            <p:ph idx="1"/>
          </p:nvPr>
        </p:nvSpPr>
        <p:spPr>
          <a:xfrm>
            <a:off x="1153682" y="940038"/>
            <a:ext cx="7213078" cy="3497106"/>
          </a:xfrm>
        </p:spPr>
        <p:txBody>
          <a:bodyPr numCol="2">
            <a:normAutofit fontScale="92500" lnSpcReduction="10000"/>
          </a:bodyPr>
          <a:lstStyle/>
          <a:p>
            <a:pPr marL="0" indent="0" algn="ctr">
              <a:buNone/>
            </a:pPr>
            <a:r>
              <a:rPr lang="ro-MD" sz="1400" b="1" dirty="0">
                <a:latin typeface="Times New Roman" panose="02020603050405020304" pitchFamily="18" charset="0"/>
                <a:cs typeface="Times New Roman" panose="02020603050405020304" pitchFamily="18" charset="0"/>
              </a:rPr>
              <a:t>                                                                               ANALIZA SWOT</a:t>
            </a:r>
          </a:p>
          <a:p>
            <a:pPr marL="0" indent="0" algn="ctr">
              <a:buNone/>
            </a:pPr>
            <a:r>
              <a:rPr lang="ro-MD" sz="1400" b="1" dirty="0">
                <a:latin typeface="Times New Roman" panose="02020603050405020304" pitchFamily="18" charset="0"/>
                <a:cs typeface="Times New Roman" panose="02020603050405020304" pitchFamily="18" charset="0"/>
              </a:rPr>
              <a:t>Valori fundamentale</a:t>
            </a:r>
          </a:p>
          <a:p>
            <a:pPr algn="just">
              <a:buFont typeface="Wingdings" panose="05000000000000000000" pitchFamily="2" charset="2"/>
              <a:buChar char="v"/>
            </a:pPr>
            <a:r>
              <a:rPr lang="ro-MD" sz="1400" dirty="0">
                <a:latin typeface="Times New Roman" panose="02020603050405020304" pitchFamily="18" charset="0"/>
                <a:cs typeface="Times New Roman" panose="02020603050405020304" pitchFamily="18" charset="0"/>
              </a:rPr>
              <a:t>Independență și imparțialitate</a:t>
            </a:r>
          </a:p>
          <a:p>
            <a:pPr algn="just">
              <a:buFont typeface="Wingdings" panose="05000000000000000000" pitchFamily="2" charset="2"/>
              <a:buChar char="v"/>
            </a:pPr>
            <a:r>
              <a:rPr lang="ro-MD" sz="1400" dirty="0">
                <a:latin typeface="Times New Roman" panose="02020603050405020304" pitchFamily="18" charset="0"/>
                <a:cs typeface="Times New Roman" panose="02020603050405020304" pitchFamily="18" charset="0"/>
              </a:rPr>
              <a:t>Integritate și etică profesională</a:t>
            </a:r>
          </a:p>
          <a:p>
            <a:pPr algn="just">
              <a:buFont typeface="Wingdings" panose="05000000000000000000" pitchFamily="2" charset="2"/>
              <a:buChar char="v"/>
            </a:pPr>
            <a:r>
              <a:rPr lang="ro-MD" sz="1400" dirty="0">
                <a:latin typeface="Times New Roman" panose="02020603050405020304" pitchFamily="18" charset="0"/>
                <a:cs typeface="Times New Roman" panose="02020603050405020304" pitchFamily="18" charset="0"/>
              </a:rPr>
              <a:t>Profesionalism și responsabilitate</a:t>
            </a:r>
          </a:p>
          <a:p>
            <a:pPr algn="just">
              <a:buFont typeface="Wingdings" panose="05000000000000000000" pitchFamily="2" charset="2"/>
              <a:buChar char="v"/>
            </a:pPr>
            <a:r>
              <a:rPr lang="ro-MD" sz="1400" dirty="0">
                <a:latin typeface="Times New Roman" panose="02020603050405020304" pitchFamily="18" charset="0"/>
                <a:cs typeface="Times New Roman" panose="02020603050405020304" pitchFamily="18" charset="0"/>
              </a:rPr>
              <a:t>Transparență și deschidere</a:t>
            </a:r>
          </a:p>
          <a:p>
            <a:pPr algn="just">
              <a:buFont typeface="Wingdings" panose="05000000000000000000" pitchFamily="2" charset="2"/>
              <a:buChar char="v"/>
            </a:pPr>
            <a:r>
              <a:rPr lang="ro-MD" sz="1400" dirty="0">
                <a:latin typeface="Times New Roman" panose="02020603050405020304" pitchFamily="18" charset="0"/>
                <a:cs typeface="Times New Roman" panose="02020603050405020304" pitchFamily="18" charset="0"/>
              </a:rPr>
              <a:t>Respect față de justițiabili și societate</a:t>
            </a:r>
          </a:p>
          <a:p>
            <a:pPr algn="ctr"/>
            <a:r>
              <a:rPr lang="ro-MD" sz="1400" b="1" dirty="0">
                <a:latin typeface="Times New Roman" panose="02020603050405020304" pitchFamily="18" charset="0"/>
                <a:cs typeface="Times New Roman" panose="02020603050405020304" pitchFamily="18" charset="0"/>
              </a:rPr>
              <a:t>Puncte forte</a:t>
            </a:r>
          </a:p>
          <a:p>
            <a:pPr>
              <a:buFont typeface="Wingdings" panose="05000000000000000000" pitchFamily="2" charset="2"/>
              <a:buChar char="Ø"/>
            </a:pPr>
            <a:r>
              <a:rPr lang="ro-MD" sz="1400" dirty="0">
                <a:latin typeface="Times New Roman" panose="02020603050405020304" pitchFamily="18" charset="0"/>
                <a:cs typeface="Times New Roman" panose="02020603050405020304" pitchFamily="18" charset="0"/>
              </a:rPr>
              <a:t>Corp de judecători cu experiență profesională</a:t>
            </a:r>
          </a:p>
          <a:p>
            <a:pPr>
              <a:buFont typeface="Wingdings" panose="05000000000000000000" pitchFamily="2" charset="2"/>
              <a:buChar char="Ø"/>
            </a:pPr>
            <a:r>
              <a:rPr lang="ro-MD" sz="1400" dirty="0">
                <a:latin typeface="Times New Roman" panose="02020603050405020304" pitchFamily="18" charset="0"/>
                <a:cs typeface="Times New Roman" panose="02020603050405020304" pitchFamily="18" charset="0"/>
              </a:rPr>
              <a:t>Practici judiciare relativ uniforme</a:t>
            </a:r>
          </a:p>
          <a:p>
            <a:pPr>
              <a:buFont typeface="Wingdings" panose="05000000000000000000" pitchFamily="2" charset="2"/>
              <a:buChar char="Ø"/>
            </a:pPr>
            <a:r>
              <a:rPr lang="ro-MD" sz="1400" dirty="0">
                <a:latin typeface="Times New Roman" panose="02020603050405020304" pitchFamily="18" charset="0"/>
                <a:cs typeface="Times New Roman" panose="02020603050405020304" pitchFamily="18" charset="0"/>
              </a:rPr>
              <a:t>Deschidere față de digitalizare și modernizare</a:t>
            </a:r>
          </a:p>
          <a:p>
            <a:pPr marL="0" indent="0">
              <a:buNone/>
            </a:pPr>
            <a:endParaRPr lang="ro-MD" sz="1400" dirty="0">
              <a:latin typeface="Times New Roman" panose="02020603050405020304" pitchFamily="18" charset="0"/>
              <a:cs typeface="Times New Roman" panose="02020603050405020304" pitchFamily="18" charset="0"/>
            </a:endParaRPr>
          </a:p>
          <a:p>
            <a:pPr algn="ctr"/>
            <a:r>
              <a:rPr lang="ro-MD" sz="1400" b="1" dirty="0">
                <a:latin typeface="Times New Roman" panose="02020603050405020304" pitchFamily="18" charset="0"/>
                <a:cs typeface="Times New Roman" panose="02020603050405020304" pitchFamily="18" charset="0"/>
              </a:rPr>
              <a:t>Provocări</a:t>
            </a:r>
          </a:p>
          <a:p>
            <a:pPr>
              <a:buFont typeface="Wingdings" panose="05000000000000000000" pitchFamily="2" charset="2"/>
              <a:buChar char="q"/>
            </a:pPr>
            <a:r>
              <a:rPr lang="ro-MD" sz="1400" dirty="0">
                <a:latin typeface="Times New Roman" panose="02020603050405020304" pitchFamily="18" charset="0"/>
                <a:cs typeface="Times New Roman" panose="02020603050405020304" pitchFamily="18" charset="0"/>
              </a:rPr>
              <a:t>Deficit de judecători</a:t>
            </a:r>
          </a:p>
          <a:p>
            <a:pPr>
              <a:buFont typeface="Wingdings" panose="05000000000000000000" pitchFamily="2" charset="2"/>
              <a:buChar char="q"/>
            </a:pPr>
            <a:r>
              <a:rPr lang="ro-MD" sz="1400" dirty="0">
                <a:latin typeface="Times New Roman" panose="02020603050405020304" pitchFamily="18" charset="0"/>
                <a:cs typeface="Times New Roman" panose="02020603050405020304" pitchFamily="18" charset="0"/>
              </a:rPr>
              <a:t>Supraîncărcarea judecătorilor și personalului instanței</a:t>
            </a:r>
          </a:p>
          <a:p>
            <a:pPr>
              <a:buFont typeface="Wingdings" panose="05000000000000000000" pitchFamily="2" charset="2"/>
              <a:buChar char="q"/>
            </a:pPr>
            <a:r>
              <a:rPr lang="ro-MD" sz="1400" dirty="0">
                <a:latin typeface="Times New Roman" panose="02020603050405020304" pitchFamily="18" charset="0"/>
                <a:cs typeface="Times New Roman" panose="02020603050405020304" pitchFamily="18" charset="0"/>
              </a:rPr>
              <a:t>Lipsa unor funcții separate în statul de personal pentru manager PIGD, pedagog, psiholog</a:t>
            </a:r>
          </a:p>
          <a:p>
            <a:pPr>
              <a:buFont typeface="Wingdings" panose="05000000000000000000" pitchFamily="2" charset="2"/>
              <a:buChar char="q"/>
            </a:pPr>
            <a:r>
              <a:rPr lang="ro-MD" sz="1400" dirty="0">
                <a:latin typeface="Times New Roman" panose="02020603050405020304" pitchFamily="18" charset="0"/>
                <a:cs typeface="Times New Roman" panose="02020603050405020304" pitchFamily="18" charset="0"/>
              </a:rPr>
              <a:t>Percepția publică privind sistemul judecătoresc</a:t>
            </a:r>
          </a:p>
          <a:p>
            <a:pPr>
              <a:buFont typeface="Wingdings" panose="05000000000000000000" pitchFamily="2" charset="2"/>
              <a:buChar char="q"/>
            </a:pPr>
            <a:r>
              <a:rPr lang="ro-MD" sz="1400" dirty="0">
                <a:latin typeface="Times New Roman" panose="02020603050405020304" pitchFamily="18" charset="0"/>
                <a:cs typeface="Times New Roman" panose="02020603050405020304" pitchFamily="18" charset="0"/>
              </a:rPr>
              <a:t>Necesitatea îmbunătățirii comunicării instituționale</a:t>
            </a:r>
          </a:p>
          <a:p>
            <a:pPr>
              <a:buFont typeface="Wingdings" panose="05000000000000000000" pitchFamily="2" charset="2"/>
              <a:buChar char="q"/>
            </a:pPr>
            <a:r>
              <a:rPr lang="ro-MD" sz="1400" dirty="0">
                <a:latin typeface="Times New Roman" panose="02020603050405020304" pitchFamily="18" charset="0"/>
                <a:cs typeface="Times New Roman" panose="02020603050405020304" pitchFamily="18" charset="0"/>
              </a:rPr>
              <a:t>Insuficiența organizării cursurilor de instruire pe toate domeniile necesare</a:t>
            </a:r>
          </a:p>
          <a:p>
            <a:pPr algn="just">
              <a:buFont typeface="Wingdings" panose="05000000000000000000" pitchFamily="2" charset="2"/>
              <a:buChar char="v"/>
            </a:pPr>
            <a:endParaRPr lang="ro-MD" sz="1400" dirty="0">
              <a:latin typeface="Times New Roman" panose="02020603050405020304" pitchFamily="18" charset="0"/>
              <a:cs typeface="Times New Roman" panose="02020603050405020304" pitchFamily="18" charset="0"/>
            </a:endParaRPr>
          </a:p>
          <a:p>
            <a:endParaRPr lang="ru-RU" dirty="0"/>
          </a:p>
        </p:txBody>
      </p:sp>
      <p:sp>
        <p:nvSpPr>
          <p:cNvPr id="4" name="Substituent număr diapozitiv 3">
            <a:extLst>
              <a:ext uri="{FF2B5EF4-FFF2-40B4-BE49-F238E27FC236}">
                <a16:creationId xmlns:a16="http://schemas.microsoft.com/office/drawing/2014/main" id="{02DA8976-473D-31CC-7334-55BE1171865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628957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ubstituent număr diapozitiv 1">
            <a:extLst>
              <a:ext uri="{FF2B5EF4-FFF2-40B4-BE49-F238E27FC236}">
                <a16:creationId xmlns:a16="http://schemas.microsoft.com/office/drawing/2014/main" id="{457522C7-DCD0-115E-AC6C-D9079B0811D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
        <p:nvSpPr>
          <p:cNvPr id="8" name="Titlu 3">
            <a:extLst>
              <a:ext uri="{FF2B5EF4-FFF2-40B4-BE49-F238E27FC236}">
                <a16:creationId xmlns:a16="http://schemas.microsoft.com/office/drawing/2014/main" id="{1C186344-D39C-8125-1ED2-0E645D698E53}"/>
              </a:ext>
            </a:extLst>
          </p:cNvPr>
          <p:cNvSpPr txBox="1">
            <a:spLocks/>
          </p:cNvSpPr>
          <p:nvPr/>
        </p:nvSpPr>
        <p:spPr>
          <a:xfrm>
            <a:off x="686104" y="375186"/>
            <a:ext cx="7772400" cy="36988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ro-MD" sz="4000" b="1" dirty="0">
              <a:solidFill>
                <a:srgbClr val="C0000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59A9565-D22F-44F4-86D3-EBB300D82CBC}"/>
              </a:ext>
            </a:extLst>
          </p:cNvPr>
          <p:cNvSpPr/>
          <p:nvPr/>
        </p:nvSpPr>
        <p:spPr>
          <a:xfrm>
            <a:off x="847165" y="375186"/>
            <a:ext cx="7772400" cy="4616648"/>
          </a:xfrm>
          <a:prstGeom prst="rect">
            <a:avLst/>
          </a:prstGeom>
        </p:spPr>
        <p:txBody>
          <a:bodyPr wrap="square">
            <a:spAutoFit/>
          </a:bodyPr>
          <a:lstStyle/>
          <a:p>
            <a:pPr algn="ctr"/>
            <a:r>
              <a:rPr lang="ro-RO" b="1" i="1" dirty="0">
                <a:latin typeface="Times New Roman" panose="02020603050405020304" pitchFamily="18" charset="0"/>
                <a:cs typeface="Times New Roman" panose="02020603050405020304" pitchFamily="18" charset="0"/>
              </a:rPr>
              <a:t>Informația generală privind activitatea instanței</a:t>
            </a:r>
            <a:endParaRPr lang="ru-RU" dirty="0">
              <a:latin typeface="Times New Roman" panose="02020603050405020304" pitchFamily="18" charset="0"/>
              <a:cs typeface="Times New Roman" panose="02020603050405020304" pitchFamily="18" charset="0"/>
            </a:endParaRPr>
          </a:p>
          <a:p>
            <a:pPr algn="just"/>
            <a:r>
              <a:rPr lang="ro-RO" sz="1200" dirty="0">
                <a:latin typeface="Times New Roman" panose="02020603050405020304" pitchFamily="18" charset="0"/>
                <a:cs typeface="Times New Roman" panose="02020603050405020304" pitchFamily="18" charset="0"/>
              </a:rPr>
              <a:t>      Curtea de Apel Nord, își exercită competența într-o circumscripție care cuprinde 6 judecătorii și își are sediul în mun. Bălți, str. Ștefan cel Mare, 54.</a:t>
            </a:r>
          </a:p>
          <a:p>
            <a:pPr algn="just"/>
            <a:r>
              <a:rPr lang="ro-RO" sz="1200" dirty="0">
                <a:latin typeface="Times New Roman" panose="02020603050405020304" pitchFamily="18" charset="0"/>
                <a:cs typeface="Times New Roman" panose="02020603050405020304" pitchFamily="18" charset="0"/>
              </a:rPr>
              <a:t>      Curtea de Apel Nord este formată din Colegiul Civil și de contencios administrativ și Colegiul Penal și contravențional,</a:t>
            </a:r>
            <a:r>
              <a:rPr lang="ro-RO" sz="1200" b="1" dirty="0">
                <a:latin typeface="Times New Roman" panose="02020603050405020304" pitchFamily="18" charset="0"/>
                <a:cs typeface="Times New Roman" panose="02020603050405020304" pitchFamily="18" charset="0"/>
              </a:rPr>
              <a:t> </a:t>
            </a:r>
            <a:r>
              <a:rPr lang="ro-RO" sz="1200" dirty="0">
                <a:latin typeface="Times New Roman" panose="02020603050405020304" pitchFamily="18" charset="0"/>
                <a:cs typeface="Times New Roman" panose="02020603050405020304" pitchFamily="18" charset="0"/>
              </a:rPr>
              <a:t>componența colegiilor se aprobă de către președintele curții, prin ordin, la începutul fiecărui an.</a:t>
            </a:r>
          </a:p>
          <a:p>
            <a:pPr algn="just"/>
            <a:r>
              <a:rPr lang="ro-RO" sz="1200" dirty="0">
                <a:latin typeface="Times New Roman" panose="02020603050405020304" pitchFamily="18" charset="0"/>
                <a:cs typeface="Times New Roman" panose="02020603050405020304" pitchFamily="18" charset="0"/>
              </a:rPr>
              <a:t>      În cadrul Curții de Apel Nord s-au aprobat 124 funcții, inclusiv 24 judecători.</a:t>
            </a:r>
          </a:p>
          <a:p>
            <a:pPr algn="just"/>
            <a:r>
              <a:rPr lang="ro-RO" sz="1200" dirty="0">
                <a:latin typeface="Times New Roman" panose="02020603050405020304" pitchFamily="18" charset="0"/>
                <a:cs typeface="Times New Roman" panose="02020603050405020304" pitchFamily="18" charset="0"/>
              </a:rPr>
              <a:t>      În domeniul înfăptuirii justiției</a:t>
            </a:r>
            <a:r>
              <a:rPr lang="ro-RO" sz="1200" b="1" dirty="0">
                <a:latin typeface="Times New Roman" panose="02020603050405020304" pitchFamily="18" charset="0"/>
                <a:cs typeface="Times New Roman" panose="02020603050405020304" pitchFamily="18" charset="0"/>
              </a:rPr>
              <a:t> </a:t>
            </a:r>
            <a:r>
              <a:rPr lang="ro-RO" sz="1200" dirty="0">
                <a:latin typeface="Times New Roman" panose="02020603050405020304" pitchFamily="18" charset="0"/>
                <a:cs typeface="Times New Roman" panose="02020603050405020304" pitchFamily="18" charset="0"/>
              </a:rPr>
              <a:t>activitatea instanței este dirijată de președintele Curții de Apel Nord, care este asistat, în cazurile prevăzute de lege, de 2 vicepreședinți, și de către șeful secretariatului instanței, instituit în conformitate cu prevederile Legii nr. 153 din 05.07.2012.</a:t>
            </a:r>
          </a:p>
          <a:p>
            <a:pPr algn="just"/>
            <a:r>
              <a:rPr lang="ro-RO" sz="1200" dirty="0">
                <a:latin typeface="Times New Roman" panose="02020603050405020304" pitchFamily="18" charset="0"/>
                <a:cs typeface="Times New Roman" panose="02020603050405020304" pitchFamily="18" charset="0"/>
              </a:rPr>
              <a:t>      Activitatea organizatorică și cea administrativă a instanței judecătorești este asigurată de secretariatul instanței judecătorești, condus de un șef numit în funcție de către președintele instanței judecătorești în conformitate cu Legea nr.158-XVI din 4 iulie 2008 privind funcția publică și statutul funcționarului public.</a:t>
            </a:r>
          </a:p>
          <a:p>
            <a:pPr algn="just"/>
            <a:r>
              <a:rPr lang="ro-RO" sz="1200" dirty="0">
                <a:latin typeface="Times New Roman" panose="02020603050405020304" pitchFamily="18" charset="0"/>
                <a:cs typeface="Times New Roman" panose="02020603050405020304" pitchFamily="18" charset="0"/>
              </a:rPr>
              <a:t>     Secretariatul este constituit din Grefă și Direcția administrativă. </a:t>
            </a:r>
          </a:p>
          <a:p>
            <a:pPr algn="just"/>
            <a:r>
              <a:rPr lang="ro-RO" sz="1200" dirty="0">
                <a:latin typeface="Times New Roman" panose="02020603050405020304" pitchFamily="18" charset="0"/>
                <a:cs typeface="Times New Roman" panose="02020603050405020304" pitchFamily="18" charset="0"/>
              </a:rPr>
              <a:t>     Grefa secretariatului curții de apel asistă judecătorii în procesul de înfăptuire a justiției. În cadrul Grefei activează Direcția asistenți judiciari și grefieri, Direcția evidență și documentare procesuală căreia i se subordonează Secția evidență și documentare procesuală a cauzelor civile, comerciale și de contencios administrativ și Secția evidență și documentare procesuală a cauzelor penale și contravenționale, Direcția generalizare, sistematizare, monitorizare a practicii judiciare și relații publice compusă din Serviciul penal și contravențional, Serviciul civil și de contencios administrativ și Serviciul monitorizare și relații publice, Secția interpreți și traducători.</a:t>
            </a:r>
          </a:p>
          <a:p>
            <a:pPr algn="just"/>
            <a:r>
              <a:rPr lang="ro-RO" sz="1200" dirty="0">
                <a:latin typeface="Times New Roman" panose="02020603050405020304" pitchFamily="18" charset="0"/>
                <a:cs typeface="Times New Roman" panose="02020603050405020304" pitchFamily="18" charset="0"/>
              </a:rPr>
              <a:t>      Direcția administrativă a secretariatului</a:t>
            </a:r>
            <a:r>
              <a:rPr lang="ro-RO" sz="1200" b="1" i="1" dirty="0">
                <a:latin typeface="Times New Roman" panose="02020603050405020304" pitchFamily="18" charset="0"/>
                <a:cs typeface="Times New Roman" panose="02020603050405020304" pitchFamily="18" charset="0"/>
              </a:rPr>
              <a:t> </a:t>
            </a:r>
            <a:r>
              <a:rPr lang="ro-RO" sz="1200" dirty="0">
                <a:latin typeface="Times New Roman" panose="02020603050405020304" pitchFamily="18" charset="0"/>
                <a:cs typeface="Times New Roman" panose="02020603050405020304" pitchFamily="18" charset="0"/>
              </a:rPr>
              <a:t>asigură activitatea organizatorică a instanței judecătorești. Din cadrul direcției administrative fac parte: Serviciul financiar-economic, Serviciul resurse umane, Serviciul expediție, Serviciul arhivă, Serviciul tehnologii informaționale și Secția asigurare </a:t>
            </a:r>
            <a:r>
              <a:rPr lang="ro-RO" sz="1200" dirty="0" err="1">
                <a:latin typeface="Times New Roman" panose="02020603050405020304" pitchFamily="18" charset="0"/>
                <a:cs typeface="Times New Roman" panose="02020603050405020304" pitchFamily="18" charset="0"/>
              </a:rPr>
              <a:t>tehnico</a:t>
            </a:r>
            <a:r>
              <a:rPr lang="ro-RO" sz="1200" dirty="0">
                <a:latin typeface="Times New Roman" panose="02020603050405020304" pitchFamily="18" charset="0"/>
                <a:cs typeface="Times New Roman" panose="02020603050405020304" pitchFamily="18" charset="0"/>
              </a:rPr>
              <a:t>-materială.</a:t>
            </a:r>
            <a:endParaRPr lang="ru-RU" sz="1200" dirty="0">
              <a:latin typeface="Times New Roman" panose="02020603050405020304" pitchFamily="18" charset="0"/>
              <a:cs typeface="Times New Roman" panose="02020603050405020304" pitchFamily="18" charset="0"/>
            </a:endParaRPr>
          </a:p>
          <a:p>
            <a:br>
              <a:rPr lang="ro-RO" sz="1200" dirty="0"/>
            </a:b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50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ubstituent număr diapozitiv 1">
            <a:extLst>
              <a:ext uri="{FF2B5EF4-FFF2-40B4-BE49-F238E27FC236}">
                <a16:creationId xmlns:a16="http://schemas.microsoft.com/office/drawing/2014/main" id="{457522C7-DCD0-115E-AC6C-D9079B0811D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
        <p:nvSpPr>
          <p:cNvPr id="8" name="Titlu 3">
            <a:extLst>
              <a:ext uri="{FF2B5EF4-FFF2-40B4-BE49-F238E27FC236}">
                <a16:creationId xmlns:a16="http://schemas.microsoft.com/office/drawing/2014/main" id="{1C186344-D39C-8125-1ED2-0E645D698E53}"/>
              </a:ext>
            </a:extLst>
          </p:cNvPr>
          <p:cNvSpPr txBox="1">
            <a:spLocks/>
          </p:cNvSpPr>
          <p:nvPr/>
        </p:nvSpPr>
        <p:spPr>
          <a:xfrm>
            <a:off x="686104" y="375186"/>
            <a:ext cx="7772400" cy="36988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ro-MD" sz="4000" b="1" dirty="0">
              <a:solidFill>
                <a:srgbClr val="C0000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59A9565-D22F-44F4-86D3-EBB300D82CBC}"/>
              </a:ext>
            </a:extLst>
          </p:cNvPr>
          <p:cNvSpPr/>
          <p:nvPr/>
        </p:nvSpPr>
        <p:spPr>
          <a:xfrm>
            <a:off x="597834" y="64347"/>
            <a:ext cx="7772400" cy="738664"/>
          </a:xfrm>
          <a:prstGeom prst="rect">
            <a:avLst/>
          </a:prstGeom>
        </p:spPr>
        <p:txBody>
          <a:bodyPr wrap="square">
            <a:spAutoFit/>
          </a:bodyPr>
          <a:lstStyle/>
          <a:p>
            <a:pPr algn="ctr"/>
            <a:r>
              <a:rPr lang="ro-RO" b="1" i="1" dirty="0">
                <a:latin typeface="Times New Roman" panose="02020603050405020304" pitchFamily="18" charset="0"/>
                <a:cs typeface="Times New Roman" panose="02020603050405020304" pitchFamily="18" charset="0"/>
              </a:rPr>
              <a:t>Organigrama Curții de Apel Nord </a:t>
            </a:r>
            <a:endParaRPr lang="ru-RU" dirty="0">
              <a:latin typeface="Times New Roman" panose="02020603050405020304" pitchFamily="18" charset="0"/>
              <a:cs typeface="Times New Roman" panose="02020603050405020304" pitchFamily="18" charset="0"/>
            </a:endParaRPr>
          </a:p>
          <a:p>
            <a:br>
              <a:rPr lang="ro-RO" sz="1200" dirty="0"/>
            </a:b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44">
            <a:extLst>
              <a:ext uri="{FF2B5EF4-FFF2-40B4-BE49-F238E27FC236}">
                <a16:creationId xmlns:a16="http://schemas.microsoft.com/office/drawing/2014/main" id="{3224E6B4-485C-4F17-B1E4-28B65BCB0E5D}"/>
              </a:ext>
            </a:extLst>
          </p:cNvPr>
          <p:cNvSpPr>
            <a:spLocks noChangeArrowheads="1"/>
          </p:cNvSpPr>
          <p:nvPr/>
        </p:nvSpPr>
        <p:spPr bwMode="auto">
          <a:xfrm>
            <a:off x="39344" y="560126"/>
            <a:ext cx="1695450" cy="3714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Judecători</a:t>
            </a:r>
            <a:r>
              <a:rPr kumimoji="0" lang="ro-RO" altLang="ru-RU"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- 21</a:t>
            </a:r>
            <a:endParaRPr kumimoji="0" lang="ro-RO" altLang="ru-RU" sz="1000" b="0" i="0" u="none" strike="noStrike" cap="none" normalizeH="0" baseline="0" dirty="0">
              <a:ln>
                <a:noFill/>
              </a:ln>
              <a:solidFill>
                <a:schemeClr val="tx1"/>
              </a:solidFill>
              <a:effectLst/>
              <a:latin typeface="Arial" panose="020B0604020202020204" pitchFamily="34" charset="0"/>
            </a:endParaRPr>
          </a:p>
        </p:txBody>
      </p:sp>
      <p:sp>
        <p:nvSpPr>
          <p:cNvPr id="7" name="Rectangle 43">
            <a:extLst>
              <a:ext uri="{FF2B5EF4-FFF2-40B4-BE49-F238E27FC236}">
                <a16:creationId xmlns:a16="http://schemas.microsoft.com/office/drawing/2014/main" id="{E599E66B-D8B6-490E-AA0C-118320C72869}"/>
              </a:ext>
            </a:extLst>
          </p:cNvPr>
          <p:cNvSpPr>
            <a:spLocks noChangeArrowheads="1"/>
          </p:cNvSpPr>
          <p:nvPr/>
        </p:nvSpPr>
        <p:spPr bwMode="auto">
          <a:xfrm>
            <a:off x="3654425" y="600075"/>
            <a:ext cx="1695450" cy="2667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Președinte</a:t>
            </a:r>
            <a:r>
              <a:rPr kumimoji="0" lang="ro-RO" altLang="ru-RU"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-1</a:t>
            </a:r>
            <a:endParaRPr kumimoji="0" lang="ro-RO" altLang="ru-RU" sz="1000" b="0" i="0" u="none" strike="noStrike" cap="none" normalizeH="0" baseline="0" dirty="0">
              <a:ln>
                <a:noFill/>
              </a:ln>
              <a:solidFill>
                <a:schemeClr val="tx1"/>
              </a:solidFill>
              <a:effectLst/>
              <a:latin typeface="Arial" panose="020B0604020202020204" pitchFamily="34" charset="0"/>
            </a:endParaRPr>
          </a:p>
        </p:txBody>
      </p:sp>
      <p:sp>
        <p:nvSpPr>
          <p:cNvPr id="9" name="Rectangle 42">
            <a:extLst>
              <a:ext uri="{FF2B5EF4-FFF2-40B4-BE49-F238E27FC236}">
                <a16:creationId xmlns:a16="http://schemas.microsoft.com/office/drawing/2014/main" id="{925BE0B6-A09B-4821-B119-0870C2156EE8}"/>
              </a:ext>
            </a:extLst>
          </p:cNvPr>
          <p:cNvSpPr>
            <a:spLocks noChangeArrowheads="1"/>
          </p:cNvSpPr>
          <p:nvPr/>
        </p:nvSpPr>
        <p:spPr bwMode="auto">
          <a:xfrm>
            <a:off x="6981825" y="595313"/>
            <a:ext cx="1933575" cy="4000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1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Vicepreședinte</a:t>
            </a:r>
            <a:r>
              <a:rPr kumimoji="0" lang="ro-RO" altLang="ru-RU"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-2</a:t>
            </a:r>
            <a:endParaRPr kumimoji="0" lang="ro-RO" altLang="ru-RU" sz="1000" b="0" i="0" u="none" strike="noStrike" cap="none" normalizeH="0" baseline="0" dirty="0">
              <a:ln>
                <a:noFill/>
              </a:ln>
              <a:solidFill>
                <a:schemeClr val="tx1"/>
              </a:solidFill>
              <a:effectLst/>
              <a:latin typeface="Arial" panose="020B0604020202020204" pitchFamily="34" charset="0"/>
            </a:endParaRPr>
          </a:p>
        </p:txBody>
      </p:sp>
      <p:sp>
        <p:nvSpPr>
          <p:cNvPr id="10" name="Rectangle 41">
            <a:extLst>
              <a:ext uri="{FF2B5EF4-FFF2-40B4-BE49-F238E27FC236}">
                <a16:creationId xmlns:a16="http://schemas.microsoft.com/office/drawing/2014/main" id="{08A75DE6-F8A2-4D58-907F-6687930DD3D8}"/>
              </a:ext>
            </a:extLst>
          </p:cNvPr>
          <p:cNvSpPr>
            <a:spLocks noChangeArrowheads="1"/>
          </p:cNvSpPr>
          <p:nvPr/>
        </p:nvSpPr>
        <p:spPr bwMode="auto">
          <a:xfrm>
            <a:off x="3654425" y="1000125"/>
            <a:ext cx="1695450" cy="5032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Secretariatul curții de apel</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al secretariatului instanței  judecătorești -1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11" name="Rectangle 40">
            <a:extLst>
              <a:ext uri="{FF2B5EF4-FFF2-40B4-BE49-F238E27FC236}">
                <a16:creationId xmlns:a16="http://schemas.microsoft.com/office/drawing/2014/main" id="{A6D37DE2-B88F-4EDE-AC9E-E6359633DFA9}"/>
              </a:ext>
            </a:extLst>
          </p:cNvPr>
          <p:cNvSpPr>
            <a:spLocks noChangeArrowheads="1"/>
          </p:cNvSpPr>
          <p:nvPr/>
        </p:nvSpPr>
        <p:spPr bwMode="auto">
          <a:xfrm>
            <a:off x="2016125" y="1562100"/>
            <a:ext cx="1962150" cy="2762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Grefa Secretariatului instanței</a:t>
            </a:r>
            <a:endParaRPr kumimoji="0" lang="ro-RO" altLang="ru-RU" sz="800" b="0" i="0" u="none" strike="noStrike" cap="none" normalizeH="0" baseline="0" dirty="0">
              <a:ln>
                <a:noFill/>
              </a:ln>
              <a:solidFill>
                <a:schemeClr val="tx1"/>
              </a:solidFill>
              <a:effectLst/>
              <a:latin typeface="Arial" panose="020B0604020202020204" pitchFamily="34" charset="0"/>
            </a:endParaRPr>
          </a:p>
        </p:txBody>
      </p:sp>
      <p:sp>
        <p:nvSpPr>
          <p:cNvPr id="12" name="Rectangle 39">
            <a:extLst>
              <a:ext uri="{FF2B5EF4-FFF2-40B4-BE49-F238E27FC236}">
                <a16:creationId xmlns:a16="http://schemas.microsoft.com/office/drawing/2014/main" id="{BC9ADE41-7B8B-490C-A414-229D4C2266D8}"/>
              </a:ext>
            </a:extLst>
          </p:cNvPr>
          <p:cNvSpPr>
            <a:spLocks noChangeArrowheads="1"/>
          </p:cNvSpPr>
          <p:nvPr/>
        </p:nvSpPr>
        <p:spPr bwMode="auto">
          <a:xfrm>
            <a:off x="5688129" y="1128713"/>
            <a:ext cx="2897188" cy="390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Direcția administrativă a secretariatului</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direcție-1</a:t>
            </a:r>
            <a:endParaRPr kumimoji="0" lang="ro-RO" altLang="ru-RU" sz="800" b="0" i="0" u="none" strike="noStrike" cap="none" normalizeH="0" baseline="0" dirty="0">
              <a:ln>
                <a:noFill/>
              </a:ln>
              <a:solidFill>
                <a:schemeClr val="tx1"/>
              </a:solidFill>
              <a:effectLst/>
              <a:latin typeface="Arial" panose="020B0604020202020204" pitchFamily="34" charset="0"/>
            </a:endParaRPr>
          </a:p>
        </p:txBody>
      </p:sp>
      <p:sp>
        <p:nvSpPr>
          <p:cNvPr id="13" name="AutoShape 38">
            <a:extLst>
              <a:ext uri="{FF2B5EF4-FFF2-40B4-BE49-F238E27FC236}">
                <a16:creationId xmlns:a16="http://schemas.microsoft.com/office/drawing/2014/main" id="{61EA740B-B90F-4F1D-93DC-40DCEFD787FD}"/>
              </a:ext>
            </a:extLst>
          </p:cNvPr>
          <p:cNvSpPr>
            <a:spLocks noChangeShapeType="1"/>
          </p:cNvSpPr>
          <p:nvPr/>
        </p:nvSpPr>
        <p:spPr bwMode="auto">
          <a:xfrm flipH="1">
            <a:off x="1739900" y="704850"/>
            <a:ext cx="191452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4" name="AutoShape 37">
            <a:extLst>
              <a:ext uri="{FF2B5EF4-FFF2-40B4-BE49-F238E27FC236}">
                <a16:creationId xmlns:a16="http://schemas.microsoft.com/office/drawing/2014/main" id="{B3AC4B82-FDD0-4A87-BC78-A18ED7641923}"/>
              </a:ext>
            </a:extLst>
          </p:cNvPr>
          <p:cNvSpPr>
            <a:spLocks noChangeShapeType="1"/>
          </p:cNvSpPr>
          <p:nvPr/>
        </p:nvSpPr>
        <p:spPr bwMode="auto">
          <a:xfrm>
            <a:off x="5349875" y="704850"/>
            <a:ext cx="16319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5" name="AutoShape 36">
            <a:extLst>
              <a:ext uri="{FF2B5EF4-FFF2-40B4-BE49-F238E27FC236}">
                <a16:creationId xmlns:a16="http://schemas.microsoft.com/office/drawing/2014/main" id="{12F2F3D8-B2BA-458A-917F-211A0B139589}"/>
              </a:ext>
            </a:extLst>
          </p:cNvPr>
          <p:cNvSpPr>
            <a:spLocks noChangeShapeType="1"/>
          </p:cNvSpPr>
          <p:nvPr/>
        </p:nvSpPr>
        <p:spPr bwMode="auto">
          <a:xfrm>
            <a:off x="4330700" y="866775"/>
            <a:ext cx="0" cy="1333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AutoShape 35">
            <a:extLst>
              <a:ext uri="{FF2B5EF4-FFF2-40B4-BE49-F238E27FC236}">
                <a16:creationId xmlns:a16="http://schemas.microsoft.com/office/drawing/2014/main" id="{6B8955BE-DCE9-4618-A776-38E67E160E93}"/>
              </a:ext>
            </a:extLst>
          </p:cNvPr>
          <p:cNvSpPr>
            <a:spLocks noChangeShapeType="1"/>
          </p:cNvSpPr>
          <p:nvPr/>
        </p:nvSpPr>
        <p:spPr bwMode="auto">
          <a:xfrm flipH="1">
            <a:off x="3254375" y="1388224"/>
            <a:ext cx="400050" cy="18097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AutoShape 34">
            <a:extLst>
              <a:ext uri="{FF2B5EF4-FFF2-40B4-BE49-F238E27FC236}">
                <a16:creationId xmlns:a16="http://schemas.microsoft.com/office/drawing/2014/main" id="{9A3BE1E1-C038-4F17-B1FA-B79EF1085C9D}"/>
              </a:ext>
            </a:extLst>
          </p:cNvPr>
          <p:cNvSpPr>
            <a:spLocks noChangeShapeType="1"/>
          </p:cNvSpPr>
          <p:nvPr/>
        </p:nvSpPr>
        <p:spPr bwMode="auto">
          <a:xfrm>
            <a:off x="5340350" y="1394352"/>
            <a:ext cx="347777" cy="10265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AutoShape 33">
            <a:extLst>
              <a:ext uri="{FF2B5EF4-FFF2-40B4-BE49-F238E27FC236}">
                <a16:creationId xmlns:a16="http://schemas.microsoft.com/office/drawing/2014/main" id="{3C0889AD-90CC-4962-9D91-1354CFC9D929}"/>
              </a:ext>
            </a:extLst>
          </p:cNvPr>
          <p:cNvSpPr>
            <a:spLocks noChangeShapeType="1"/>
          </p:cNvSpPr>
          <p:nvPr/>
        </p:nvSpPr>
        <p:spPr bwMode="auto">
          <a:xfrm>
            <a:off x="2863849" y="1838326"/>
            <a:ext cx="45719" cy="79942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AutoShape 32">
            <a:extLst>
              <a:ext uri="{FF2B5EF4-FFF2-40B4-BE49-F238E27FC236}">
                <a16:creationId xmlns:a16="http://schemas.microsoft.com/office/drawing/2014/main" id="{B69AAB60-451B-474D-8B12-517AE5E7281B}"/>
              </a:ext>
            </a:extLst>
          </p:cNvPr>
          <p:cNvSpPr>
            <a:spLocks noChangeShapeType="1"/>
          </p:cNvSpPr>
          <p:nvPr/>
        </p:nvSpPr>
        <p:spPr bwMode="auto">
          <a:xfrm>
            <a:off x="2239962" y="2637753"/>
            <a:ext cx="12477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AutoShape 31">
            <a:extLst>
              <a:ext uri="{FF2B5EF4-FFF2-40B4-BE49-F238E27FC236}">
                <a16:creationId xmlns:a16="http://schemas.microsoft.com/office/drawing/2014/main" id="{697AB329-B15F-4E0C-B2F5-5402A597B1E5}"/>
              </a:ext>
            </a:extLst>
          </p:cNvPr>
          <p:cNvSpPr>
            <a:spLocks noChangeShapeType="1"/>
          </p:cNvSpPr>
          <p:nvPr/>
        </p:nvSpPr>
        <p:spPr bwMode="auto">
          <a:xfrm flipH="1">
            <a:off x="2254250" y="2124075"/>
            <a:ext cx="6096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AutoShape 30">
            <a:extLst>
              <a:ext uri="{FF2B5EF4-FFF2-40B4-BE49-F238E27FC236}">
                <a16:creationId xmlns:a16="http://schemas.microsoft.com/office/drawing/2014/main" id="{E42EDC97-E6ED-4197-83AD-517559AE3E43}"/>
              </a:ext>
            </a:extLst>
          </p:cNvPr>
          <p:cNvSpPr>
            <a:spLocks noChangeShapeType="1"/>
          </p:cNvSpPr>
          <p:nvPr/>
        </p:nvSpPr>
        <p:spPr bwMode="auto">
          <a:xfrm>
            <a:off x="2254250" y="2647950"/>
            <a:ext cx="0" cy="171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AutoShape 29">
            <a:extLst>
              <a:ext uri="{FF2B5EF4-FFF2-40B4-BE49-F238E27FC236}">
                <a16:creationId xmlns:a16="http://schemas.microsoft.com/office/drawing/2014/main" id="{A9B43F33-9FC3-454A-8CDF-9A4EB55E002D}"/>
              </a:ext>
            </a:extLst>
          </p:cNvPr>
          <p:cNvSpPr>
            <a:spLocks noChangeShapeType="1"/>
          </p:cNvSpPr>
          <p:nvPr/>
        </p:nvSpPr>
        <p:spPr bwMode="auto">
          <a:xfrm>
            <a:off x="3487737" y="2647950"/>
            <a:ext cx="0" cy="1714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Rectangle 28">
            <a:extLst>
              <a:ext uri="{FF2B5EF4-FFF2-40B4-BE49-F238E27FC236}">
                <a16:creationId xmlns:a16="http://schemas.microsoft.com/office/drawing/2014/main" id="{11C34F16-EAC3-413E-9AF1-750DDCEBA713}"/>
              </a:ext>
            </a:extLst>
          </p:cNvPr>
          <p:cNvSpPr>
            <a:spLocks noChangeArrowheads="1"/>
          </p:cNvSpPr>
          <p:nvPr/>
        </p:nvSpPr>
        <p:spPr bwMode="auto">
          <a:xfrm>
            <a:off x="949325" y="1952625"/>
            <a:ext cx="1363663" cy="6694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Direcția</a:t>
            </a:r>
            <a:r>
              <a:rPr kumimoji="0" lang="en-US"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asistenți</a:t>
            </a:r>
            <a:r>
              <a:rPr kumimoji="0" lang="en-US"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judiciari</a:t>
            </a:r>
            <a:r>
              <a:rPr kumimoji="0" lang="en-US"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grefieri</a:t>
            </a:r>
            <a:endParaRPr kumimoji="0" lang="en-US"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direcție-1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Asistent  judiciar-24</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Grefier -24</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24" name="Rectangle 27">
            <a:extLst>
              <a:ext uri="{FF2B5EF4-FFF2-40B4-BE49-F238E27FC236}">
                <a16:creationId xmlns:a16="http://schemas.microsoft.com/office/drawing/2014/main" id="{5505F42D-3787-475A-868C-DADA791E0933}"/>
              </a:ext>
            </a:extLst>
          </p:cNvPr>
          <p:cNvSpPr>
            <a:spLocks noChangeArrowheads="1"/>
          </p:cNvSpPr>
          <p:nvPr/>
        </p:nvSpPr>
        <p:spPr bwMode="auto">
          <a:xfrm>
            <a:off x="107322" y="2783684"/>
            <a:ext cx="2661278" cy="44767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Direcția</a:t>
            </a:r>
            <a:r>
              <a:rPr kumimoji="0" lang="en-US"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generalizare</a:t>
            </a:r>
            <a:r>
              <a:rPr kumimoji="0" lang="en-US"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sistematizare</a:t>
            </a:r>
            <a:r>
              <a:rPr kumimoji="0" lang="en-US"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monitorizare</a:t>
            </a:r>
            <a:r>
              <a:rPr kumimoji="0" lang="en-US"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 </a:t>
            </a:r>
            <a:r>
              <a:rPr kumimoji="0" lang="en-US" altLang="ru-RU" sz="8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practicii</a:t>
            </a:r>
            <a:r>
              <a:rPr kumimoji="0" lang="en-US"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judiciare</a:t>
            </a:r>
            <a:r>
              <a:rPr kumimoji="0" lang="en-US"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relații</a:t>
            </a:r>
            <a:r>
              <a:rPr kumimoji="0" lang="en-US"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publice</a:t>
            </a:r>
            <a:endParaRPr kumimoji="0" lang="en-US"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Direcție -1</a:t>
            </a:r>
            <a:endParaRPr kumimoji="0" lang="ro-RO" altLang="ru-RU" sz="800" b="0" i="0" u="none" strike="noStrike" cap="none" normalizeH="0" baseline="0" dirty="0">
              <a:ln>
                <a:noFill/>
              </a:ln>
              <a:solidFill>
                <a:schemeClr val="tx1"/>
              </a:solidFill>
              <a:effectLst/>
              <a:latin typeface="Arial" panose="020B0604020202020204" pitchFamily="34" charset="0"/>
            </a:endParaRPr>
          </a:p>
        </p:txBody>
      </p:sp>
      <p:sp>
        <p:nvSpPr>
          <p:cNvPr id="25" name="Rectangle 26">
            <a:extLst>
              <a:ext uri="{FF2B5EF4-FFF2-40B4-BE49-F238E27FC236}">
                <a16:creationId xmlns:a16="http://schemas.microsoft.com/office/drawing/2014/main" id="{F902DE8D-3D03-48FA-8A4E-EDD2438D2BBA}"/>
              </a:ext>
            </a:extLst>
          </p:cNvPr>
          <p:cNvSpPr>
            <a:spLocks noChangeArrowheads="1"/>
          </p:cNvSpPr>
          <p:nvPr/>
        </p:nvSpPr>
        <p:spPr bwMode="auto">
          <a:xfrm>
            <a:off x="3033712" y="2816251"/>
            <a:ext cx="1790700" cy="41909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Direcția evidență și documentare procesuală</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Direcție -1</a:t>
            </a:r>
            <a:endParaRPr kumimoji="0" lang="ro-RO" altLang="ru-RU" sz="800" b="0" i="0" u="none" strike="noStrike" cap="none" normalizeH="0" baseline="0" dirty="0">
              <a:ln>
                <a:noFill/>
              </a:ln>
              <a:solidFill>
                <a:schemeClr val="tx1"/>
              </a:solidFill>
              <a:effectLst/>
              <a:latin typeface="Arial" panose="020B0604020202020204" pitchFamily="34" charset="0"/>
            </a:endParaRPr>
          </a:p>
        </p:txBody>
      </p:sp>
      <p:sp>
        <p:nvSpPr>
          <p:cNvPr id="26" name="AutoShape 25">
            <a:extLst>
              <a:ext uri="{FF2B5EF4-FFF2-40B4-BE49-F238E27FC236}">
                <a16:creationId xmlns:a16="http://schemas.microsoft.com/office/drawing/2014/main" id="{F01EDFC4-30DE-44D4-A95D-C80157FBCB1C}"/>
              </a:ext>
            </a:extLst>
          </p:cNvPr>
          <p:cNvSpPr>
            <a:spLocks noChangeShapeType="1"/>
          </p:cNvSpPr>
          <p:nvPr/>
        </p:nvSpPr>
        <p:spPr bwMode="auto">
          <a:xfrm>
            <a:off x="1943475" y="3238500"/>
            <a:ext cx="400050" cy="400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7" name="AutoShape 24">
            <a:extLst>
              <a:ext uri="{FF2B5EF4-FFF2-40B4-BE49-F238E27FC236}">
                <a16:creationId xmlns:a16="http://schemas.microsoft.com/office/drawing/2014/main" id="{BBCBE5FB-CEFB-41C9-B22B-4C14D23DB6CE}"/>
              </a:ext>
            </a:extLst>
          </p:cNvPr>
          <p:cNvSpPr>
            <a:spLocks noChangeShapeType="1"/>
          </p:cNvSpPr>
          <p:nvPr/>
        </p:nvSpPr>
        <p:spPr bwMode="auto">
          <a:xfrm>
            <a:off x="1445559" y="3231356"/>
            <a:ext cx="0" cy="40005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8" name="AutoShape 23">
            <a:extLst>
              <a:ext uri="{FF2B5EF4-FFF2-40B4-BE49-F238E27FC236}">
                <a16:creationId xmlns:a16="http://schemas.microsoft.com/office/drawing/2014/main" id="{E1AB603B-630A-4329-993A-5E63BA00EE66}"/>
              </a:ext>
            </a:extLst>
          </p:cNvPr>
          <p:cNvSpPr>
            <a:spLocks noChangeShapeType="1"/>
          </p:cNvSpPr>
          <p:nvPr/>
        </p:nvSpPr>
        <p:spPr bwMode="auto">
          <a:xfrm flipH="1">
            <a:off x="597834" y="3216762"/>
            <a:ext cx="342900" cy="35242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9" name="Rectangle 22">
            <a:extLst>
              <a:ext uri="{FF2B5EF4-FFF2-40B4-BE49-F238E27FC236}">
                <a16:creationId xmlns:a16="http://schemas.microsoft.com/office/drawing/2014/main" id="{07BC3199-5798-43D2-85F7-48BF9916D7C3}"/>
              </a:ext>
            </a:extLst>
          </p:cNvPr>
          <p:cNvSpPr>
            <a:spLocks noChangeArrowheads="1"/>
          </p:cNvSpPr>
          <p:nvPr/>
        </p:nvSpPr>
        <p:spPr bwMode="auto">
          <a:xfrm>
            <a:off x="107322" y="3386251"/>
            <a:ext cx="720002" cy="113718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Serviciul monitorizare și relații  publice</a:t>
            </a:r>
            <a:endParaRPr lang="ro-RO" altLang="ru-RU" sz="8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Șef serviciu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Specialist principal -1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30" name="Rectangle 21">
            <a:extLst>
              <a:ext uri="{FF2B5EF4-FFF2-40B4-BE49-F238E27FC236}">
                <a16:creationId xmlns:a16="http://schemas.microsoft.com/office/drawing/2014/main" id="{800C5210-1565-4866-95BB-E15BC816FBED}"/>
              </a:ext>
            </a:extLst>
          </p:cNvPr>
          <p:cNvSpPr>
            <a:spLocks noChangeArrowheads="1"/>
          </p:cNvSpPr>
          <p:nvPr/>
        </p:nvSpPr>
        <p:spPr bwMode="auto">
          <a:xfrm>
            <a:off x="853836" y="3386250"/>
            <a:ext cx="1120316" cy="142333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Serviciul</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generalizare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sistematizare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practicii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judiciare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în</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materie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civilă</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comercială</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de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contencios</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administrativ</a:t>
            </a:r>
            <a:endParaRPr kumimoji="0" lang="en-US" altLang="ru-RU" sz="800" b="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Șef serviciu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Specialist principal-1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Specialist superior-1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31" name="Rectangle 20">
            <a:extLst>
              <a:ext uri="{FF2B5EF4-FFF2-40B4-BE49-F238E27FC236}">
                <a16:creationId xmlns:a16="http://schemas.microsoft.com/office/drawing/2014/main" id="{B6C8E114-B68F-4D44-9871-4EEFD157EFDD}"/>
              </a:ext>
            </a:extLst>
          </p:cNvPr>
          <p:cNvSpPr>
            <a:spLocks noChangeArrowheads="1"/>
          </p:cNvSpPr>
          <p:nvPr/>
        </p:nvSpPr>
        <p:spPr bwMode="auto">
          <a:xfrm>
            <a:off x="2000664" y="3386251"/>
            <a:ext cx="1037974" cy="134131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Serviciul</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generalizare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sistematizare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practicii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judiciare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în</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materie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penală</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contravențională</a:t>
            </a:r>
            <a:r>
              <a:rPr kumimoji="0" lang="ro-RO" altLang="ru-RU" sz="800" b="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endParaRPr kumimoji="0" lang="ro-RO" altLang="ru-RU" sz="800" b="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Șef serviciu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Specialist principal-1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ru-RU" sz="1800" b="0" i="0" u="none" strike="noStrike" cap="none" normalizeH="0" baseline="0" dirty="0">
              <a:ln>
                <a:noFill/>
              </a:ln>
              <a:solidFill>
                <a:schemeClr val="tx1"/>
              </a:solidFill>
              <a:effectLst/>
              <a:latin typeface="Arial" panose="020B0604020202020204" pitchFamily="34" charset="0"/>
            </a:endParaRPr>
          </a:p>
        </p:txBody>
      </p:sp>
      <p:sp>
        <p:nvSpPr>
          <p:cNvPr id="32" name="Rectangle 19">
            <a:extLst>
              <a:ext uri="{FF2B5EF4-FFF2-40B4-BE49-F238E27FC236}">
                <a16:creationId xmlns:a16="http://schemas.microsoft.com/office/drawing/2014/main" id="{BD29A8F6-BE41-4DB6-B509-6C372B1749ED}"/>
              </a:ext>
            </a:extLst>
          </p:cNvPr>
          <p:cNvSpPr>
            <a:spLocks noChangeArrowheads="1"/>
          </p:cNvSpPr>
          <p:nvPr/>
        </p:nvSpPr>
        <p:spPr bwMode="auto">
          <a:xfrm>
            <a:off x="3117191" y="3403651"/>
            <a:ext cx="1257151" cy="13346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Secția</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evidență</a:t>
            </a:r>
            <a:r>
              <a:rPr kumimoji="0" lang="en-US" altLang="ru-RU" sz="800" b="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documentare</a:t>
            </a:r>
            <a:r>
              <a:rPr kumimoji="0" lang="en-US" altLang="ru-RU" sz="800" b="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procesuală</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cauzelor</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civile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comerciale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de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contencios</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administrativ</a:t>
            </a:r>
            <a:r>
              <a:rPr kumimoji="0" lang="en-US" altLang="ru-RU" sz="800" b="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ru-RU" sz="800" b="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secție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principal -2</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superior -2</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1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-1</a:t>
            </a:r>
            <a:endParaRPr kumimoji="0" lang="ro-RO" altLang="ru-RU" sz="1800" b="0" i="1" u="none" strike="noStrike" cap="none" normalizeH="0" baseline="0" dirty="0">
              <a:ln>
                <a:noFill/>
              </a:ln>
              <a:solidFill>
                <a:schemeClr val="tx1"/>
              </a:solidFill>
              <a:effectLst/>
              <a:latin typeface="Arial" panose="020B0604020202020204" pitchFamily="34" charset="0"/>
            </a:endParaRPr>
          </a:p>
        </p:txBody>
      </p:sp>
      <p:sp>
        <p:nvSpPr>
          <p:cNvPr id="33" name="Rectangle 18">
            <a:extLst>
              <a:ext uri="{FF2B5EF4-FFF2-40B4-BE49-F238E27FC236}">
                <a16:creationId xmlns:a16="http://schemas.microsoft.com/office/drawing/2014/main" id="{8A699510-7877-4258-ACA4-EFD9E50375DE}"/>
              </a:ext>
            </a:extLst>
          </p:cNvPr>
          <p:cNvSpPr>
            <a:spLocks noChangeArrowheads="1"/>
          </p:cNvSpPr>
          <p:nvPr/>
        </p:nvSpPr>
        <p:spPr bwMode="auto">
          <a:xfrm>
            <a:off x="4385053" y="3403651"/>
            <a:ext cx="1303073" cy="114458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Secția</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evidență</a:t>
            </a:r>
            <a:r>
              <a:rPr kumimoji="0" lang="en-US" altLang="ru-RU" sz="800" b="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documentare</a:t>
            </a:r>
            <a:r>
              <a:rPr kumimoji="0" lang="en-US" altLang="ru-RU" sz="800" b="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procesuală</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cauzelor</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penale</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și</a:t>
            </a:r>
            <a:r>
              <a:rPr kumimoji="0" lang="en-US" altLang="ru-RU" sz="800" b="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contravenționale</a:t>
            </a:r>
            <a:r>
              <a:rPr kumimoji="0" lang="ro-RO" altLang="ru-RU" sz="800" b="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ro-RO" altLang="ru-RU" sz="800" b="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secție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principal -2</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ru-RU" sz="1800" b="0" i="0" u="none" strike="noStrike" cap="none" normalizeH="0" baseline="0" dirty="0">
              <a:ln>
                <a:noFill/>
              </a:ln>
              <a:solidFill>
                <a:schemeClr val="tx1"/>
              </a:solidFill>
              <a:effectLst/>
              <a:latin typeface="Arial" panose="020B0604020202020204" pitchFamily="34" charset="0"/>
            </a:endParaRPr>
          </a:p>
        </p:txBody>
      </p:sp>
      <p:sp>
        <p:nvSpPr>
          <p:cNvPr id="34" name="AutoShape 17">
            <a:extLst>
              <a:ext uri="{FF2B5EF4-FFF2-40B4-BE49-F238E27FC236}">
                <a16:creationId xmlns:a16="http://schemas.microsoft.com/office/drawing/2014/main" id="{3ABDA65F-93B8-4BC7-BDF0-41674AFCB5E5}"/>
              </a:ext>
            </a:extLst>
          </p:cNvPr>
          <p:cNvSpPr>
            <a:spLocks noChangeShapeType="1"/>
          </p:cNvSpPr>
          <p:nvPr/>
        </p:nvSpPr>
        <p:spPr bwMode="auto">
          <a:xfrm flipV="1">
            <a:off x="3674031" y="3237632"/>
            <a:ext cx="120592" cy="14861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5" name="AutoShape 16">
            <a:extLst>
              <a:ext uri="{FF2B5EF4-FFF2-40B4-BE49-F238E27FC236}">
                <a16:creationId xmlns:a16="http://schemas.microsoft.com/office/drawing/2014/main" id="{7B6876CC-95B4-48A0-9FF7-47F2E7566457}"/>
              </a:ext>
            </a:extLst>
          </p:cNvPr>
          <p:cNvSpPr>
            <a:spLocks noChangeShapeType="1"/>
          </p:cNvSpPr>
          <p:nvPr/>
        </p:nvSpPr>
        <p:spPr bwMode="auto">
          <a:xfrm>
            <a:off x="4468479" y="3169494"/>
            <a:ext cx="178821" cy="22348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6" name="Rectangle 15">
            <a:extLst>
              <a:ext uri="{FF2B5EF4-FFF2-40B4-BE49-F238E27FC236}">
                <a16:creationId xmlns:a16="http://schemas.microsoft.com/office/drawing/2014/main" id="{115191F6-1188-4D83-9D51-A2A735C6CC68}"/>
              </a:ext>
            </a:extLst>
          </p:cNvPr>
          <p:cNvSpPr>
            <a:spLocks noChangeArrowheads="1"/>
          </p:cNvSpPr>
          <p:nvPr/>
        </p:nvSpPr>
        <p:spPr bwMode="auto">
          <a:xfrm>
            <a:off x="2987675" y="1952625"/>
            <a:ext cx="1190625" cy="5524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i="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Secția</a:t>
            </a:r>
            <a:r>
              <a:rPr kumimoji="0" lang="en-US" altLang="ru-RU" sz="800" b="1"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interpreți</a:t>
            </a:r>
            <a:r>
              <a:rPr kumimoji="0" lang="en-US" altLang="ru-RU" sz="800" b="1"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și</a:t>
            </a:r>
            <a:r>
              <a:rPr kumimoji="0" lang="en-US" altLang="ru-RU" sz="800" b="1" i="1"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rPr>
              <a:t>traducători</a:t>
            </a:r>
            <a:r>
              <a:rPr kumimoji="0" lang="en-US" altLang="ru-RU"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secție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principal -4</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37" name="AutoShape 14">
            <a:extLst>
              <a:ext uri="{FF2B5EF4-FFF2-40B4-BE49-F238E27FC236}">
                <a16:creationId xmlns:a16="http://schemas.microsoft.com/office/drawing/2014/main" id="{7984775A-BD4D-4ABE-A709-44C9AB19813A}"/>
              </a:ext>
            </a:extLst>
          </p:cNvPr>
          <p:cNvSpPr>
            <a:spLocks noChangeShapeType="1"/>
          </p:cNvSpPr>
          <p:nvPr/>
        </p:nvSpPr>
        <p:spPr bwMode="auto">
          <a:xfrm>
            <a:off x="2863850" y="2247900"/>
            <a:ext cx="12382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8" name="AutoShape 13">
            <a:extLst>
              <a:ext uri="{FF2B5EF4-FFF2-40B4-BE49-F238E27FC236}">
                <a16:creationId xmlns:a16="http://schemas.microsoft.com/office/drawing/2014/main" id="{CE576388-1638-4C1F-8D08-AD8AAEC0103A}"/>
              </a:ext>
            </a:extLst>
          </p:cNvPr>
          <p:cNvSpPr>
            <a:spLocks noChangeShapeType="1"/>
          </p:cNvSpPr>
          <p:nvPr/>
        </p:nvSpPr>
        <p:spPr bwMode="auto">
          <a:xfrm>
            <a:off x="5791519" y="1492806"/>
            <a:ext cx="52412" cy="303063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9" name="AutoShape 12">
            <a:extLst>
              <a:ext uri="{FF2B5EF4-FFF2-40B4-BE49-F238E27FC236}">
                <a16:creationId xmlns:a16="http://schemas.microsoft.com/office/drawing/2014/main" id="{F3C6596A-7911-4228-9C23-7935380BBC4E}"/>
              </a:ext>
            </a:extLst>
          </p:cNvPr>
          <p:cNvSpPr>
            <a:spLocks noChangeShapeType="1"/>
          </p:cNvSpPr>
          <p:nvPr/>
        </p:nvSpPr>
        <p:spPr bwMode="auto">
          <a:xfrm>
            <a:off x="5786836" y="1854574"/>
            <a:ext cx="3238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0" name="Rectangle 11">
            <a:extLst>
              <a:ext uri="{FF2B5EF4-FFF2-40B4-BE49-F238E27FC236}">
                <a16:creationId xmlns:a16="http://schemas.microsoft.com/office/drawing/2014/main" id="{8909A8B2-6143-442D-A82C-E6C99264A469}"/>
              </a:ext>
            </a:extLst>
          </p:cNvPr>
          <p:cNvSpPr>
            <a:spLocks noChangeArrowheads="1"/>
          </p:cNvSpPr>
          <p:nvPr/>
        </p:nvSpPr>
        <p:spPr bwMode="auto">
          <a:xfrm>
            <a:off x="6003036" y="1562100"/>
            <a:ext cx="1181183" cy="5524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Serviciul financiar –economic</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serviciu-1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principal -1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41" name="AutoShape 10">
            <a:extLst>
              <a:ext uri="{FF2B5EF4-FFF2-40B4-BE49-F238E27FC236}">
                <a16:creationId xmlns:a16="http://schemas.microsoft.com/office/drawing/2014/main" id="{2C3C45D7-0C6B-496E-89F0-4A3DB7A440A8}"/>
              </a:ext>
            </a:extLst>
          </p:cNvPr>
          <p:cNvSpPr>
            <a:spLocks noChangeShapeType="1"/>
          </p:cNvSpPr>
          <p:nvPr/>
        </p:nvSpPr>
        <p:spPr bwMode="auto">
          <a:xfrm>
            <a:off x="5786836" y="2505075"/>
            <a:ext cx="3238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2" name="Rectangle 9">
            <a:extLst>
              <a:ext uri="{FF2B5EF4-FFF2-40B4-BE49-F238E27FC236}">
                <a16:creationId xmlns:a16="http://schemas.microsoft.com/office/drawing/2014/main" id="{40D08061-BA04-4EFD-B38B-324F4BDA64EC}"/>
              </a:ext>
            </a:extLst>
          </p:cNvPr>
          <p:cNvSpPr>
            <a:spLocks noChangeArrowheads="1"/>
          </p:cNvSpPr>
          <p:nvPr/>
        </p:nvSpPr>
        <p:spPr bwMode="auto">
          <a:xfrm>
            <a:off x="6001448" y="2255645"/>
            <a:ext cx="1181179" cy="5413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Serviciul Resurse Umane</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serviciu-1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Specialist principal -1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43" name="Rectangle 8">
            <a:extLst>
              <a:ext uri="{FF2B5EF4-FFF2-40B4-BE49-F238E27FC236}">
                <a16:creationId xmlns:a16="http://schemas.microsoft.com/office/drawing/2014/main" id="{13950677-7EE3-423B-BF4C-A1C61B929F7A}"/>
              </a:ext>
            </a:extLst>
          </p:cNvPr>
          <p:cNvSpPr>
            <a:spLocks noChangeArrowheads="1"/>
          </p:cNvSpPr>
          <p:nvPr/>
        </p:nvSpPr>
        <p:spPr bwMode="auto">
          <a:xfrm>
            <a:off x="6001448" y="2845444"/>
            <a:ext cx="1181175" cy="49371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Serviciul arhivă</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Serviciu arhivă-1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Arhivar -1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44" name="Rectangle 7">
            <a:extLst>
              <a:ext uri="{FF2B5EF4-FFF2-40B4-BE49-F238E27FC236}">
                <a16:creationId xmlns:a16="http://schemas.microsoft.com/office/drawing/2014/main" id="{A5060DCE-844A-43A9-93F7-2A76A518AC30}"/>
              </a:ext>
            </a:extLst>
          </p:cNvPr>
          <p:cNvSpPr>
            <a:spLocks noChangeArrowheads="1"/>
          </p:cNvSpPr>
          <p:nvPr/>
        </p:nvSpPr>
        <p:spPr bwMode="auto">
          <a:xfrm>
            <a:off x="5999001" y="3452982"/>
            <a:ext cx="1201521" cy="5238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Serviciu expediție</a:t>
            </a:r>
            <a:endParaRPr kumimoji="0" lang="ro-RO"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Serviciu expediție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Expeditor -1</a:t>
            </a:r>
            <a:endParaRPr kumimoji="0" lang="ro-RO" altLang="ru-RU" sz="800" b="0" i="1" u="none" strike="noStrike" cap="none" normalizeH="0" baseline="0" dirty="0">
              <a:ln>
                <a:noFill/>
              </a:ln>
              <a:solidFill>
                <a:schemeClr val="tx1"/>
              </a:solidFill>
              <a:effectLst/>
              <a:latin typeface="Arial" panose="020B0604020202020204" pitchFamily="34" charset="0"/>
            </a:endParaRPr>
          </a:p>
        </p:txBody>
      </p:sp>
      <p:sp>
        <p:nvSpPr>
          <p:cNvPr id="45" name="Rectangle 6">
            <a:extLst>
              <a:ext uri="{FF2B5EF4-FFF2-40B4-BE49-F238E27FC236}">
                <a16:creationId xmlns:a16="http://schemas.microsoft.com/office/drawing/2014/main" id="{F4C4FE58-1953-46EF-8572-EB8058AC6574}"/>
              </a:ext>
            </a:extLst>
          </p:cNvPr>
          <p:cNvSpPr>
            <a:spLocks noChangeArrowheads="1"/>
          </p:cNvSpPr>
          <p:nvPr/>
        </p:nvSpPr>
        <p:spPr bwMode="auto">
          <a:xfrm>
            <a:off x="7295029" y="1722050"/>
            <a:ext cx="1620367" cy="15240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Secția</a:t>
            </a:r>
            <a:r>
              <a:rPr kumimoji="0" lang="en-US"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asigurare</a:t>
            </a:r>
            <a:r>
              <a:rPr kumimoji="0" lang="en-US" altLang="ru-RU" sz="8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tehnico-materială</a:t>
            </a:r>
            <a:endParaRPr kumimoji="0" lang="en-US"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Șef secție în domeniul administrativ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Conducător auto -2</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Operator în sala de cazane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Tehnician electrician -1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Îngrijitor încăperi -8</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Măturător-1</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Muncitor la îngrijirea complexă și reparația clădirii -2</a:t>
            </a:r>
            <a:endParaRPr kumimoji="0" lang="ro-RO" altLang="ru-RU" sz="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Curățitor teritorii-1</a:t>
            </a:r>
            <a:endParaRPr kumimoji="0" lang="ro-RO" altLang="ru-RU" sz="800" b="0" i="0" u="none" strike="noStrike" cap="none" normalizeH="0" baseline="0" dirty="0">
              <a:ln>
                <a:noFill/>
              </a:ln>
              <a:solidFill>
                <a:schemeClr val="tx1"/>
              </a:solidFill>
              <a:effectLst/>
              <a:latin typeface="Arial" panose="020B0604020202020204" pitchFamily="34" charset="0"/>
            </a:endParaRPr>
          </a:p>
        </p:txBody>
      </p:sp>
      <p:sp>
        <p:nvSpPr>
          <p:cNvPr id="46" name="AutoShape 5">
            <a:extLst>
              <a:ext uri="{FF2B5EF4-FFF2-40B4-BE49-F238E27FC236}">
                <a16:creationId xmlns:a16="http://schemas.microsoft.com/office/drawing/2014/main" id="{8D19F2FA-543D-4A4B-970C-F9719CE37161}"/>
              </a:ext>
            </a:extLst>
          </p:cNvPr>
          <p:cNvSpPr>
            <a:spLocks noChangeShapeType="1"/>
          </p:cNvSpPr>
          <p:nvPr/>
        </p:nvSpPr>
        <p:spPr bwMode="auto">
          <a:xfrm>
            <a:off x="6224932" y="3238500"/>
            <a:ext cx="3238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7" name="AutoShape 4">
            <a:extLst>
              <a:ext uri="{FF2B5EF4-FFF2-40B4-BE49-F238E27FC236}">
                <a16:creationId xmlns:a16="http://schemas.microsoft.com/office/drawing/2014/main" id="{0FEC997A-3FBB-4383-A8FE-1C01D9592794}"/>
              </a:ext>
            </a:extLst>
          </p:cNvPr>
          <p:cNvSpPr>
            <a:spLocks noChangeShapeType="1"/>
          </p:cNvSpPr>
          <p:nvPr/>
        </p:nvSpPr>
        <p:spPr bwMode="auto">
          <a:xfrm>
            <a:off x="5802779" y="3711949"/>
            <a:ext cx="3238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8" name="AutoShape 3">
            <a:extLst>
              <a:ext uri="{FF2B5EF4-FFF2-40B4-BE49-F238E27FC236}">
                <a16:creationId xmlns:a16="http://schemas.microsoft.com/office/drawing/2014/main" id="{3F54DE5E-A083-4375-85FE-D3406FA98C98}"/>
              </a:ext>
            </a:extLst>
          </p:cNvPr>
          <p:cNvSpPr>
            <a:spLocks noChangeShapeType="1"/>
          </p:cNvSpPr>
          <p:nvPr/>
        </p:nvSpPr>
        <p:spPr bwMode="auto">
          <a:xfrm>
            <a:off x="5798670" y="4523442"/>
            <a:ext cx="32385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9" name="Rectangle 2">
            <a:extLst>
              <a:ext uri="{FF2B5EF4-FFF2-40B4-BE49-F238E27FC236}">
                <a16:creationId xmlns:a16="http://schemas.microsoft.com/office/drawing/2014/main" id="{67408377-4927-4C08-9F3F-A65A4DA76F6C}"/>
              </a:ext>
            </a:extLst>
          </p:cNvPr>
          <p:cNvSpPr>
            <a:spLocks noChangeArrowheads="1"/>
          </p:cNvSpPr>
          <p:nvPr/>
        </p:nvSpPr>
        <p:spPr bwMode="auto">
          <a:xfrm>
            <a:off x="5999001" y="4039243"/>
            <a:ext cx="1296028" cy="59361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Serviciul</a:t>
            </a:r>
            <a:r>
              <a:rPr kumimoji="0" lang="en-US"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tehnologii</a:t>
            </a:r>
            <a:r>
              <a:rPr kumimoji="0" lang="en-US" altLang="ru-RU" sz="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ru-RU" sz="800" b="1"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informaționale</a:t>
            </a:r>
            <a:endParaRPr kumimoji="0" lang="en-US" altLang="ru-RU"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altLang="ru-RU" sz="800" b="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Administrator  principal rețea de calculatoare -1</a:t>
            </a:r>
            <a:endParaRPr kumimoji="0" lang="ro-RO" altLang="ru-RU" sz="800" b="0" u="none" strike="noStrike" cap="none" normalizeH="0" baseline="0" dirty="0">
              <a:ln>
                <a:noFill/>
              </a:ln>
              <a:solidFill>
                <a:schemeClr val="tx1"/>
              </a:solidFill>
              <a:effectLst/>
              <a:latin typeface="Arial" panose="020B0604020202020204" pitchFamily="34" charset="0"/>
            </a:endParaRPr>
          </a:p>
        </p:txBody>
      </p:sp>
      <p:sp>
        <p:nvSpPr>
          <p:cNvPr id="50" name="AutoShape 1">
            <a:extLst>
              <a:ext uri="{FF2B5EF4-FFF2-40B4-BE49-F238E27FC236}">
                <a16:creationId xmlns:a16="http://schemas.microsoft.com/office/drawing/2014/main" id="{62E45B7B-743D-421A-8B0A-DEDDBA1E2818}"/>
              </a:ext>
            </a:extLst>
          </p:cNvPr>
          <p:cNvSpPr>
            <a:spLocks noChangeShapeType="1"/>
          </p:cNvSpPr>
          <p:nvPr/>
        </p:nvSpPr>
        <p:spPr bwMode="auto">
          <a:xfrm>
            <a:off x="7981025" y="1492806"/>
            <a:ext cx="166687" cy="22924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2" name="Rectangle 67">
            <a:extLst>
              <a:ext uri="{FF2B5EF4-FFF2-40B4-BE49-F238E27FC236}">
                <a16:creationId xmlns:a16="http://schemas.microsoft.com/office/drawing/2014/main" id="{94744789-0729-4FA7-B87D-7CE32232C19C}"/>
              </a:ext>
            </a:extLst>
          </p:cNvPr>
          <p:cNvSpPr>
            <a:spLocks noChangeArrowheads="1"/>
          </p:cNvSpPr>
          <p:nvPr/>
        </p:nvSpPr>
        <p:spPr bwMode="auto">
          <a:xfrm>
            <a:off x="0" y="450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4094415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ubstituent număr diapozitiv 1">
            <a:extLst>
              <a:ext uri="{FF2B5EF4-FFF2-40B4-BE49-F238E27FC236}">
                <a16:creationId xmlns:a16="http://schemas.microsoft.com/office/drawing/2014/main" id="{457522C7-DCD0-115E-AC6C-D9079B0811D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
        <p:nvSpPr>
          <p:cNvPr id="8" name="Titlu 3">
            <a:extLst>
              <a:ext uri="{FF2B5EF4-FFF2-40B4-BE49-F238E27FC236}">
                <a16:creationId xmlns:a16="http://schemas.microsoft.com/office/drawing/2014/main" id="{1C186344-D39C-8125-1ED2-0E645D698E53}"/>
              </a:ext>
            </a:extLst>
          </p:cNvPr>
          <p:cNvSpPr txBox="1">
            <a:spLocks/>
          </p:cNvSpPr>
          <p:nvPr/>
        </p:nvSpPr>
        <p:spPr>
          <a:xfrm>
            <a:off x="686104" y="375186"/>
            <a:ext cx="7772400" cy="36988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ro-MD" sz="4000" b="1" dirty="0">
              <a:solidFill>
                <a:srgbClr val="C0000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59A9565-D22F-44F4-86D3-EBB300D82CBC}"/>
              </a:ext>
            </a:extLst>
          </p:cNvPr>
          <p:cNvSpPr/>
          <p:nvPr/>
        </p:nvSpPr>
        <p:spPr>
          <a:xfrm>
            <a:off x="597834" y="64347"/>
            <a:ext cx="7772400" cy="738664"/>
          </a:xfrm>
          <a:prstGeom prst="rect">
            <a:avLst/>
          </a:prstGeom>
        </p:spPr>
        <p:txBody>
          <a:bodyPr wrap="square">
            <a:spAutoFit/>
          </a:bodyPr>
          <a:lstStyle/>
          <a:p>
            <a:pPr algn="ctr"/>
            <a:r>
              <a:rPr lang="ro-RO" b="1" i="1" dirty="0">
                <a:latin typeface="Times New Roman" panose="02020603050405020304" pitchFamily="18" charset="0"/>
                <a:cs typeface="Times New Roman" panose="02020603050405020304" pitchFamily="18" charset="0"/>
              </a:rPr>
              <a:t>Profilul Curții de Apel Nord </a:t>
            </a:r>
            <a:endParaRPr lang="ru-RU" dirty="0">
              <a:latin typeface="Times New Roman" panose="02020603050405020304" pitchFamily="18" charset="0"/>
              <a:cs typeface="Times New Roman" panose="02020603050405020304" pitchFamily="18" charset="0"/>
            </a:endParaRPr>
          </a:p>
          <a:p>
            <a:br>
              <a:rPr lang="ro-RO" sz="1200" dirty="0"/>
            </a:b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2" name="Rectangle 67">
            <a:extLst>
              <a:ext uri="{FF2B5EF4-FFF2-40B4-BE49-F238E27FC236}">
                <a16:creationId xmlns:a16="http://schemas.microsoft.com/office/drawing/2014/main" id="{94744789-0729-4FA7-B87D-7CE32232C19C}"/>
              </a:ext>
            </a:extLst>
          </p:cNvPr>
          <p:cNvSpPr>
            <a:spLocks noChangeArrowheads="1"/>
          </p:cNvSpPr>
          <p:nvPr/>
        </p:nvSpPr>
        <p:spPr bwMode="auto">
          <a:xfrm>
            <a:off x="0" y="40208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3" name="Прямоугольник 52">
            <a:extLst>
              <a:ext uri="{FF2B5EF4-FFF2-40B4-BE49-F238E27FC236}">
                <a16:creationId xmlns:a16="http://schemas.microsoft.com/office/drawing/2014/main" id="{B11C1F25-F422-45D4-B701-49178E162FA3}"/>
              </a:ext>
            </a:extLst>
          </p:cNvPr>
          <p:cNvSpPr/>
          <p:nvPr/>
        </p:nvSpPr>
        <p:spPr>
          <a:xfrm>
            <a:off x="460206" y="375186"/>
            <a:ext cx="5750096" cy="896722"/>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o-RO" sz="1200" b="1" dirty="0">
                <a:solidFill>
                  <a:schemeClr val="accent2">
                    <a:lumMod val="50000"/>
                  </a:schemeClr>
                </a:solidFill>
                <a:latin typeface="Times New Roman" panose="02020603050405020304" pitchFamily="18" charset="0"/>
                <a:cs typeface="Times New Roman" panose="02020603050405020304" pitchFamily="18" charset="0"/>
              </a:rPr>
              <a:t>Conform Statului de personal: </a:t>
            </a:r>
          </a:p>
          <a:p>
            <a:pPr algn="ctr"/>
            <a:r>
              <a:rPr lang="ro-RO" sz="1200" i="1" dirty="0">
                <a:solidFill>
                  <a:schemeClr val="accent2">
                    <a:lumMod val="50000"/>
                  </a:schemeClr>
                </a:solidFill>
                <a:latin typeface="Times New Roman" panose="02020603050405020304" pitchFamily="18" charset="0"/>
                <a:cs typeface="Times New Roman" panose="02020603050405020304" pitchFamily="18" charset="0"/>
              </a:rPr>
              <a:t>Judecători-24</a:t>
            </a:r>
          </a:p>
          <a:p>
            <a:pPr algn="ctr"/>
            <a:r>
              <a:rPr lang="ro-RO" sz="1200" i="1" dirty="0">
                <a:solidFill>
                  <a:schemeClr val="accent2">
                    <a:lumMod val="50000"/>
                  </a:schemeClr>
                </a:solidFill>
                <a:latin typeface="Times New Roman" panose="02020603050405020304" pitchFamily="18" charset="0"/>
                <a:cs typeface="Times New Roman" panose="02020603050405020304" pitchFamily="18" charset="0"/>
              </a:rPr>
              <a:t>Personal-100</a:t>
            </a:r>
          </a:p>
          <a:p>
            <a:pPr algn="ctr"/>
            <a:endParaRPr lang="ro-RO" sz="1200" dirty="0">
              <a:solidFill>
                <a:schemeClr val="accent2">
                  <a:lumMod val="50000"/>
                </a:schemeClr>
              </a:solidFill>
              <a:latin typeface="Times New Roman" panose="02020603050405020304" pitchFamily="18" charset="0"/>
              <a:cs typeface="Times New Roman" panose="02020603050405020304" pitchFamily="18" charset="0"/>
            </a:endParaRPr>
          </a:p>
          <a:p>
            <a:pPr algn="ctr"/>
            <a:endParaRPr lang="ro-RO" sz="1200" dirty="0">
              <a:solidFill>
                <a:schemeClr val="accent2">
                  <a:lumMod val="50000"/>
                </a:schemeClr>
              </a:solidFill>
              <a:latin typeface="Times New Roman" panose="02020603050405020304" pitchFamily="18" charset="0"/>
              <a:cs typeface="Times New Roman" panose="02020603050405020304" pitchFamily="18" charset="0"/>
            </a:endParaRPr>
          </a:p>
          <a:p>
            <a:pPr algn="ctr"/>
            <a:r>
              <a:rPr lang="ro-RO" sz="1200" b="1" dirty="0">
                <a:solidFill>
                  <a:schemeClr val="accent2">
                    <a:lumMod val="50000"/>
                  </a:schemeClr>
                </a:solidFill>
                <a:latin typeface="Times New Roman" panose="02020603050405020304" pitchFamily="18" charset="0"/>
                <a:cs typeface="Times New Roman" panose="02020603050405020304" pitchFamily="18" charset="0"/>
              </a:rPr>
              <a:t>La moment activează: </a:t>
            </a:r>
          </a:p>
          <a:p>
            <a:pPr algn="ctr"/>
            <a:r>
              <a:rPr lang="ro-RO" sz="1200" i="1" dirty="0">
                <a:solidFill>
                  <a:schemeClr val="accent2">
                    <a:lumMod val="50000"/>
                  </a:schemeClr>
                </a:solidFill>
                <a:latin typeface="Times New Roman" panose="02020603050405020304" pitchFamily="18" charset="0"/>
                <a:cs typeface="Times New Roman" panose="02020603050405020304" pitchFamily="18" charset="0"/>
              </a:rPr>
              <a:t>Judecători – 16</a:t>
            </a:r>
          </a:p>
          <a:p>
            <a:pPr algn="ctr"/>
            <a:r>
              <a:rPr lang="ro-RO" sz="1200" i="1" dirty="0">
                <a:solidFill>
                  <a:schemeClr val="accent2">
                    <a:lumMod val="50000"/>
                  </a:schemeClr>
                </a:solidFill>
                <a:latin typeface="Times New Roman" panose="02020603050405020304" pitchFamily="18" charset="0"/>
                <a:cs typeface="Times New Roman" panose="02020603050405020304" pitchFamily="18" charset="0"/>
              </a:rPr>
              <a:t>Personal - 91</a:t>
            </a:r>
          </a:p>
          <a:p>
            <a:pPr algn="ctr"/>
            <a:r>
              <a:rPr lang="ro-RO" sz="1200" i="1" dirty="0">
                <a:solidFill>
                  <a:schemeClr val="accent2">
                    <a:lumMod val="50000"/>
                  </a:schemeClr>
                </a:solidFill>
                <a:latin typeface="Times New Roman" panose="02020603050405020304" pitchFamily="18" charset="0"/>
                <a:cs typeface="Times New Roman" panose="02020603050405020304" pitchFamily="18" charset="0"/>
              </a:rPr>
              <a:t>Grefa secretariatului -72; </a:t>
            </a:r>
          </a:p>
          <a:p>
            <a:pPr algn="ctr"/>
            <a:r>
              <a:rPr lang="ro-RO" sz="1200" i="1" dirty="0">
                <a:solidFill>
                  <a:schemeClr val="accent2">
                    <a:lumMod val="50000"/>
                  </a:schemeClr>
                </a:solidFill>
                <a:latin typeface="Times New Roman" panose="02020603050405020304" pitchFamily="18" charset="0"/>
                <a:cs typeface="Times New Roman" panose="02020603050405020304" pitchFamily="18" charset="0"/>
              </a:rPr>
              <a:t>Serviciul administrativ -19 </a:t>
            </a:r>
          </a:p>
        </p:txBody>
      </p:sp>
      <p:sp>
        <p:nvSpPr>
          <p:cNvPr id="9" name="Прямоугольник 8">
            <a:extLst>
              <a:ext uri="{FF2B5EF4-FFF2-40B4-BE49-F238E27FC236}">
                <a16:creationId xmlns:a16="http://schemas.microsoft.com/office/drawing/2014/main" id="{9B7FE345-2C03-49C8-81A8-5A3F69161BA7}"/>
              </a:ext>
            </a:extLst>
          </p:cNvPr>
          <p:cNvSpPr/>
          <p:nvPr/>
        </p:nvSpPr>
        <p:spPr>
          <a:xfrm>
            <a:off x="6324600" y="466813"/>
            <a:ext cx="2514600" cy="2570477"/>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sz="1200" dirty="0"/>
          </a:p>
          <a:p>
            <a:pPr algn="ctr"/>
            <a:endParaRPr lang="ro-RO" sz="1200" dirty="0"/>
          </a:p>
          <a:p>
            <a:pPr algn="ctr"/>
            <a:endParaRPr lang="ro-RO" sz="1000" dirty="0"/>
          </a:p>
          <a:p>
            <a:pPr algn="ctr"/>
            <a:r>
              <a:rPr lang="ro-RO" sz="1000" b="1" dirty="0">
                <a:solidFill>
                  <a:schemeClr val="accent2">
                    <a:lumMod val="50000"/>
                  </a:schemeClr>
                </a:solidFill>
                <a:latin typeface="Times New Roman" panose="02020603050405020304" pitchFamily="18" charset="0"/>
                <a:cs typeface="Times New Roman" panose="02020603050405020304" pitchFamily="18" charset="0"/>
              </a:rPr>
              <a:t>Performanța instanței</a:t>
            </a:r>
            <a:r>
              <a:rPr lang="ro-RO" sz="1000" b="1" dirty="0">
                <a:solidFill>
                  <a:schemeClr val="tx1"/>
                </a:solidFill>
                <a:latin typeface="Times New Roman" panose="02020603050405020304" pitchFamily="18" charset="0"/>
                <a:cs typeface="Times New Roman" panose="02020603050405020304" pitchFamily="18" charset="0"/>
              </a:rPr>
              <a:t>: </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Rata de variație a stocului de cauze: anul 2025 – 82 %, anul 2024 -79%; anul 2023 – 104 %</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Rata ședințelor amânate: anul 2025 - 17,25 %, anul 2024 – 18,64 %; anul 2023 – 23,47%</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Durata lichidării stocului de cauze pendinte: 181 de zile în 2025, 156 zile în anul 2024; 62 zile în anul 2023</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Solicitări acces E-dosar judiciar în anul 2025 – 38</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Total cauze în procedură E-dosar judiciar – 28</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Cauze civile E-dosar judiciar – 21</a:t>
            </a:r>
          </a:p>
          <a:p>
            <a:pPr algn="just"/>
            <a:r>
              <a:rPr lang="ro-RO" sz="1000" i="1" dirty="0">
                <a:solidFill>
                  <a:schemeClr val="accent2">
                    <a:lumMod val="50000"/>
                  </a:schemeClr>
                </a:solidFill>
                <a:latin typeface="Times New Roman" panose="02020603050405020304" pitchFamily="18" charset="0"/>
                <a:cs typeface="Times New Roman" panose="02020603050405020304" pitchFamily="18" charset="0"/>
              </a:rPr>
              <a:t>       Cauze penale E-dosar judiciar  - 7</a:t>
            </a:r>
          </a:p>
          <a:p>
            <a:pPr algn="ctr"/>
            <a:endParaRPr lang="ro-RO" sz="1400" dirty="0"/>
          </a:p>
          <a:p>
            <a:pPr algn="ctr"/>
            <a:endParaRPr lang="ro-RO" sz="1400" dirty="0"/>
          </a:p>
        </p:txBody>
      </p:sp>
      <p:graphicFrame>
        <p:nvGraphicFramePr>
          <p:cNvPr id="10" name="Chart 2">
            <a:extLst>
              <a:ext uri="{FF2B5EF4-FFF2-40B4-BE49-F238E27FC236}">
                <a16:creationId xmlns:a16="http://schemas.microsoft.com/office/drawing/2014/main" id="{0C819BA6-B41D-4FAB-94F2-76D67F75B598}"/>
              </a:ext>
            </a:extLst>
          </p:cNvPr>
          <p:cNvGraphicFramePr/>
          <p:nvPr>
            <p:extLst>
              <p:ext uri="{D42A27DB-BD31-4B8C-83A1-F6EECF244321}">
                <p14:modId xmlns:p14="http://schemas.microsoft.com/office/powerpoint/2010/main" val="4094645360"/>
              </p:ext>
            </p:extLst>
          </p:nvPr>
        </p:nvGraphicFramePr>
        <p:xfrm>
          <a:off x="6446766" y="3037295"/>
          <a:ext cx="2392434" cy="16361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a:extLst>
              <a:ext uri="{FF2B5EF4-FFF2-40B4-BE49-F238E27FC236}">
                <a16:creationId xmlns:a16="http://schemas.microsoft.com/office/drawing/2014/main" id="{0F00215E-7A2A-4AB1-8E69-2905DCA3E894}"/>
              </a:ext>
            </a:extLst>
          </p:cNvPr>
          <p:cNvGraphicFramePr>
            <a:graphicFrameLocks noGrp="1"/>
          </p:cNvGraphicFramePr>
          <p:nvPr>
            <p:extLst>
              <p:ext uri="{D42A27DB-BD31-4B8C-83A1-F6EECF244321}">
                <p14:modId xmlns:p14="http://schemas.microsoft.com/office/powerpoint/2010/main" val="1869187743"/>
              </p:ext>
            </p:extLst>
          </p:nvPr>
        </p:nvGraphicFramePr>
        <p:xfrm>
          <a:off x="434176" y="1327155"/>
          <a:ext cx="5776125" cy="3434045"/>
        </p:xfrm>
        <a:graphic>
          <a:graphicData uri="http://schemas.openxmlformats.org/drawingml/2006/table">
            <a:tbl>
              <a:tblPr firstRow="1" firstCol="1" bandRow="1">
                <a:tableStyleId>{5C22544A-7EE6-4342-B048-85BDC9FD1C3A}</a:tableStyleId>
              </a:tblPr>
              <a:tblGrid>
                <a:gridCol w="1057818">
                  <a:extLst>
                    <a:ext uri="{9D8B030D-6E8A-4147-A177-3AD203B41FA5}">
                      <a16:colId xmlns:a16="http://schemas.microsoft.com/office/drawing/2014/main" val="2284799545"/>
                    </a:ext>
                  </a:extLst>
                </a:gridCol>
                <a:gridCol w="832016">
                  <a:extLst>
                    <a:ext uri="{9D8B030D-6E8A-4147-A177-3AD203B41FA5}">
                      <a16:colId xmlns:a16="http://schemas.microsoft.com/office/drawing/2014/main" val="399857865"/>
                    </a:ext>
                  </a:extLst>
                </a:gridCol>
                <a:gridCol w="870232">
                  <a:extLst>
                    <a:ext uri="{9D8B030D-6E8A-4147-A177-3AD203B41FA5}">
                      <a16:colId xmlns:a16="http://schemas.microsoft.com/office/drawing/2014/main" val="406324133"/>
                    </a:ext>
                  </a:extLst>
                </a:gridCol>
                <a:gridCol w="888402">
                  <a:extLst>
                    <a:ext uri="{9D8B030D-6E8A-4147-A177-3AD203B41FA5}">
                      <a16:colId xmlns:a16="http://schemas.microsoft.com/office/drawing/2014/main" val="4269209557"/>
                    </a:ext>
                  </a:extLst>
                </a:gridCol>
                <a:gridCol w="621507">
                  <a:extLst>
                    <a:ext uri="{9D8B030D-6E8A-4147-A177-3AD203B41FA5}">
                      <a16:colId xmlns:a16="http://schemas.microsoft.com/office/drawing/2014/main" val="3010262004"/>
                    </a:ext>
                  </a:extLst>
                </a:gridCol>
                <a:gridCol w="1506150">
                  <a:extLst>
                    <a:ext uri="{9D8B030D-6E8A-4147-A177-3AD203B41FA5}">
                      <a16:colId xmlns:a16="http://schemas.microsoft.com/office/drawing/2014/main" val="2777393331"/>
                    </a:ext>
                  </a:extLst>
                </a:gridCol>
              </a:tblGrid>
              <a:tr h="499114">
                <a:tc>
                  <a:txBody>
                    <a:bodyPr/>
                    <a:lstStyle/>
                    <a:p>
                      <a:pPr marR="17145" algn="just">
                        <a:lnSpc>
                          <a:spcPct val="115000"/>
                        </a:lnSpc>
                        <a:spcBef>
                          <a:spcPts val="500"/>
                        </a:spcBef>
                        <a:spcAft>
                          <a:spcPts val="0"/>
                        </a:spcAft>
                        <a:tabLst>
                          <a:tab pos="630555" algn="l"/>
                        </a:tabLst>
                      </a:pPr>
                      <a:r>
                        <a:rPr lang="ro-RO" sz="1100" dirty="0">
                          <a:solidFill>
                            <a:schemeClr val="accent2">
                              <a:lumMod val="50000"/>
                            </a:schemeClr>
                          </a:solidFill>
                          <a:effectLst/>
                        </a:rPr>
                        <a:t>Indicator</a:t>
                      </a:r>
                      <a:endParaRPr lang="ru-RU" sz="10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1100" dirty="0">
                          <a:solidFill>
                            <a:schemeClr val="accent2">
                              <a:lumMod val="50000"/>
                            </a:schemeClr>
                          </a:solidFill>
                          <a:effectLst/>
                        </a:rPr>
                        <a:t>2023</a:t>
                      </a:r>
                      <a:endParaRPr lang="ru-RU" sz="10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1100" dirty="0">
                          <a:solidFill>
                            <a:schemeClr val="accent2">
                              <a:lumMod val="50000"/>
                            </a:schemeClr>
                          </a:solidFill>
                          <a:effectLst/>
                        </a:rPr>
                        <a:t>2024</a:t>
                      </a:r>
                      <a:endParaRPr lang="ru-RU" sz="10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1100" dirty="0">
                          <a:solidFill>
                            <a:schemeClr val="accent2">
                              <a:lumMod val="50000"/>
                            </a:schemeClr>
                          </a:solidFill>
                          <a:effectLst/>
                        </a:rPr>
                        <a:t>2025</a:t>
                      </a:r>
                      <a:endParaRPr lang="ru-RU" sz="10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nSpc>
                          <a:spcPct val="115000"/>
                        </a:lnSpc>
                        <a:spcBef>
                          <a:spcPts val="500"/>
                        </a:spcBef>
                        <a:spcAft>
                          <a:spcPts val="0"/>
                        </a:spcAft>
                        <a:tabLst>
                          <a:tab pos="630555" algn="l"/>
                        </a:tabLst>
                      </a:pPr>
                      <a:r>
                        <a:rPr lang="ro-RO" sz="1100" dirty="0">
                          <a:solidFill>
                            <a:schemeClr val="accent2">
                              <a:lumMod val="50000"/>
                            </a:schemeClr>
                          </a:solidFill>
                          <a:effectLst/>
                        </a:rPr>
                        <a:t>% </a:t>
                      </a:r>
                    </a:p>
                    <a:p>
                      <a:pPr marR="17145">
                        <a:lnSpc>
                          <a:spcPct val="115000"/>
                        </a:lnSpc>
                        <a:spcBef>
                          <a:spcPts val="500"/>
                        </a:spcBef>
                        <a:spcAft>
                          <a:spcPts val="0"/>
                        </a:spcAft>
                        <a:tabLst>
                          <a:tab pos="630555" algn="l"/>
                        </a:tabLst>
                      </a:pPr>
                      <a:endParaRPr lang="ru-RU" sz="10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1100" dirty="0">
                          <a:solidFill>
                            <a:schemeClr val="accent2">
                              <a:lumMod val="50000"/>
                            </a:schemeClr>
                          </a:solidFill>
                          <a:effectLst/>
                        </a:rPr>
                        <a:t>Observații </a:t>
                      </a:r>
                      <a:endParaRPr lang="ru-RU" sz="10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extLst>
                  <a:ext uri="{0D108BD9-81ED-4DB2-BD59-A6C34878D82A}">
                    <a16:rowId xmlns:a16="http://schemas.microsoft.com/office/drawing/2014/main" val="3322512192"/>
                  </a:ext>
                </a:extLst>
              </a:tr>
              <a:tr h="215023">
                <a:tc>
                  <a:txBody>
                    <a:bodyPr/>
                    <a:lstStyle/>
                    <a:p>
                      <a:pPr marR="17145" algn="just">
                        <a:lnSpc>
                          <a:spcPct val="115000"/>
                        </a:lnSpc>
                        <a:spcBef>
                          <a:spcPts val="500"/>
                        </a:spcBef>
                        <a:spcAft>
                          <a:spcPts val="0"/>
                        </a:spcAft>
                        <a:tabLst>
                          <a:tab pos="630555" algn="l"/>
                        </a:tabLst>
                      </a:pPr>
                      <a:r>
                        <a:rPr lang="ro-RO" sz="900" dirty="0">
                          <a:effectLst/>
                        </a:rPr>
                        <a:t>Buget alocat</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26 834 500,00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33.927.100,00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33.072.600,00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a:effectLst/>
                          <a:latin typeface="Times New Roman" panose="02020603050405020304" pitchFamily="18" charset="0"/>
                          <a:cs typeface="Times New Roman" panose="02020603050405020304" pitchFamily="18" charset="0"/>
                        </a:rPr>
                        <a:t>74</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871768853"/>
                  </a:ext>
                </a:extLst>
              </a:tr>
              <a:tr h="215023">
                <a:tc>
                  <a:txBody>
                    <a:bodyPr/>
                    <a:lstStyle/>
                    <a:p>
                      <a:pPr marR="17145" algn="just">
                        <a:lnSpc>
                          <a:spcPct val="115000"/>
                        </a:lnSpc>
                        <a:spcBef>
                          <a:spcPts val="500"/>
                        </a:spcBef>
                        <a:spcAft>
                          <a:spcPts val="0"/>
                        </a:spcAft>
                        <a:tabLst>
                          <a:tab pos="630555" algn="l"/>
                        </a:tabLst>
                      </a:pPr>
                      <a:r>
                        <a:rPr lang="ro-RO" sz="900" dirty="0">
                          <a:effectLst/>
                        </a:rPr>
                        <a:t>Buget precizat</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28 681 069,00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a:spcAft>
                          <a:spcPts val="0"/>
                        </a:spcAft>
                      </a:pPr>
                      <a:r>
                        <a:rPr lang="ro-RO" sz="900" i="1" dirty="0">
                          <a:effectLst/>
                          <a:latin typeface="Times New Roman" panose="02020603050405020304" pitchFamily="18" charset="0"/>
                          <a:cs typeface="Times New Roman" panose="02020603050405020304" pitchFamily="18" charset="0"/>
                        </a:rPr>
                        <a:t>34. 292.342,69</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44.688 760,00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a:effectLst/>
                          <a:latin typeface="Times New Roman" panose="02020603050405020304" pitchFamily="18" charset="0"/>
                          <a:cs typeface="Times New Roman" panose="02020603050405020304" pitchFamily="18" charset="0"/>
                        </a:rPr>
                        <a:t>99,9</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3727026343"/>
                  </a:ext>
                </a:extLst>
              </a:tr>
              <a:tr h="362787">
                <a:tc>
                  <a:txBody>
                    <a:bodyPr/>
                    <a:lstStyle/>
                    <a:p>
                      <a:pPr marR="17145" algn="just">
                        <a:lnSpc>
                          <a:spcPct val="115000"/>
                        </a:lnSpc>
                        <a:spcBef>
                          <a:spcPts val="500"/>
                        </a:spcBef>
                        <a:spcAft>
                          <a:spcPts val="0"/>
                        </a:spcAft>
                        <a:tabLst>
                          <a:tab pos="630555" algn="l"/>
                        </a:tabLst>
                      </a:pPr>
                      <a:r>
                        <a:rPr lang="ro-RO" sz="900" dirty="0">
                          <a:effectLst/>
                        </a:rPr>
                        <a:t>Cheltuieli pentru personal</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25 182 296,00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30. 935.134,01</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40 140 879,00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a:effectLst/>
                          <a:latin typeface="Times New Roman" panose="02020603050405020304" pitchFamily="18" charset="0"/>
                          <a:cs typeface="Times New Roman" panose="02020603050405020304" pitchFamily="18" charset="0"/>
                        </a:rPr>
                        <a:t>90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Achitări salariale</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951348663"/>
                  </a:ext>
                </a:extLst>
              </a:tr>
              <a:tr h="549672">
                <a:tc>
                  <a:txBody>
                    <a:bodyPr/>
                    <a:lstStyle/>
                    <a:p>
                      <a:pPr marR="17145" algn="just">
                        <a:lnSpc>
                          <a:spcPct val="115000"/>
                        </a:lnSpc>
                        <a:spcBef>
                          <a:spcPts val="500"/>
                        </a:spcBef>
                        <a:spcAft>
                          <a:spcPts val="0"/>
                        </a:spcAft>
                        <a:tabLst>
                          <a:tab pos="630555" algn="l"/>
                        </a:tabLst>
                      </a:pPr>
                      <a:r>
                        <a:rPr lang="ro-RO" sz="900" dirty="0">
                          <a:effectLst/>
                        </a:rPr>
                        <a:t>Cheltuieli pentru infrastructură și logistică</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425566,00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406317,00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42 9712,00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dirty="0">
                          <a:effectLst/>
                          <a:latin typeface="Times New Roman" panose="02020603050405020304" pitchFamily="18" charset="0"/>
                          <a:cs typeface="Times New Roman" panose="02020603050405020304" pitchFamily="18" charset="0"/>
                        </a:rPr>
                        <a:t>1</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Materiale de uz gospodăresc, rechizite de birou ș.a.</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3836702180"/>
                  </a:ext>
                </a:extLst>
              </a:tr>
              <a:tr h="736557">
                <a:tc>
                  <a:txBody>
                    <a:bodyPr/>
                    <a:lstStyle/>
                    <a:p>
                      <a:pPr marR="17145" algn="just">
                        <a:lnSpc>
                          <a:spcPct val="115000"/>
                        </a:lnSpc>
                        <a:spcBef>
                          <a:spcPts val="500"/>
                        </a:spcBef>
                        <a:spcAft>
                          <a:spcPts val="0"/>
                        </a:spcAft>
                        <a:tabLst>
                          <a:tab pos="630555" algn="l"/>
                        </a:tabLst>
                      </a:pPr>
                      <a:r>
                        <a:rPr lang="ro-RO" sz="900" dirty="0">
                          <a:effectLst/>
                        </a:rPr>
                        <a:t>Cheltuieli pentru IT și digitalizare</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126600,00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426007,00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44 8513,00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dirty="0">
                          <a:effectLst/>
                          <a:latin typeface="Times New Roman" panose="02020603050405020304" pitchFamily="18" charset="0"/>
                          <a:cs typeface="Times New Roman" panose="02020603050405020304" pitchFamily="18" charset="0"/>
                        </a:rPr>
                        <a:t>1</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Achiziționarea computerelor, scanerelor, deservirea tehnicii de calcul, programelor IT ș.a.</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3039277786"/>
                  </a:ext>
                </a:extLst>
              </a:tr>
              <a:tr h="549672">
                <a:tc>
                  <a:txBody>
                    <a:bodyPr/>
                    <a:lstStyle/>
                    <a:p>
                      <a:pPr marR="17145" algn="just">
                        <a:lnSpc>
                          <a:spcPct val="115000"/>
                        </a:lnSpc>
                        <a:spcBef>
                          <a:spcPts val="500"/>
                        </a:spcBef>
                        <a:spcAft>
                          <a:spcPts val="0"/>
                        </a:spcAft>
                        <a:tabLst>
                          <a:tab pos="630555" algn="l"/>
                        </a:tabLst>
                      </a:pPr>
                      <a:r>
                        <a:rPr lang="ro-RO" sz="900" dirty="0">
                          <a:effectLst/>
                        </a:rPr>
                        <a:t>Alte cheltuieli</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29 35722,00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25 42148,00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36 90933,00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a:effectLst/>
                          <a:latin typeface="Times New Roman" panose="02020603050405020304" pitchFamily="18" charset="0"/>
                          <a:cs typeface="Times New Roman" panose="02020603050405020304" pitchFamily="18" charset="0"/>
                        </a:rPr>
                        <a:t>8</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Servicii, reparații curente a tehnicii de calcul, reparații automobile, deplasări ș.a.</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2423850970"/>
                  </a:ext>
                </a:extLst>
              </a:tr>
              <a:tr h="180497">
                <a:tc>
                  <a:txBody>
                    <a:bodyPr/>
                    <a:lstStyle/>
                    <a:p>
                      <a:pPr marR="17145">
                        <a:lnSpc>
                          <a:spcPct val="115000"/>
                        </a:lnSpc>
                        <a:spcBef>
                          <a:spcPts val="500"/>
                        </a:spcBef>
                        <a:spcAft>
                          <a:spcPts val="0"/>
                        </a:spcAft>
                        <a:tabLst>
                          <a:tab pos="630555" algn="l"/>
                        </a:tabLst>
                      </a:pPr>
                      <a:r>
                        <a:rPr lang="ro-RO" sz="900" dirty="0">
                          <a:effectLst/>
                        </a:rPr>
                        <a:t>Total cheltuit (valorificat)</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40" marR="66840" marT="0" marB="0">
                    <a:solidFill>
                      <a:schemeClr val="bg2">
                        <a:lumMod val="75000"/>
                      </a:schemeClr>
                    </a:solidFill>
                  </a:tcPr>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28 670 184,00</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34 309 606,00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a:effectLst/>
                          <a:latin typeface="Times New Roman" panose="02020603050405020304" pitchFamily="18" charset="0"/>
                          <a:cs typeface="Times New Roman" panose="02020603050405020304" pitchFamily="18" charset="0"/>
                        </a:rPr>
                        <a:t>44 710 037,00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1100" i="1">
                          <a:effectLst/>
                          <a:latin typeface="Times New Roman" panose="02020603050405020304" pitchFamily="18" charset="0"/>
                          <a:cs typeface="Times New Roman" panose="02020603050405020304" pitchFamily="18" charset="0"/>
                        </a:rPr>
                        <a:t>100</a:t>
                      </a:r>
                      <a:endParaRPr lang="ru-RU" sz="10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tc>
                  <a:txBody>
                    <a:bodyPr/>
                    <a:lstStyle/>
                    <a:p>
                      <a:pPr marR="17145" algn="just">
                        <a:lnSpc>
                          <a:spcPct val="115000"/>
                        </a:lnSpc>
                        <a:spcBef>
                          <a:spcPts val="500"/>
                        </a:spcBef>
                        <a:spcAft>
                          <a:spcPts val="0"/>
                        </a:spcAft>
                        <a:tabLst>
                          <a:tab pos="630555" algn="l"/>
                        </a:tabLst>
                      </a:pPr>
                      <a:r>
                        <a:rPr lang="ro-RO" sz="900" i="1" dirty="0">
                          <a:effectLst/>
                          <a:latin typeface="Times New Roman" panose="02020603050405020304" pitchFamily="18" charset="0"/>
                          <a:cs typeface="Times New Roman" panose="02020603050405020304" pitchFamily="18" charset="0"/>
                        </a:rPr>
                        <a:t>-</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6840" marR="66840" marT="0" marB="0"/>
                </a:tc>
                <a:extLst>
                  <a:ext uri="{0D108BD9-81ED-4DB2-BD59-A6C34878D82A}">
                    <a16:rowId xmlns:a16="http://schemas.microsoft.com/office/drawing/2014/main" val="2876654063"/>
                  </a:ext>
                </a:extLst>
              </a:tr>
            </a:tbl>
          </a:graphicData>
        </a:graphic>
      </p:graphicFrame>
    </p:spTree>
    <p:extLst>
      <p:ext uri="{BB962C8B-B14F-4D97-AF65-F5344CB8AC3E}">
        <p14:creationId xmlns:p14="http://schemas.microsoft.com/office/powerpoint/2010/main" val="2820730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36C04FF-6BA5-43DF-83CE-42490C3F139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graphicFrame>
        <p:nvGraphicFramePr>
          <p:cNvPr id="3" name="Таблица 2">
            <a:extLst>
              <a:ext uri="{FF2B5EF4-FFF2-40B4-BE49-F238E27FC236}">
                <a16:creationId xmlns:a16="http://schemas.microsoft.com/office/drawing/2014/main" id="{F1EE2F46-43F9-4AA3-B9F2-73F0035D935B}"/>
              </a:ext>
            </a:extLst>
          </p:cNvPr>
          <p:cNvGraphicFramePr>
            <a:graphicFrameLocks noGrp="1"/>
          </p:cNvGraphicFramePr>
          <p:nvPr>
            <p:extLst>
              <p:ext uri="{D42A27DB-BD31-4B8C-83A1-F6EECF244321}">
                <p14:modId xmlns:p14="http://schemas.microsoft.com/office/powerpoint/2010/main" val="2149497952"/>
              </p:ext>
            </p:extLst>
          </p:nvPr>
        </p:nvGraphicFramePr>
        <p:xfrm>
          <a:off x="488949" y="226881"/>
          <a:ext cx="8254999" cy="854340"/>
        </p:xfrm>
        <a:graphic>
          <a:graphicData uri="http://schemas.openxmlformats.org/drawingml/2006/table">
            <a:tbl>
              <a:tblPr firstRow="1" firstCol="1" bandRow="1">
                <a:tableStyleId>{5C22544A-7EE6-4342-B048-85BDC9FD1C3A}</a:tableStyleId>
              </a:tblPr>
              <a:tblGrid>
                <a:gridCol w="8254999">
                  <a:extLst>
                    <a:ext uri="{9D8B030D-6E8A-4147-A177-3AD203B41FA5}">
                      <a16:colId xmlns:a16="http://schemas.microsoft.com/office/drawing/2014/main" val="4241090199"/>
                    </a:ext>
                  </a:extLst>
                </a:gridCol>
              </a:tblGrid>
              <a:tr h="427170">
                <a:tc>
                  <a:txBody>
                    <a:bodyPr/>
                    <a:lstStyle/>
                    <a:p>
                      <a:pPr algn="ctr">
                        <a:lnSpc>
                          <a:spcPct val="107000"/>
                        </a:lnSpc>
                        <a:spcBef>
                          <a:spcPts val="1200"/>
                        </a:spcBef>
                        <a:spcAft>
                          <a:spcPts val="300"/>
                        </a:spcAft>
                      </a:pPr>
                      <a:r>
                        <a:rPr lang="ro-RO" sz="1100" dirty="0">
                          <a:effectLst/>
                        </a:rPr>
                        <a:t> </a:t>
                      </a:r>
                      <a:r>
                        <a:rPr lang="ro-RO" sz="1800" i="1" dirty="0">
                          <a:solidFill>
                            <a:schemeClr val="tx1"/>
                          </a:solidFill>
                          <a:effectLst/>
                          <a:latin typeface="Times New Roman" panose="02020603050405020304" pitchFamily="18" charset="0"/>
                          <a:cs typeface="Times New Roman" panose="02020603050405020304" pitchFamily="18" charset="0"/>
                        </a:rPr>
                        <a:t>Priorități  de  politici  pe  termen mediu  </a:t>
                      </a:r>
                      <a:endParaRPr lang="ru-RU" sz="1800" b="1"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707640724"/>
                  </a:ext>
                </a:extLst>
              </a:tr>
              <a:tr h="427170">
                <a:tc>
                  <a:txBody>
                    <a:bodyPr/>
                    <a:lstStyle/>
                    <a:p>
                      <a:pPr algn="ctr">
                        <a:lnSpc>
                          <a:spcPct val="107000"/>
                        </a:lnSpc>
                        <a:spcBef>
                          <a:spcPts val="1200"/>
                        </a:spcBef>
                        <a:spcAft>
                          <a:spcPts val="300"/>
                        </a:spcAft>
                      </a:pPr>
                      <a:endParaRPr lang="ru-RU" sz="1800" b="1"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432596750"/>
                  </a:ext>
                </a:extLst>
              </a:tr>
            </a:tbl>
          </a:graphicData>
        </a:graphic>
      </p:graphicFrame>
      <p:sp>
        <p:nvSpPr>
          <p:cNvPr id="4" name="Прямоугольник 3">
            <a:extLst>
              <a:ext uri="{FF2B5EF4-FFF2-40B4-BE49-F238E27FC236}">
                <a16:creationId xmlns:a16="http://schemas.microsoft.com/office/drawing/2014/main" id="{076F8F66-5932-4016-8758-CE2D51D02653}"/>
              </a:ext>
            </a:extLst>
          </p:cNvPr>
          <p:cNvSpPr/>
          <p:nvPr/>
        </p:nvSpPr>
        <p:spPr>
          <a:xfrm>
            <a:off x="552450" y="790011"/>
            <a:ext cx="8191500" cy="500009"/>
          </a:xfrm>
          <a:prstGeom prst="rect">
            <a:avLst/>
          </a:prstGeom>
        </p:spPr>
        <p:txBody>
          <a:bodyPr wrap="square">
            <a:spAutoFit/>
          </a:bodyPr>
          <a:lstStyle/>
          <a:p>
            <a:pPr algn="just">
              <a:lnSpc>
                <a:spcPct val="115000"/>
              </a:lnSpc>
              <a:spcAft>
                <a:spcPts val="0"/>
              </a:spcAft>
            </a:pPr>
            <a:r>
              <a:rPr lang="ro-RO" sz="1200" dirty="0">
                <a:latin typeface="Times New Roman" panose="02020603050405020304" pitchFamily="18" charset="0"/>
                <a:ea typeface="Times New Roman" panose="02020603050405020304" pitchFamily="18" charset="0"/>
              </a:rPr>
              <a:t>	În urma analizei celor mai importante documente de politici strategice existente la nivel național –  Curtea de Apel Nord și-a identificat prioritățile pe termen mediu în domeniul propriu de activitate,  necesare realizării misiunii, după cum urmează:</a:t>
            </a:r>
            <a:endParaRPr lang="ru-RU" sz="1200" b="1" dirty="0">
              <a:latin typeface="Times New Roman" panose="02020603050405020304" pitchFamily="18" charset="0"/>
              <a:ea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ACB8434E-22DE-490D-BDC5-87AB0D27A1F9}"/>
              </a:ext>
            </a:extLst>
          </p:cNvPr>
          <p:cNvGraphicFramePr>
            <a:graphicFrameLocks noGrp="1"/>
          </p:cNvGraphicFramePr>
          <p:nvPr>
            <p:extLst>
              <p:ext uri="{D42A27DB-BD31-4B8C-83A1-F6EECF244321}">
                <p14:modId xmlns:p14="http://schemas.microsoft.com/office/powerpoint/2010/main" val="1608789285"/>
              </p:ext>
            </p:extLst>
          </p:nvPr>
        </p:nvGraphicFramePr>
        <p:xfrm>
          <a:off x="552450" y="1302320"/>
          <a:ext cx="8250569" cy="3532818"/>
        </p:xfrm>
        <a:graphic>
          <a:graphicData uri="http://schemas.openxmlformats.org/drawingml/2006/table">
            <a:tbl>
              <a:tblPr firstRow="1" firstCol="1" bandRow="1">
                <a:tableStyleId>{5C22544A-7EE6-4342-B048-85BDC9FD1C3A}</a:tableStyleId>
              </a:tblPr>
              <a:tblGrid>
                <a:gridCol w="579038">
                  <a:extLst>
                    <a:ext uri="{9D8B030D-6E8A-4147-A177-3AD203B41FA5}">
                      <a16:colId xmlns:a16="http://schemas.microsoft.com/office/drawing/2014/main" val="2035620176"/>
                    </a:ext>
                  </a:extLst>
                </a:gridCol>
                <a:gridCol w="3565061">
                  <a:extLst>
                    <a:ext uri="{9D8B030D-6E8A-4147-A177-3AD203B41FA5}">
                      <a16:colId xmlns:a16="http://schemas.microsoft.com/office/drawing/2014/main" val="595771499"/>
                    </a:ext>
                  </a:extLst>
                </a:gridCol>
                <a:gridCol w="4106470">
                  <a:extLst>
                    <a:ext uri="{9D8B030D-6E8A-4147-A177-3AD203B41FA5}">
                      <a16:colId xmlns:a16="http://schemas.microsoft.com/office/drawing/2014/main" val="2455663463"/>
                    </a:ext>
                  </a:extLst>
                </a:gridCol>
              </a:tblGrid>
              <a:tr h="322301">
                <a:tc>
                  <a:txBody>
                    <a:bodyPr/>
                    <a:lstStyle/>
                    <a:p>
                      <a:pPr marR="21590" algn="ctr">
                        <a:lnSpc>
                          <a:spcPct val="107000"/>
                        </a:lnSpc>
                        <a:spcAft>
                          <a:spcPts val="0"/>
                        </a:spcAft>
                      </a:pPr>
                      <a:r>
                        <a:rPr lang="ro-RO" sz="1000" dirty="0">
                          <a:effectLst/>
                        </a:rPr>
                        <a:t>Nr. d/o</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marR="288290" algn="ctr">
                        <a:lnSpc>
                          <a:spcPct val="107000"/>
                        </a:lnSpc>
                        <a:spcAft>
                          <a:spcPts val="0"/>
                        </a:spcAft>
                      </a:pPr>
                      <a:r>
                        <a:rPr lang="ro-RO" sz="1400" dirty="0">
                          <a:effectLst/>
                          <a:latin typeface="Times New Roman" panose="02020603050405020304" pitchFamily="18" charset="0"/>
                          <a:cs typeface="Times New Roman" panose="02020603050405020304" pitchFamily="18" charset="0"/>
                        </a:rPr>
                        <a:t>Prioritatea de politici pe termen mediu</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marR="288290" algn="ctr">
                        <a:lnSpc>
                          <a:spcPct val="107000"/>
                        </a:lnSpc>
                        <a:spcAft>
                          <a:spcPts val="0"/>
                        </a:spcAft>
                      </a:pPr>
                      <a:r>
                        <a:rPr lang="ro-RO" sz="1000" dirty="0">
                          <a:effectLst/>
                        </a:rPr>
                        <a:t>Sursa</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2131203789"/>
                  </a:ext>
                </a:extLst>
              </a:tr>
              <a:tr h="667762">
                <a:tc>
                  <a:txBody>
                    <a:bodyPr/>
                    <a:lstStyle/>
                    <a:p>
                      <a:pPr algn="ctr">
                        <a:lnSpc>
                          <a:spcPct val="107000"/>
                        </a:lnSpc>
                        <a:spcBef>
                          <a:spcPts val="300"/>
                        </a:spcBef>
                        <a:spcAft>
                          <a:spcPts val="300"/>
                        </a:spcAft>
                      </a:pPr>
                      <a:r>
                        <a:rPr lang="ro-RO" sz="10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marR="20955" algn="l">
                        <a:lnSpc>
                          <a:spcPct val="107000"/>
                        </a:lnSpc>
                        <a:spcBef>
                          <a:spcPts val="300"/>
                        </a:spcBef>
                        <a:spcAft>
                          <a:spcPts val="300"/>
                        </a:spcAft>
                        <a:tabLst>
                          <a:tab pos="3823335" algn="l"/>
                        </a:tabLst>
                      </a:pPr>
                      <a:r>
                        <a:rPr lang="ro-RO" sz="1400" b="1" dirty="0">
                          <a:effectLst/>
                          <a:latin typeface="Times New Roman" panose="02020603050405020304" pitchFamily="18" charset="0"/>
                          <a:ea typeface="Calibri" panose="020F0502020204030204" pitchFamily="34" charset="0"/>
                          <a:cs typeface="Times New Roman" panose="02020603050405020304" pitchFamily="18" charset="0"/>
                        </a:rPr>
                        <a:t>Independența, responsabilitatea și integritatea actorilor din sectorul justiției. </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rowSpan="3">
                  <a:txBody>
                    <a:bodyPr/>
                    <a:lstStyle/>
                    <a:p>
                      <a:pPr marL="171450" indent="-171450">
                        <a:lnSpc>
                          <a:spcPct val="107000"/>
                        </a:lnSpc>
                        <a:spcAft>
                          <a:spcPts val="0"/>
                        </a:spcAft>
                        <a:buFontTx/>
                        <a:buChar char="-"/>
                      </a:pPr>
                      <a:r>
                        <a:rPr lang="en-US" sz="1150" i="1" dirty="0" err="1">
                          <a:effectLst/>
                        </a:rPr>
                        <a:t>Strategia</a:t>
                      </a:r>
                      <a:r>
                        <a:rPr lang="en-US" sz="1150" i="1" dirty="0">
                          <a:effectLst/>
                        </a:rPr>
                        <a:t> de </a:t>
                      </a:r>
                      <a:r>
                        <a:rPr lang="en-US" sz="1150" i="1" dirty="0" err="1">
                          <a:effectLst/>
                        </a:rPr>
                        <a:t>Reformare</a:t>
                      </a:r>
                      <a:r>
                        <a:rPr lang="en-US" sz="1150" i="1" dirty="0">
                          <a:effectLst/>
                        </a:rPr>
                        <a:t> a </a:t>
                      </a:r>
                      <a:r>
                        <a:rPr lang="en-US" sz="1150" i="1" dirty="0" err="1">
                          <a:effectLst/>
                        </a:rPr>
                        <a:t>Sectorului</a:t>
                      </a:r>
                      <a:r>
                        <a:rPr lang="en-US" sz="1150" i="1" dirty="0">
                          <a:effectLst/>
                        </a:rPr>
                        <a:t> </a:t>
                      </a:r>
                      <a:r>
                        <a:rPr lang="en-US" sz="1150" i="1" dirty="0" err="1">
                          <a:effectLst/>
                        </a:rPr>
                        <a:t>Justiţiei</a:t>
                      </a:r>
                      <a:r>
                        <a:rPr lang="en-US" sz="1150" i="1" dirty="0">
                          <a:effectLst/>
                        </a:rPr>
                        <a:t> 2022-2025 </a:t>
                      </a:r>
                      <a:r>
                        <a:rPr lang="en-US" sz="1150" i="1" dirty="0" err="1">
                          <a:effectLst/>
                        </a:rPr>
                        <a:t>aprobată</a:t>
                      </a:r>
                      <a:r>
                        <a:rPr lang="en-US" sz="1150" i="1" dirty="0">
                          <a:effectLst/>
                        </a:rPr>
                        <a:t> </a:t>
                      </a:r>
                      <a:r>
                        <a:rPr lang="en-US" sz="1150" i="1" dirty="0" err="1">
                          <a:effectLst/>
                        </a:rPr>
                        <a:t>prin</a:t>
                      </a:r>
                      <a:r>
                        <a:rPr lang="en-US" sz="1150" i="1" dirty="0">
                          <a:effectLst/>
                        </a:rPr>
                        <a:t> </a:t>
                      </a:r>
                      <a:r>
                        <a:rPr lang="en-US" sz="1150" i="1" dirty="0" err="1">
                          <a:effectLst/>
                        </a:rPr>
                        <a:t>Legea</a:t>
                      </a:r>
                      <a:r>
                        <a:rPr lang="en-US" sz="1150" i="1" dirty="0">
                          <a:effectLst/>
                        </a:rPr>
                        <a:t> nr. 211 din 06.12.2021</a:t>
                      </a:r>
                      <a:r>
                        <a:rPr lang="ro-RO" sz="1150" i="1" dirty="0">
                          <a:effectLst/>
                        </a:rPr>
                        <a:t>.</a:t>
                      </a:r>
                    </a:p>
                    <a:p>
                      <a:pPr marL="171450" indent="-171450">
                        <a:lnSpc>
                          <a:spcPct val="107000"/>
                        </a:lnSpc>
                        <a:spcAft>
                          <a:spcPts val="0"/>
                        </a:spcAft>
                        <a:buFontTx/>
                        <a:buChar char="-"/>
                      </a:pPr>
                      <a:r>
                        <a:rPr lang="en-US" sz="1150" i="1" dirty="0" err="1">
                          <a:effectLst/>
                        </a:rPr>
                        <a:t>Strategia</a:t>
                      </a:r>
                      <a:r>
                        <a:rPr lang="en-US" sz="1150" i="1" dirty="0">
                          <a:effectLst/>
                        </a:rPr>
                        <a:t> </a:t>
                      </a:r>
                      <a:r>
                        <a:rPr lang="en-US" sz="1150" i="1" dirty="0" err="1">
                          <a:effectLst/>
                        </a:rPr>
                        <a:t>securității</a:t>
                      </a:r>
                      <a:r>
                        <a:rPr lang="en-US" sz="1150" i="1" dirty="0">
                          <a:effectLst/>
                        </a:rPr>
                        <a:t> </a:t>
                      </a:r>
                      <a:r>
                        <a:rPr lang="en-US" sz="1150" i="1" dirty="0" err="1">
                          <a:effectLst/>
                        </a:rPr>
                        <a:t>informaționale</a:t>
                      </a:r>
                      <a:r>
                        <a:rPr lang="en-US" sz="1150" i="1" dirty="0">
                          <a:effectLst/>
                        </a:rPr>
                        <a:t> a RM </a:t>
                      </a:r>
                      <a:r>
                        <a:rPr lang="en-US" sz="1150" i="1" dirty="0" err="1">
                          <a:effectLst/>
                        </a:rPr>
                        <a:t>pentru</a:t>
                      </a:r>
                      <a:r>
                        <a:rPr lang="en-US" sz="1150" i="1" dirty="0">
                          <a:effectLst/>
                        </a:rPr>
                        <a:t> </a:t>
                      </a:r>
                      <a:r>
                        <a:rPr lang="en-US" sz="1150" i="1" dirty="0" err="1">
                          <a:effectLst/>
                        </a:rPr>
                        <a:t>anii</a:t>
                      </a:r>
                      <a:r>
                        <a:rPr lang="en-US" sz="1150" i="1" dirty="0">
                          <a:effectLst/>
                        </a:rPr>
                        <a:t> 2019-2024 </a:t>
                      </a:r>
                      <a:r>
                        <a:rPr lang="en-US" sz="1150" i="1" dirty="0" err="1">
                          <a:effectLst/>
                        </a:rPr>
                        <a:t>și</a:t>
                      </a:r>
                      <a:r>
                        <a:rPr lang="en-US" sz="1150" i="1" dirty="0">
                          <a:effectLst/>
                        </a:rPr>
                        <a:t> a </a:t>
                      </a:r>
                      <a:r>
                        <a:rPr lang="en-US" sz="1150" i="1" dirty="0" err="1">
                          <a:effectLst/>
                        </a:rPr>
                        <a:t>planului</a:t>
                      </a:r>
                      <a:r>
                        <a:rPr lang="en-US" sz="1150" i="1" dirty="0">
                          <a:effectLst/>
                        </a:rPr>
                        <a:t> de </a:t>
                      </a:r>
                      <a:r>
                        <a:rPr lang="en-US" sz="1150" i="1" dirty="0" err="1">
                          <a:effectLst/>
                        </a:rPr>
                        <a:t>acțiuni</a:t>
                      </a:r>
                      <a:r>
                        <a:rPr lang="en-US" sz="1150" i="1" dirty="0">
                          <a:effectLst/>
                        </a:rPr>
                        <a:t> </a:t>
                      </a:r>
                      <a:r>
                        <a:rPr lang="en-US" sz="1150" i="1" dirty="0" err="1">
                          <a:effectLst/>
                        </a:rPr>
                        <a:t>pentru</a:t>
                      </a:r>
                      <a:r>
                        <a:rPr lang="en-US" sz="1150" i="1" dirty="0">
                          <a:effectLst/>
                        </a:rPr>
                        <a:t> </a:t>
                      </a:r>
                      <a:r>
                        <a:rPr lang="en-US" sz="1150" i="1" dirty="0" err="1">
                          <a:effectLst/>
                        </a:rPr>
                        <a:t>implementarea</a:t>
                      </a:r>
                      <a:r>
                        <a:rPr lang="en-US" sz="1150" i="1" dirty="0">
                          <a:effectLst/>
                        </a:rPr>
                        <a:t> </a:t>
                      </a:r>
                      <a:r>
                        <a:rPr lang="en-US" sz="1150" i="1" dirty="0" err="1">
                          <a:effectLst/>
                        </a:rPr>
                        <a:t>acesteia</a:t>
                      </a:r>
                      <a:r>
                        <a:rPr lang="en-US" sz="1150" i="1" dirty="0">
                          <a:effectLst/>
                        </a:rPr>
                        <a:t> nr. 257 din 22.11.2018</a:t>
                      </a:r>
                      <a:r>
                        <a:rPr lang="ro-RO" sz="1150" i="1" dirty="0">
                          <a:effectLst/>
                        </a:rPr>
                        <a:t>.</a:t>
                      </a:r>
                    </a:p>
                    <a:p>
                      <a:pPr marL="171450" indent="-171450">
                        <a:lnSpc>
                          <a:spcPct val="107000"/>
                        </a:lnSpc>
                        <a:spcAft>
                          <a:spcPts val="0"/>
                        </a:spcAft>
                        <a:buFontTx/>
                        <a:buChar char="-"/>
                      </a:pPr>
                      <a:r>
                        <a:rPr lang="ro-RO" sz="1150" i="1" dirty="0">
                          <a:effectLst/>
                        </a:rPr>
                        <a:t>Strategia de resurse umane a sistemului judecătoresc din RM aprobată prin Hotărârea CSM nr. 408/31 din 22.07.2025.</a:t>
                      </a:r>
                    </a:p>
                    <a:p>
                      <a:pPr marL="171450" indent="-171450">
                        <a:lnSpc>
                          <a:spcPct val="107000"/>
                        </a:lnSpc>
                        <a:spcAft>
                          <a:spcPts val="0"/>
                        </a:spcAft>
                        <a:buFontTx/>
                        <a:buChar char="-"/>
                      </a:pPr>
                      <a:r>
                        <a:rPr lang="ro-RO" sz="1150" i="1" dirty="0">
                          <a:effectLst/>
                        </a:rPr>
                        <a:t>Regulamentul privind standardele minime de calitate privind activitatea organizatorică și administrativă a judecătoriilor și curților de apel.</a:t>
                      </a:r>
                    </a:p>
                    <a:p>
                      <a:pPr marL="171450" marR="0" lvl="0" indent="-171450" algn="just" defTabSz="685800" rtl="0" eaLnBrk="1" fontAlgn="auto" latinLnBrk="0" hangingPunct="1">
                        <a:lnSpc>
                          <a:spcPct val="107000"/>
                        </a:lnSpc>
                        <a:spcBef>
                          <a:spcPts val="0"/>
                        </a:spcBef>
                        <a:spcAft>
                          <a:spcPts val="0"/>
                        </a:spcAft>
                        <a:buClrTx/>
                        <a:buSzTx/>
                        <a:buFontTx/>
                        <a:buChar char="-"/>
                        <a:tabLst/>
                        <a:defRPr/>
                      </a:pPr>
                      <a:r>
                        <a:rPr lang="ro-MD" sz="1150" i="1" kern="1200" dirty="0">
                          <a:solidFill>
                            <a:schemeClr val="dk1"/>
                          </a:solidFill>
                          <a:effectLst/>
                          <a:latin typeface="+mn-lt"/>
                          <a:ea typeface="+mn-ea"/>
                          <a:cs typeface="+mn-cs"/>
                        </a:rPr>
                        <a:t>Hotărârea Consiliului Superior al Magistraturii nr.529/39 din 07 octombrie 2025 cu privire la adoptarea mecanismului de monitorizare a duratei de examinare a cauzelor și de reducere a restanțelor în instanțele de judecată.</a:t>
                      </a:r>
                      <a:endParaRPr lang="ru-RU" sz="1150" i="1" kern="1200" dirty="0">
                        <a:solidFill>
                          <a:schemeClr val="dk1"/>
                        </a:solidFill>
                        <a:effectLst/>
                        <a:latin typeface="+mn-lt"/>
                        <a:ea typeface="+mn-ea"/>
                        <a:cs typeface="+mn-cs"/>
                      </a:endParaRPr>
                    </a:p>
                    <a:p>
                      <a:pPr marL="171450" indent="-171450">
                        <a:lnSpc>
                          <a:spcPct val="107000"/>
                        </a:lnSpc>
                        <a:spcAft>
                          <a:spcPts val="0"/>
                        </a:spcAft>
                        <a:buFontTx/>
                        <a:buChar char="-"/>
                      </a:pPr>
                      <a:r>
                        <a:rPr lang="ro-RO" sz="1150" i="1" dirty="0">
                          <a:effectLst/>
                        </a:rPr>
                        <a:t>Legea nr. 211 din 06.12.2021 pentru aprobarea Strategiei privind asigurarea independențe</a:t>
                      </a:r>
                      <a:r>
                        <a:rPr lang="ro-RO" sz="1200" i="1" dirty="0">
                          <a:effectLst/>
                        </a:rPr>
                        <a:t>i și integrității sectorului justiției pentru anii 2022-2025</a:t>
                      </a:r>
                      <a:r>
                        <a:rPr lang="ro-RO" sz="900" i="1" dirty="0">
                          <a:effectLst/>
                        </a:rPr>
                        <a:t>.</a:t>
                      </a:r>
                      <a:endParaRPr lang="ru-RU" sz="900" i="1" dirty="0">
                        <a:effectLst/>
                      </a:endParaRPr>
                    </a:p>
                  </a:txBody>
                  <a:tcPr marL="68580" marR="68580" marT="0" marB="0">
                    <a:solidFill>
                      <a:schemeClr val="accent1">
                        <a:lumMod val="20000"/>
                        <a:lumOff val="80000"/>
                      </a:schemeClr>
                    </a:solidFill>
                  </a:tcPr>
                </a:tc>
                <a:extLst>
                  <a:ext uri="{0D108BD9-81ED-4DB2-BD59-A6C34878D82A}">
                    <a16:rowId xmlns:a16="http://schemas.microsoft.com/office/drawing/2014/main" val="2984035400"/>
                  </a:ext>
                </a:extLst>
              </a:tr>
              <a:tr h="667762">
                <a:tc>
                  <a:txBody>
                    <a:bodyPr/>
                    <a:lstStyle/>
                    <a:p>
                      <a:pPr algn="ctr">
                        <a:lnSpc>
                          <a:spcPct val="107000"/>
                        </a:lnSpc>
                        <a:spcBef>
                          <a:spcPts val="300"/>
                        </a:spcBef>
                        <a:spcAft>
                          <a:spcPts val="300"/>
                        </a:spcAft>
                      </a:pPr>
                      <a:r>
                        <a:rPr lang="ro-RO" sz="1000" dirty="0">
                          <a:effectLst/>
                        </a:rPr>
                        <a:t>2.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marR="20955" algn="just">
                        <a:lnSpc>
                          <a:spcPct val="107000"/>
                        </a:lnSpc>
                        <a:spcBef>
                          <a:spcPts val="300"/>
                        </a:spcBef>
                        <a:spcAft>
                          <a:spcPts val="300"/>
                        </a:spcAft>
                        <a:tabLst>
                          <a:tab pos="3823335" algn="l"/>
                        </a:tabLst>
                      </a:pPr>
                      <a:r>
                        <a:rPr lang="ro-RO" sz="1400" b="1" dirty="0">
                          <a:effectLst/>
                          <a:latin typeface="Times New Roman" panose="02020603050405020304" pitchFamily="18" charset="0"/>
                          <a:ea typeface="Calibri" panose="020F0502020204030204" pitchFamily="34" charset="0"/>
                          <a:cs typeface="Times New Roman" panose="02020603050405020304" pitchFamily="18" charset="0"/>
                        </a:rPr>
                        <a:t>Unificarea și sporirea calității actului de justiție.</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vMerge="1">
                  <a:txBody>
                    <a:bodyPr/>
                    <a:lstStyle/>
                    <a:p>
                      <a:endParaRPr lang="ru-RU"/>
                    </a:p>
                  </a:txBody>
                  <a:tcPr/>
                </a:tc>
                <a:extLst>
                  <a:ext uri="{0D108BD9-81ED-4DB2-BD59-A6C34878D82A}">
                    <a16:rowId xmlns:a16="http://schemas.microsoft.com/office/drawing/2014/main" val="3508757399"/>
                  </a:ext>
                </a:extLst>
              </a:tr>
              <a:tr h="1874993">
                <a:tc>
                  <a:txBody>
                    <a:bodyPr/>
                    <a:lstStyle/>
                    <a:p>
                      <a:pPr algn="ctr">
                        <a:lnSpc>
                          <a:spcPct val="107000"/>
                        </a:lnSpc>
                        <a:spcBef>
                          <a:spcPts val="300"/>
                        </a:spcBef>
                        <a:spcAft>
                          <a:spcPts val="300"/>
                        </a:spcAft>
                      </a:pPr>
                      <a:r>
                        <a:rPr lang="ro-RO" sz="1000" dirty="0">
                          <a:effectLst/>
                        </a:rPr>
                        <a:t>3.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300"/>
                        </a:spcBef>
                        <a:spcAft>
                          <a:spcPts val="30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75000"/>
                      </a:schemeClr>
                    </a:solidFill>
                  </a:tcPr>
                </a:tc>
                <a:tc>
                  <a:txBody>
                    <a:bodyPr/>
                    <a:lstStyle/>
                    <a:p>
                      <a:pPr marR="20955" algn="just">
                        <a:lnSpc>
                          <a:spcPct val="107000"/>
                        </a:lnSpc>
                        <a:spcBef>
                          <a:spcPts val="300"/>
                        </a:spcBef>
                        <a:spcAft>
                          <a:spcPts val="300"/>
                        </a:spcAft>
                        <a:tabLst>
                          <a:tab pos="3823335" algn="l"/>
                        </a:tabLst>
                      </a:pPr>
                      <a:r>
                        <a:rPr lang="ro-RO" sz="1400" b="1" dirty="0">
                          <a:effectLst/>
                          <a:latin typeface="Times New Roman" panose="02020603050405020304" pitchFamily="18" charset="0"/>
                          <a:ea typeface="Calibri" panose="020F0502020204030204" pitchFamily="34" charset="0"/>
                          <a:cs typeface="Times New Roman" panose="02020603050405020304" pitchFamily="18" charset="0"/>
                        </a:rPr>
                        <a:t>Dezvoltarea și implementarea sistemelor informaționale judiciare. </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vMerge="1">
                  <a:txBody>
                    <a:bodyPr/>
                    <a:lstStyle/>
                    <a:p>
                      <a:endParaRPr lang="ru-RU"/>
                    </a:p>
                  </a:txBody>
                  <a:tcPr/>
                </a:tc>
                <a:extLst>
                  <a:ext uri="{0D108BD9-81ED-4DB2-BD59-A6C34878D82A}">
                    <a16:rowId xmlns:a16="http://schemas.microsoft.com/office/drawing/2014/main" val="1450594537"/>
                  </a:ext>
                </a:extLst>
              </a:tr>
            </a:tbl>
          </a:graphicData>
        </a:graphic>
      </p:graphicFrame>
    </p:spTree>
    <p:extLst>
      <p:ext uri="{BB962C8B-B14F-4D97-AF65-F5344CB8AC3E}">
        <p14:creationId xmlns:p14="http://schemas.microsoft.com/office/powerpoint/2010/main" val="4149689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stituent număr diapozitiv 2">
            <a:extLst>
              <a:ext uri="{FF2B5EF4-FFF2-40B4-BE49-F238E27FC236}">
                <a16:creationId xmlns:a16="http://schemas.microsoft.com/office/drawing/2014/main" id="{F618DF26-952B-A582-81FC-AE3A64ECCA4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4" name="Titlu 3">
            <a:extLst>
              <a:ext uri="{FF2B5EF4-FFF2-40B4-BE49-F238E27FC236}">
                <a16:creationId xmlns:a16="http://schemas.microsoft.com/office/drawing/2014/main" id="{5AFEA77B-C99F-8592-71B3-F3EF29715209}"/>
              </a:ext>
            </a:extLst>
          </p:cNvPr>
          <p:cNvSpPr>
            <a:spLocks noGrp="1"/>
          </p:cNvSpPr>
          <p:nvPr>
            <p:ph type="title"/>
          </p:nvPr>
        </p:nvSpPr>
        <p:spPr>
          <a:xfrm>
            <a:off x="686104" y="337887"/>
            <a:ext cx="7772400" cy="327742"/>
          </a:xfrm>
        </p:spPr>
        <p:txBody>
          <a:bodyPr/>
          <a:lstStyle/>
          <a:p>
            <a:r>
              <a:rPr lang="ro-RO" sz="1800" b="1" i="1" dirty="0">
                <a:solidFill>
                  <a:schemeClr val="tx1"/>
                </a:solidFill>
                <a:latin typeface="Times New Roman" panose="02020603050405020304" pitchFamily="18" charset="0"/>
                <a:cs typeface="Times New Roman" panose="02020603050405020304" pitchFamily="18" charset="0"/>
              </a:rPr>
              <a:t>Obiective strategice și acțiuni</a:t>
            </a:r>
            <a:endParaRPr lang="ro-MD" sz="1800" b="1" i="1"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35552C24-58F7-4D77-8430-2A27C9E17FA4}"/>
              </a:ext>
            </a:extLst>
          </p:cNvPr>
          <p:cNvGraphicFramePr>
            <a:graphicFrameLocks noGrp="1"/>
          </p:cNvGraphicFramePr>
          <p:nvPr>
            <p:extLst>
              <p:ext uri="{D42A27DB-BD31-4B8C-83A1-F6EECF244321}">
                <p14:modId xmlns:p14="http://schemas.microsoft.com/office/powerpoint/2010/main" val="1124974060"/>
              </p:ext>
            </p:extLst>
          </p:nvPr>
        </p:nvGraphicFramePr>
        <p:xfrm>
          <a:off x="327171" y="596772"/>
          <a:ext cx="8664429" cy="4434015"/>
        </p:xfrm>
        <a:graphic>
          <a:graphicData uri="http://schemas.openxmlformats.org/drawingml/2006/table">
            <a:tbl>
              <a:tblPr firstRow="1" firstCol="1" bandRow="1">
                <a:tableStyleId>{5C22544A-7EE6-4342-B048-85BDC9FD1C3A}</a:tableStyleId>
              </a:tblPr>
              <a:tblGrid>
                <a:gridCol w="1366590">
                  <a:extLst>
                    <a:ext uri="{9D8B030D-6E8A-4147-A177-3AD203B41FA5}">
                      <a16:colId xmlns:a16="http://schemas.microsoft.com/office/drawing/2014/main" val="545290235"/>
                    </a:ext>
                  </a:extLst>
                </a:gridCol>
                <a:gridCol w="1901699">
                  <a:extLst>
                    <a:ext uri="{9D8B030D-6E8A-4147-A177-3AD203B41FA5}">
                      <a16:colId xmlns:a16="http://schemas.microsoft.com/office/drawing/2014/main" val="490051580"/>
                    </a:ext>
                  </a:extLst>
                </a:gridCol>
                <a:gridCol w="842233">
                  <a:extLst>
                    <a:ext uri="{9D8B030D-6E8A-4147-A177-3AD203B41FA5}">
                      <a16:colId xmlns:a16="http://schemas.microsoft.com/office/drawing/2014/main" val="2598658044"/>
                    </a:ext>
                  </a:extLst>
                </a:gridCol>
                <a:gridCol w="1786554">
                  <a:extLst>
                    <a:ext uri="{9D8B030D-6E8A-4147-A177-3AD203B41FA5}">
                      <a16:colId xmlns:a16="http://schemas.microsoft.com/office/drawing/2014/main" val="3396650291"/>
                    </a:ext>
                  </a:extLst>
                </a:gridCol>
                <a:gridCol w="1409655">
                  <a:extLst>
                    <a:ext uri="{9D8B030D-6E8A-4147-A177-3AD203B41FA5}">
                      <a16:colId xmlns:a16="http://schemas.microsoft.com/office/drawing/2014/main" val="1497836292"/>
                    </a:ext>
                  </a:extLst>
                </a:gridCol>
                <a:gridCol w="95834">
                  <a:extLst>
                    <a:ext uri="{9D8B030D-6E8A-4147-A177-3AD203B41FA5}">
                      <a16:colId xmlns:a16="http://schemas.microsoft.com/office/drawing/2014/main" val="1131350200"/>
                    </a:ext>
                  </a:extLst>
                </a:gridCol>
                <a:gridCol w="1261864">
                  <a:extLst>
                    <a:ext uri="{9D8B030D-6E8A-4147-A177-3AD203B41FA5}">
                      <a16:colId xmlns:a16="http://schemas.microsoft.com/office/drawing/2014/main" val="1923366858"/>
                    </a:ext>
                  </a:extLst>
                </a:gridCol>
              </a:tblGrid>
              <a:tr h="297926">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431879368"/>
                  </a:ext>
                </a:extLst>
              </a:tr>
              <a:tr h="144453">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a:effectLst/>
                        </a:rPr>
                        <a:t>6</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1156296143"/>
                  </a:ext>
                </a:extLst>
              </a:tr>
              <a:tr h="144453">
                <a:tc gridSpan="7">
                  <a:txBody>
                    <a:bodyPr/>
                    <a:lstStyle/>
                    <a:p>
                      <a:pPr>
                        <a:lnSpc>
                          <a:spcPct val="115000"/>
                        </a:lnSpc>
                        <a:spcAft>
                          <a:spcPts val="0"/>
                        </a:spcAft>
                      </a:pPr>
                      <a:r>
                        <a:rPr lang="ro-RO"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98646503"/>
                  </a:ext>
                </a:extLst>
              </a:tr>
              <a:tr h="176581">
                <a:tc gridSpan="7">
                  <a:txBody>
                    <a:bodyPr/>
                    <a:lstStyle/>
                    <a:p>
                      <a:pPr>
                        <a:lnSpc>
                          <a:spcPct val="115000"/>
                        </a:lnSpc>
                        <a:spcAft>
                          <a:spcPts val="0"/>
                        </a:spcAft>
                      </a:pPr>
                      <a:r>
                        <a:rPr lang="ro-RO" sz="1100" dirty="0">
                          <a:solidFill>
                            <a:schemeClr val="tx1"/>
                          </a:solidFill>
                          <a:effectLst/>
                        </a:rPr>
                        <a:t>Obiectivul nr.1 Calitatea actului de justiție</a:t>
                      </a:r>
                      <a:endParaRPr lang="ru-RU"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952362671"/>
                  </a:ext>
                </a:extLst>
              </a:tr>
              <a:tr h="3550832">
                <a:tc>
                  <a:txBody>
                    <a:bodyPr/>
                    <a:lstStyle/>
                    <a:p>
                      <a:pPr indent="3175">
                        <a:lnSpc>
                          <a:spcPct val="115000"/>
                        </a:lnSpc>
                        <a:spcAft>
                          <a:spcPts val="0"/>
                        </a:spcAft>
                      </a:pPr>
                      <a:r>
                        <a:rPr lang="ro-RO" sz="1100" u="none" strike="noStrike" spc="0" dirty="0">
                          <a:solidFill>
                            <a:schemeClr val="bg1"/>
                          </a:solidFill>
                          <a:effectLst/>
                        </a:rPr>
                        <a:t>1.1.</a:t>
                      </a:r>
                      <a:r>
                        <a:rPr lang="ro-RO" sz="1100" dirty="0">
                          <a:solidFill>
                            <a:schemeClr val="bg1"/>
                          </a:solidFill>
                          <a:effectLst/>
                        </a:rPr>
                        <a:t> Îmbunătățirea calității actului de justiție și asigurarea echilibrului dintre numărul de cauze per judecător. </a:t>
                      </a:r>
                      <a:endParaRPr lang="ru-RU" sz="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spc="0" dirty="0">
                          <a:effectLst/>
                        </a:rPr>
                        <a:t>1.Continuarea unificării practicii judiciare, corelarea cu perfecționarea pregătirii profesionale a magistraților, angajaților grefei;</a:t>
                      </a:r>
                    </a:p>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spc="0" dirty="0">
                          <a:effectLst/>
                        </a:rPr>
                        <a:t>2.Delegarea unor atribuții ale președintelui vicepreședinților instanței în scopul creșterii calității actului de justiție în fiecare Colegiu;</a:t>
                      </a:r>
                    </a:p>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kern="1200" spc="0" dirty="0">
                          <a:solidFill>
                            <a:schemeClr val="dk1"/>
                          </a:solidFill>
                          <a:effectLst/>
                          <a:latin typeface="+mn-lt"/>
                          <a:ea typeface="+mn-ea"/>
                          <a:cs typeface="+mn-cs"/>
                        </a:rPr>
                        <a:t>3.</a:t>
                      </a:r>
                      <a:r>
                        <a:rPr lang="ro-RO" sz="1000" kern="1200" dirty="0">
                          <a:solidFill>
                            <a:schemeClr val="dk1"/>
                          </a:solidFill>
                          <a:effectLst/>
                          <a:latin typeface="+mn-lt"/>
                          <a:ea typeface="+mn-ea"/>
                          <a:cs typeface="+mn-cs"/>
                        </a:rPr>
                        <a:t>Acordarea ajutorului judecătorilor și asistenților judiciari la gestionarea eficientă a timpului de muncă;</a:t>
                      </a:r>
                      <a:endParaRPr lang="ru-RU" sz="1000" kern="1200" dirty="0">
                        <a:solidFill>
                          <a:schemeClr val="dk1"/>
                        </a:solidFill>
                        <a:effectLst/>
                        <a:latin typeface="+mn-lt"/>
                        <a:ea typeface="+mn-ea"/>
                        <a:cs typeface="+mn-cs"/>
                      </a:endParaRPr>
                    </a:p>
                    <a:p>
                      <a:pPr algn="l"/>
                      <a:r>
                        <a:rPr lang="ro-RO" sz="1000" kern="1200" dirty="0">
                          <a:solidFill>
                            <a:schemeClr val="dk1"/>
                          </a:solidFill>
                          <a:effectLst/>
                          <a:latin typeface="+mn-lt"/>
                          <a:ea typeface="+mn-ea"/>
                          <a:cs typeface="+mn-cs"/>
                        </a:rPr>
                        <a:t>4. Asigurarea participării judecătorilor și angajaților grefei la seminare privind tehnologiile informaționale ce va avea ca rezultat micșorarea timpului utilizat de către acestea pentru activități tehnice.</a:t>
                      </a:r>
                      <a:endParaRPr lang="ru-RU" sz="1000" kern="1200" dirty="0">
                        <a:solidFill>
                          <a:schemeClr val="dk1"/>
                        </a:solidFill>
                        <a:effectLst/>
                        <a:latin typeface="+mn-lt"/>
                        <a:ea typeface="+mn-ea"/>
                        <a:cs typeface="+mn-cs"/>
                      </a:endParaRPr>
                    </a:p>
                    <a:p>
                      <a:pPr marL="342900" marR="12700" lvl="0" indent="-342900" algn="just">
                        <a:lnSpc>
                          <a:spcPct val="115000"/>
                        </a:lnSpc>
                        <a:spcAft>
                          <a:spcPts val="0"/>
                        </a:spcAft>
                        <a:buClr>
                          <a:srgbClr val="000000"/>
                        </a:buClr>
                        <a:buSzPts val="1200"/>
                        <a:buFont typeface="+mj-lt"/>
                        <a:buAutoNum type="arabicPeriod"/>
                        <a:tabLst>
                          <a:tab pos="181610" algn="l"/>
                          <a:tab pos="603250" algn="l"/>
                        </a:tabLst>
                      </a:pPr>
                      <a:endParaRPr lang="ru-RU" sz="8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b="1" kern="1200" dirty="0">
                          <a:solidFill>
                            <a:schemeClr val="dk1"/>
                          </a:solidFill>
                          <a:effectLst/>
                          <a:latin typeface="+mn-lt"/>
                          <a:ea typeface="+mn-ea"/>
                          <a:cs typeface="+mn-cs"/>
                        </a:rPr>
                        <a:t>Risc intern</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-Lipsa personalului calificat;</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-Utilizarea incorectă a PIGD sau neutilizarea tuturor opțiunilor;</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-Dificultăți tehnice la nivelul instanței (defectarea serverului, computerelor, etc)</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 </a:t>
                      </a:r>
                      <a:endParaRPr lang="ru-RU" sz="1100" kern="1200" dirty="0">
                        <a:solidFill>
                          <a:schemeClr val="dk1"/>
                        </a:solidFill>
                        <a:effectLst/>
                        <a:latin typeface="+mn-lt"/>
                        <a:ea typeface="+mn-ea"/>
                        <a:cs typeface="+mn-cs"/>
                      </a:endParaRPr>
                    </a:p>
                    <a:p>
                      <a:pPr algn="ctr"/>
                      <a:r>
                        <a:rPr lang="ro-RO" sz="1100" b="1" kern="1200" dirty="0">
                          <a:solidFill>
                            <a:schemeClr val="dk1"/>
                          </a:solidFill>
                          <a:effectLst/>
                          <a:latin typeface="+mn-lt"/>
                          <a:ea typeface="+mn-ea"/>
                          <a:cs typeface="+mn-cs"/>
                        </a:rPr>
                        <a:t> Risc extern</a:t>
                      </a:r>
                      <a:endParaRPr lang="ru-RU" sz="1100" kern="1200" dirty="0">
                        <a:solidFill>
                          <a:schemeClr val="dk1"/>
                        </a:solidFill>
                        <a:effectLst/>
                        <a:latin typeface="+mn-lt"/>
                        <a:ea typeface="+mn-ea"/>
                        <a:cs typeface="+mn-cs"/>
                      </a:endParaRPr>
                    </a:p>
                    <a:p>
                      <a:pPr lvl="0"/>
                      <a:r>
                        <a:rPr lang="ro-RO" sz="1100" kern="1200" dirty="0">
                          <a:solidFill>
                            <a:schemeClr val="dk1"/>
                          </a:solidFill>
                          <a:effectLst/>
                          <a:latin typeface="+mn-lt"/>
                          <a:ea typeface="+mn-ea"/>
                          <a:cs typeface="+mn-cs"/>
                        </a:rPr>
                        <a:t>-Impedimente legate de schimbări  legislative.</a:t>
                      </a:r>
                      <a:endParaRPr lang="ru-RU" sz="1100" kern="1200" dirty="0">
                        <a:solidFill>
                          <a:schemeClr val="dk1"/>
                        </a:solidFill>
                        <a:effectLst/>
                        <a:latin typeface="+mn-lt"/>
                        <a:ea typeface="+mn-ea"/>
                        <a:cs typeface="+mn-cs"/>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MD" sz="1100" dirty="0">
                          <a:latin typeface="Times New Roman" panose="02020603050405020304" pitchFamily="18" charset="0"/>
                          <a:cs typeface="Times New Roman" panose="02020603050405020304" pitchFamily="18" charset="0"/>
                        </a:rPr>
                        <a:t>Hotărâri redactate clar cu motivare coerentă.</a:t>
                      </a:r>
                    </a:p>
                    <a:p>
                      <a:pPr algn="ctr">
                        <a:lnSpc>
                          <a:spcPct val="115000"/>
                        </a:lnSpc>
                        <a:spcAft>
                          <a:spcPts val="0"/>
                        </a:spcAft>
                      </a:pPr>
                      <a:endParaRPr lang="ro-MD" sz="1100" dirty="0">
                        <a:latin typeface="Times New Roman" panose="02020603050405020304" pitchFamily="18" charset="0"/>
                        <a:cs typeface="Times New Roman" panose="02020603050405020304" pitchFamily="18" charset="0"/>
                      </a:endParaRPr>
                    </a:p>
                    <a:p>
                      <a:pPr algn="ctr">
                        <a:lnSpc>
                          <a:spcPct val="115000"/>
                        </a:lnSpc>
                        <a:spcAft>
                          <a:spcPts val="0"/>
                        </a:spcAft>
                      </a:pPr>
                      <a:r>
                        <a:rPr lang="ro-MD" sz="1100" dirty="0">
                          <a:latin typeface="Times New Roman" panose="02020603050405020304" pitchFamily="18" charset="0"/>
                          <a:cs typeface="Times New Roman" panose="02020603050405020304" pitchFamily="18" charset="0"/>
                        </a:rPr>
                        <a:t> </a:t>
                      </a:r>
                      <a:r>
                        <a:rPr lang="ro-RO" sz="1100" dirty="0">
                          <a:effectLst/>
                        </a:rPr>
                        <a:t>Unificarea practicii judiciare.</a:t>
                      </a:r>
                    </a:p>
                    <a:p>
                      <a:pPr algn="ctr">
                        <a:lnSpc>
                          <a:spcPct val="115000"/>
                        </a:lnSpc>
                        <a:spcAft>
                          <a:spcPts val="0"/>
                        </a:spcAft>
                      </a:pPr>
                      <a:endParaRPr lang="ro-RO" sz="1100" dirty="0">
                        <a:effectLst/>
                      </a:endParaRPr>
                    </a:p>
                    <a:p>
                      <a:pPr marL="0" marR="0" lvl="0" indent="0" algn="ctr" defTabSz="685800" rtl="0" eaLnBrk="1" fontAlgn="auto" latinLnBrk="0" hangingPunct="1">
                        <a:lnSpc>
                          <a:spcPct val="115000"/>
                        </a:lnSpc>
                        <a:spcBef>
                          <a:spcPts val="0"/>
                        </a:spcBef>
                        <a:spcAft>
                          <a:spcPts val="0"/>
                        </a:spcAft>
                        <a:buClrTx/>
                        <a:buSzTx/>
                        <a:buFontTx/>
                        <a:buNone/>
                        <a:tabLst/>
                        <a:defRPr/>
                      </a:pPr>
                      <a:r>
                        <a:rPr lang="ro-RO" sz="1100" dirty="0">
                          <a:effectLst/>
                        </a:rPr>
                        <a:t>Schimbarea percepției cetățeanului cu privire la sistemul judiciar, </a:t>
                      </a:r>
                      <a:r>
                        <a:rPr lang="ro-MD" sz="1100" dirty="0">
                          <a:latin typeface="Times New Roman" panose="02020603050405020304" pitchFamily="18" charset="0"/>
                          <a:cs typeface="Times New Roman" panose="02020603050405020304" pitchFamily="18" charset="0"/>
                        </a:rPr>
                        <a:t>creșterea încrederii publicului în actu</a:t>
                      </a:r>
                      <a:r>
                        <a:rPr lang="ro-MD" sz="1100" dirty="0"/>
                        <a:t>l de justiție.</a:t>
                      </a:r>
                      <a:endParaRPr lang="ro-RO" sz="1100" dirty="0">
                        <a:effectLst/>
                      </a:endParaRPr>
                    </a:p>
                    <a:p>
                      <a:pPr algn="ctr">
                        <a:lnSpc>
                          <a:spcPct val="115000"/>
                        </a:lnSpc>
                        <a:spcAft>
                          <a:spcPts val="0"/>
                        </a:spcAft>
                      </a:pPr>
                      <a:endParaRPr lang="ro-RO" sz="1100" dirty="0">
                        <a:effectLst/>
                      </a:endParaRPr>
                    </a:p>
                    <a:p>
                      <a:pPr>
                        <a:lnSpc>
                          <a:spcPct val="115000"/>
                        </a:lnSpc>
                        <a:spcAft>
                          <a:spcPts val="0"/>
                        </a:spcAft>
                      </a:pPr>
                      <a:endParaRPr lang="ro-RO" sz="11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r>
                        <a:rPr lang="ro-RO" sz="1100" dirty="0">
                          <a:effectLst/>
                        </a:rPr>
                        <a:t>Vicepreședinții Curții de Apel Nord</a:t>
                      </a:r>
                      <a:endParaRPr lang="ru-RU" sz="1100" dirty="0">
                        <a:effectLst/>
                      </a:endParaRPr>
                    </a:p>
                    <a:p>
                      <a:pPr algn="ctr">
                        <a:lnSpc>
                          <a:spcPct val="115000"/>
                        </a:lnSpc>
                        <a:spcAft>
                          <a:spcPts val="0"/>
                        </a:spcAft>
                      </a:pPr>
                      <a:r>
                        <a:rPr lang="ro-RO" sz="1100" dirty="0">
                          <a:effectLst/>
                        </a:rPr>
                        <a:t> </a:t>
                      </a:r>
                      <a:endParaRPr lang="ru-RU" sz="1100" dirty="0">
                        <a:effectLst/>
                      </a:endParaRPr>
                    </a:p>
                    <a:p>
                      <a:pPr algn="ctr">
                        <a:lnSpc>
                          <a:spcPct val="115000"/>
                        </a:lnSpc>
                        <a:spcAft>
                          <a:spcPts val="0"/>
                        </a:spcAft>
                      </a:pPr>
                      <a:r>
                        <a:rPr lang="ro-RO" sz="1100" dirty="0">
                          <a:effectLst/>
                        </a:rPr>
                        <a:t>Judecătorii</a:t>
                      </a:r>
                      <a:endParaRPr lang="ru-RU" sz="1100" dirty="0">
                        <a:effectLst/>
                      </a:endParaRPr>
                    </a:p>
                    <a:p>
                      <a:pPr algn="ctr">
                        <a:lnSpc>
                          <a:spcPct val="115000"/>
                        </a:lnSpc>
                        <a:spcAft>
                          <a:spcPts val="0"/>
                        </a:spcAft>
                      </a:pPr>
                      <a:r>
                        <a:rPr lang="ro-RO" sz="1100" dirty="0">
                          <a:effectLst/>
                        </a:rPr>
                        <a:t> </a:t>
                      </a:r>
                      <a:endParaRPr lang="ru-RU" sz="1100" dirty="0">
                        <a:effectLst/>
                      </a:endParaRPr>
                    </a:p>
                    <a:p>
                      <a:pPr algn="ctr">
                        <a:lnSpc>
                          <a:spcPct val="115000"/>
                        </a:lnSpc>
                        <a:spcAft>
                          <a:spcPts val="0"/>
                        </a:spcAft>
                      </a:pPr>
                      <a:r>
                        <a:rPr lang="ro-RO"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836175341"/>
                  </a:ext>
                </a:extLst>
              </a:tr>
            </a:tbl>
          </a:graphicData>
        </a:graphic>
      </p:graphicFrame>
      <p:sp>
        <p:nvSpPr>
          <p:cNvPr id="6" name="Rectangle 1">
            <a:extLst>
              <a:ext uri="{FF2B5EF4-FFF2-40B4-BE49-F238E27FC236}">
                <a16:creationId xmlns:a16="http://schemas.microsoft.com/office/drawing/2014/main" id="{7F1CFA73-A58F-46F2-AB27-EACDFB54C59F}"/>
              </a:ext>
            </a:extLst>
          </p:cNvPr>
          <p:cNvSpPr>
            <a:spLocks noChangeArrowheads="1"/>
          </p:cNvSpPr>
          <p:nvPr/>
        </p:nvSpPr>
        <p:spPr bwMode="auto">
          <a:xfrm>
            <a:off x="741753" y="1377950"/>
            <a:ext cx="103777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423033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264"/>
        <p:cNvGrpSpPr/>
        <p:nvPr/>
      </p:nvGrpSpPr>
      <p:grpSpPr>
        <a:xfrm>
          <a:off x="0" y="0"/>
          <a:ext cx="0" cy="0"/>
          <a:chOff x="0" y="0"/>
          <a:chExt cx="0" cy="0"/>
        </a:xfrm>
      </p:grpSpPr>
      <p:sp>
        <p:nvSpPr>
          <p:cNvPr id="266" name="Google Shape;266;p3"/>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Times New Roman" panose="02020603050405020304" pitchFamily="18" charset="0"/>
                <a:cs typeface="Times New Roman" panose="02020603050405020304" pitchFamily="18" charset="0"/>
              </a:rPr>
              <a:t>9</a:t>
            </a:fld>
            <a:endParaRPr>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B7205DC1-F29B-4799-8C9C-BD17ADD7666B}"/>
              </a:ext>
            </a:extLst>
          </p:cNvPr>
          <p:cNvGraphicFramePr>
            <a:graphicFrameLocks noGrp="1"/>
          </p:cNvGraphicFramePr>
          <p:nvPr>
            <p:extLst>
              <p:ext uri="{D42A27DB-BD31-4B8C-83A1-F6EECF244321}">
                <p14:modId xmlns:p14="http://schemas.microsoft.com/office/powerpoint/2010/main" val="3295782073"/>
              </p:ext>
            </p:extLst>
          </p:nvPr>
        </p:nvGraphicFramePr>
        <p:xfrm>
          <a:off x="83671" y="203199"/>
          <a:ext cx="8882711" cy="4572731"/>
        </p:xfrm>
        <a:graphic>
          <a:graphicData uri="http://schemas.openxmlformats.org/drawingml/2006/table">
            <a:tbl>
              <a:tblPr firstRow="1" firstCol="1" bandRow="1">
                <a:tableStyleId>{5C22544A-7EE6-4342-B048-85BDC9FD1C3A}</a:tableStyleId>
              </a:tblPr>
              <a:tblGrid>
                <a:gridCol w="1488375">
                  <a:extLst>
                    <a:ext uri="{9D8B030D-6E8A-4147-A177-3AD203B41FA5}">
                      <a16:colId xmlns:a16="http://schemas.microsoft.com/office/drawing/2014/main" val="545290235"/>
                    </a:ext>
                  </a:extLst>
                </a:gridCol>
                <a:gridCol w="1926846">
                  <a:extLst>
                    <a:ext uri="{9D8B030D-6E8A-4147-A177-3AD203B41FA5}">
                      <a16:colId xmlns:a16="http://schemas.microsoft.com/office/drawing/2014/main" val="490051580"/>
                    </a:ext>
                  </a:extLst>
                </a:gridCol>
                <a:gridCol w="853369">
                  <a:extLst>
                    <a:ext uri="{9D8B030D-6E8A-4147-A177-3AD203B41FA5}">
                      <a16:colId xmlns:a16="http://schemas.microsoft.com/office/drawing/2014/main" val="2598658044"/>
                    </a:ext>
                  </a:extLst>
                </a:gridCol>
                <a:gridCol w="1810178">
                  <a:extLst>
                    <a:ext uri="{9D8B030D-6E8A-4147-A177-3AD203B41FA5}">
                      <a16:colId xmlns:a16="http://schemas.microsoft.com/office/drawing/2014/main" val="3396650291"/>
                    </a:ext>
                  </a:extLst>
                </a:gridCol>
                <a:gridCol w="1428294">
                  <a:extLst>
                    <a:ext uri="{9D8B030D-6E8A-4147-A177-3AD203B41FA5}">
                      <a16:colId xmlns:a16="http://schemas.microsoft.com/office/drawing/2014/main" val="1497836292"/>
                    </a:ext>
                  </a:extLst>
                </a:gridCol>
                <a:gridCol w="97101">
                  <a:extLst>
                    <a:ext uri="{9D8B030D-6E8A-4147-A177-3AD203B41FA5}">
                      <a16:colId xmlns:a16="http://schemas.microsoft.com/office/drawing/2014/main" val="1131350200"/>
                    </a:ext>
                  </a:extLst>
                </a:gridCol>
                <a:gridCol w="1278548">
                  <a:extLst>
                    <a:ext uri="{9D8B030D-6E8A-4147-A177-3AD203B41FA5}">
                      <a16:colId xmlns:a16="http://schemas.microsoft.com/office/drawing/2014/main" val="1923366858"/>
                    </a:ext>
                  </a:extLst>
                </a:gridCol>
              </a:tblGrid>
              <a:tr h="481377">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431879368"/>
                  </a:ext>
                </a:extLst>
              </a:tr>
              <a:tr h="232847">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gridSpan="2">
                  <a:txBody>
                    <a:bodyPr/>
                    <a:lstStyle/>
                    <a:p>
                      <a:pPr algn="ctr">
                        <a:lnSpc>
                          <a:spcPct val="115000"/>
                        </a:lnSpc>
                        <a:spcAft>
                          <a:spcPts val="0"/>
                        </a:spcAft>
                      </a:pPr>
                      <a:r>
                        <a:rPr lang="ro-RO" sz="900" dirty="0">
                          <a:effectLst/>
                        </a:rPr>
                        <a:t>5</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extLst>
                  <a:ext uri="{0D108BD9-81ED-4DB2-BD59-A6C34878D82A}">
                    <a16:rowId xmlns:a16="http://schemas.microsoft.com/office/drawing/2014/main" val="1156296143"/>
                  </a:ext>
                </a:extLst>
              </a:tr>
              <a:tr h="3858507">
                <a:tc>
                  <a:txBody>
                    <a:bodyPr/>
                    <a:lstStyle/>
                    <a:p>
                      <a:pPr indent="3175">
                        <a:lnSpc>
                          <a:spcPct val="115000"/>
                        </a:lnSpc>
                        <a:spcAft>
                          <a:spcPts val="0"/>
                        </a:spcAft>
                      </a:pPr>
                      <a:r>
                        <a:rPr lang="ro-RO" sz="1100" u="none" strike="noStrike" spc="0" dirty="0">
                          <a:effectLst/>
                        </a:rPr>
                        <a:t>1.2.</a:t>
                      </a:r>
                      <a:r>
                        <a:rPr lang="ro-RO" sz="1100" dirty="0">
                          <a:effectLst/>
                        </a:rPr>
                        <a:t> </a:t>
                      </a:r>
                      <a:r>
                        <a:rPr lang="ro-RO" sz="1100" u="none" strike="noStrike" spc="0" dirty="0">
                          <a:effectLst/>
                        </a:rPr>
                        <a:t>Reducerea restanțelor de cauze mai mare de 12; 24 și 36 luni.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nSpc>
                          <a:spcPct val="115000"/>
                        </a:lnSpc>
                        <a:spcAft>
                          <a:spcPts val="0"/>
                        </a:spcAft>
                      </a:pPr>
                      <a:r>
                        <a:rPr lang="ro-RO" sz="1000" dirty="0">
                          <a:effectLst/>
                          <a:latin typeface="Times New Roman" panose="02020603050405020304" pitchFamily="18" charset="0"/>
                          <a:ea typeface="Calibri" panose="020F0502020204030204" pitchFamily="34" charset="0"/>
                          <a:cs typeface="Times New Roman" panose="02020603050405020304" pitchFamily="18" charset="0"/>
                        </a:rPr>
                        <a:t>1. Crearea grupului de lucru pentru identificarea motivelor aflării dosarelor în procedură mai mult de 12, 24 și 36 luni.</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ro-RO" sz="1000" dirty="0">
                          <a:effectLst/>
                          <a:latin typeface="Times New Roman" panose="02020603050405020304" pitchFamily="18" charset="0"/>
                          <a:ea typeface="Calibri" panose="020F0502020204030204" pitchFamily="34" charset="0"/>
                          <a:cs typeface="Times New Roman" panose="02020603050405020304" pitchFamily="18" charset="0"/>
                        </a:rPr>
                        <a:t>2. Prezentarea rapoartelor la ședințele operative a judecătorilor;</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ro-RO" sz="1000" dirty="0">
                          <a:effectLst/>
                          <a:latin typeface="Times New Roman" panose="02020603050405020304" pitchFamily="18" charset="0"/>
                          <a:ea typeface="Calibri" panose="020F0502020204030204" pitchFamily="34" charset="0"/>
                          <a:cs typeface="Times New Roman" panose="02020603050405020304" pitchFamily="18" charset="0"/>
                        </a:rPr>
                        <a:t>3. Monitorizarea trimestrială a examinării dosarelor aflate în procedură mai mult de 12, 24, 36 luni.</a:t>
                      </a:r>
                    </a:p>
                    <a:p>
                      <a:pPr marL="0" marR="0" lvl="0" indent="0" algn="l" defTabSz="685800" rtl="0" eaLnBrk="1" fontAlgn="auto" latinLnBrk="0" hangingPunct="1">
                        <a:lnSpc>
                          <a:spcPct val="115000"/>
                        </a:lnSpc>
                        <a:spcBef>
                          <a:spcPts val="0"/>
                        </a:spcBef>
                        <a:spcAft>
                          <a:spcPts val="0"/>
                        </a:spcAft>
                        <a:buClrTx/>
                        <a:buSzTx/>
                        <a:buFontTx/>
                        <a:buNone/>
                        <a:tabLst/>
                        <a:defRPr/>
                      </a:pPr>
                      <a:r>
                        <a:rPr lang="ro-RO" sz="1000" dirty="0">
                          <a:effectLst/>
                          <a:latin typeface="Times New Roman" panose="02020603050405020304" pitchFamily="18" charset="0"/>
                          <a:ea typeface="Calibri" panose="020F0502020204030204" pitchFamily="34" charset="0"/>
                          <a:cs typeface="Times New Roman" panose="02020603050405020304" pitchFamily="18" charset="0"/>
                        </a:rPr>
                        <a:t>4.Elaborarea de soluții și măsuri concrete de reducere a restanțelor și aplicarea lor la nivel de instanță.</a:t>
                      </a:r>
                    </a:p>
                    <a:p>
                      <a:pPr>
                        <a:lnSpc>
                          <a:spcPct val="115000"/>
                        </a:lnSpc>
                        <a:spcAft>
                          <a:spcPts val="0"/>
                        </a:spcAft>
                      </a:pPr>
                      <a:r>
                        <a:rPr lang="ro-RO" sz="1000" dirty="0">
                          <a:effectLst/>
                          <a:latin typeface="Times New Roman" panose="02020603050405020304" pitchFamily="18" charset="0"/>
                          <a:ea typeface="Calibri" panose="020F0502020204030204" pitchFamily="34" charset="0"/>
                          <a:cs typeface="Times New Roman" panose="02020603050405020304" pitchFamily="18" charset="0"/>
                        </a:rPr>
                        <a:t>5.Elaborarea măsurilor de prevenire a restanțelor.</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latin typeface="Times New Roman" panose="02020603050405020304" pitchFamily="18" charset="0"/>
                          <a:cs typeface="Times New Roman" panose="02020603050405020304" pitchFamily="18" charset="0"/>
                        </a:rPr>
                        <a:t>Toată perioada</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b="1" kern="1200" dirty="0">
                          <a:solidFill>
                            <a:schemeClr val="dk1"/>
                          </a:solidFill>
                          <a:effectLst/>
                          <a:latin typeface="Times New Roman" panose="02020603050405020304" pitchFamily="18" charset="0"/>
                          <a:ea typeface="+mn-ea"/>
                          <a:cs typeface="Times New Roman" panose="02020603050405020304" pitchFamily="18" charset="0"/>
                        </a:rPr>
                        <a:t>Risc intern</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r>
                        <a:rPr lang="ro-RO" sz="1100" kern="1200" dirty="0">
                          <a:solidFill>
                            <a:schemeClr val="dk1"/>
                          </a:solidFill>
                          <a:effectLst/>
                          <a:latin typeface="Times New Roman" panose="02020603050405020304" pitchFamily="18" charset="0"/>
                          <a:ea typeface="+mn-ea"/>
                          <a:cs typeface="Times New Roman" panose="02020603050405020304" pitchFamily="18" charset="0"/>
                        </a:rPr>
                        <a:t>1.Lipsa personalului calificat;</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r>
                        <a:rPr lang="ro-RO" sz="1100" kern="1200" dirty="0">
                          <a:solidFill>
                            <a:schemeClr val="dk1"/>
                          </a:solidFill>
                          <a:effectLst/>
                          <a:latin typeface="Times New Roman" panose="02020603050405020304" pitchFamily="18" charset="0"/>
                          <a:ea typeface="+mn-ea"/>
                          <a:cs typeface="Times New Roman" panose="02020603050405020304" pitchFamily="18" charset="0"/>
                        </a:rPr>
                        <a:t>2. Dificultăți tehnice la nivelul instanței (defectarea serverului, computerelor, etc);</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r>
                        <a:rPr lang="ro-RO" sz="11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1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pPr lvl="0"/>
                      <a:r>
                        <a:rPr lang="ro-RO" sz="1100" kern="1200" dirty="0">
                          <a:solidFill>
                            <a:schemeClr val="dk1"/>
                          </a:solidFill>
                          <a:effectLst/>
                          <a:latin typeface="Times New Roman" panose="02020603050405020304" pitchFamily="18" charset="0"/>
                          <a:ea typeface="+mn-ea"/>
                          <a:cs typeface="Times New Roman" panose="02020603050405020304" pitchFamily="18" charset="0"/>
                        </a:rPr>
                        <a:t>1.Impedimente legate de schimbări  legislative;</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r>
                        <a:rPr lang="ro-RO" sz="1100" kern="1200" dirty="0">
                          <a:solidFill>
                            <a:schemeClr val="dk1"/>
                          </a:solidFill>
                          <a:effectLst/>
                          <a:latin typeface="Times New Roman" panose="02020603050405020304" pitchFamily="18" charset="0"/>
                          <a:ea typeface="+mn-ea"/>
                          <a:cs typeface="Times New Roman" panose="02020603050405020304" pitchFamily="18" charset="0"/>
                        </a:rPr>
                        <a:t>2. Necompletarea funcțiilor vacante de judecători.</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r>
                        <a:rPr lang="ro-RO" sz="1350" kern="1200" dirty="0">
                          <a:solidFill>
                            <a:schemeClr val="dk1"/>
                          </a:solidFill>
                          <a:effectLst/>
                          <a:latin typeface="+mn-lt"/>
                          <a:ea typeface="+mn-ea"/>
                          <a:cs typeface="+mn-cs"/>
                        </a:rPr>
                        <a:t> </a:t>
                      </a:r>
                      <a:endParaRPr lang="ru-RU" sz="1350" kern="1200" dirty="0">
                        <a:solidFill>
                          <a:schemeClr val="dk1"/>
                        </a:solidFill>
                        <a:effectLst/>
                        <a:latin typeface="+mn-lt"/>
                        <a:ea typeface="+mn-ea"/>
                        <a:cs typeface="+mn-cs"/>
                      </a:endParaRPr>
                    </a:p>
                    <a:p>
                      <a:pPr marL="0" indent="0" algn="just">
                        <a:lnSpc>
                          <a:spcPct val="115000"/>
                        </a:lnSpc>
                        <a:spcAft>
                          <a:spcPts val="0"/>
                        </a:spcAft>
                        <a:buNone/>
                      </a:pPr>
                      <a:r>
                        <a:rPr lang="ro-RO" sz="800" dirty="0">
                          <a:effectLst/>
                        </a:rPr>
                        <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kern="1200" dirty="0">
                          <a:solidFill>
                            <a:schemeClr val="dk1"/>
                          </a:solidFill>
                          <a:effectLst/>
                          <a:latin typeface="Times New Roman" panose="02020603050405020304" pitchFamily="18" charset="0"/>
                          <a:ea typeface="+mn-ea"/>
                          <a:cs typeface="Times New Roman" panose="02020603050405020304" pitchFamily="18" charset="0"/>
                        </a:rPr>
                        <a:t>Micșorarea continuă a cauzelor aflate în procedură mai mult de 12; 24 și 36 luni.</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pPr algn="ctr">
                        <a:lnSpc>
                          <a:spcPct val="115000"/>
                        </a:lnSpc>
                        <a:spcAft>
                          <a:spcPts val="0"/>
                        </a:spcAft>
                      </a:pPr>
                      <a:r>
                        <a:rPr lang="ro-RO" sz="1100" dirty="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cs typeface="Times New Roman" panose="02020603050405020304" pitchFamily="18" charset="0"/>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Președintele Curții de Apel Nord</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Vicepreședinții Curții de Apel Nord</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Judecătorii</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Șeful secretariatului</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Șeful Direcției asistenți judiciari și grefieri</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Șeful Direcției evidență și documentare procesuală</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ctr"/>
                      <a:r>
                        <a:rPr lang="ro-RO" sz="1000" kern="1200" dirty="0">
                          <a:solidFill>
                            <a:schemeClr val="dk1"/>
                          </a:solidFill>
                          <a:effectLst/>
                          <a:latin typeface="Times New Roman" panose="02020603050405020304" pitchFamily="18" charset="0"/>
                          <a:ea typeface="+mn-ea"/>
                          <a:cs typeface="Times New Roman" panose="02020603050405020304" pitchFamily="18" charset="0"/>
                        </a:rPr>
                        <a:t>Șeful Direcției generalizare, sistematizare, monitorizare a practicii judiciare și relații publice</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83617534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22D88AF-4849-08B9-1D5A-D1BA75D614D7}"/>
              </a:ext>
            </a:extLst>
          </p:cNvPr>
          <p:cNvSpPr>
            <a:spLocks noGrp="1"/>
          </p:cNvSpPr>
          <p:nvPr>
            <p:ph type="title"/>
          </p:nvPr>
        </p:nvSpPr>
        <p:spPr>
          <a:xfrm>
            <a:off x="457200" y="384514"/>
            <a:ext cx="8229600" cy="478169"/>
          </a:xfrm>
        </p:spPr>
        <p:txBody>
          <a:bodyPr>
            <a:noAutofit/>
          </a:bodyPr>
          <a:lstStyle/>
          <a:p>
            <a:pPr algn="ctr"/>
            <a:br>
              <a:rPr lang="ro-RO" b="1" dirty="0"/>
            </a:br>
            <a:br>
              <a:rPr lang="ru-RU" dirty="0"/>
            </a:br>
            <a:endParaRPr lang="ro-MD" sz="2800" b="1" dirty="0">
              <a:solidFill>
                <a:srgbClr val="C00000"/>
              </a:solidFill>
              <a:latin typeface="Times New Roman" panose="02020603050405020304" pitchFamily="18" charset="0"/>
              <a:cs typeface="Times New Roman" panose="02020603050405020304" pitchFamily="18" charset="0"/>
            </a:endParaRPr>
          </a:p>
        </p:txBody>
      </p:sp>
      <p:sp>
        <p:nvSpPr>
          <p:cNvPr id="4" name="Substituent număr diapozitiv 3">
            <a:extLst>
              <a:ext uri="{FF2B5EF4-FFF2-40B4-BE49-F238E27FC236}">
                <a16:creationId xmlns:a16="http://schemas.microsoft.com/office/drawing/2014/main" id="{15C66B4F-C848-D7B9-B6D3-F1C1C95F0D2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graphicFrame>
        <p:nvGraphicFramePr>
          <p:cNvPr id="5" name="Таблица 4">
            <a:extLst>
              <a:ext uri="{FF2B5EF4-FFF2-40B4-BE49-F238E27FC236}">
                <a16:creationId xmlns:a16="http://schemas.microsoft.com/office/drawing/2014/main" id="{2B37E65D-FAFB-424E-9B1E-9094AC246E0E}"/>
              </a:ext>
            </a:extLst>
          </p:cNvPr>
          <p:cNvGraphicFramePr>
            <a:graphicFrameLocks noGrp="1"/>
          </p:cNvGraphicFramePr>
          <p:nvPr>
            <p:extLst>
              <p:ext uri="{D42A27DB-BD31-4B8C-83A1-F6EECF244321}">
                <p14:modId xmlns:p14="http://schemas.microsoft.com/office/powerpoint/2010/main" val="965754948"/>
              </p:ext>
            </p:extLst>
          </p:nvPr>
        </p:nvGraphicFramePr>
        <p:xfrm>
          <a:off x="78941" y="80682"/>
          <a:ext cx="8823385" cy="4620120"/>
        </p:xfrm>
        <a:graphic>
          <a:graphicData uri="http://schemas.openxmlformats.org/drawingml/2006/table">
            <a:tbl>
              <a:tblPr firstRow="1" firstCol="1" bandRow="1">
                <a:tableStyleId>{5C22544A-7EE6-4342-B048-85BDC9FD1C3A}</a:tableStyleId>
              </a:tblPr>
              <a:tblGrid>
                <a:gridCol w="1537489">
                  <a:extLst>
                    <a:ext uri="{9D8B030D-6E8A-4147-A177-3AD203B41FA5}">
                      <a16:colId xmlns:a16="http://schemas.microsoft.com/office/drawing/2014/main" val="545290235"/>
                    </a:ext>
                  </a:extLst>
                </a:gridCol>
                <a:gridCol w="1898587">
                  <a:extLst>
                    <a:ext uri="{9D8B030D-6E8A-4147-A177-3AD203B41FA5}">
                      <a16:colId xmlns:a16="http://schemas.microsoft.com/office/drawing/2014/main" val="490051580"/>
                    </a:ext>
                  </a:extLst>
                </a:gridCol>
                <a:gridCol w="840855">
                  <a:extLst>
                    <a:ext uri="{9D8B030D-6E8A-4147-A177-3AD203B41FA5}">
                      <a16:colId xmlns:a16="http://schemas.microsoft.com/office/drawing/2014/main" val="2598658044"/>
                    </a:ext>
                  </a:extLst>
                </a:gridCol>
                <a:gridCol w="1783630">
                  <a:extLst>
                    <a:ext uri="{9D8B030D-6E8A-4147-A177-3AD203B41FA5}">
                      <a16:colId xmlns:a16="http://schemas.microsoft.com/office/drawing/2014/main" val="3396650291"/>
                    </a:ext>
                  </a:extLst>
                </a:gridCol>
                <a:gridCol w="1407348">
                  <a:extLst>
                    <a:ext uri="{9D8B030D-6E8A-4147-A177-3AD203B41FA5}">
                      <a16:colId xmlns:a16="http://schemas.microsoft.com/office/drawing/2014/main" val="1497836292"/>
                    </a:ext>
                  </a:extLst>
                </a:gridCol>
                <a:gridCol w="95677">
                  <a:extLst>
                    <a:ext uri="{9D8B030D-6E8A-4147-A177-3AD203B41FA5}">
                      <a16:colId xmlns:a16="http://schemas.microsoft.com/office/drawing/2014/main" val="1131350200"/>
                    </a:ext>
                  </a:extLst>
                </a:gridCol>
                <a:gridCol w="1259799">
                  <a:extLst>
                    <a:ext uri="{9D8B030D-6E8A-4147-A177-3AD203B41FA5}">
                      <a16:colId xmlns:a16="http://schemas.microsoft.com/office/drawing/2014/main" val="1923366858"/>
                    </a:ext>
                  </a:extLst>
                </a:gridCol>
              </a:tblGrid>
              <a:tr h="367258">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431879368"/>
                  </a:ext>
                </a:extLst>
              </a:tr>
              <a:tr h="177647">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a:effectLst/>
                        </a:rPr>
                        <a:t>6</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1156296143"/>
                  </a:ext>
                </a:extLst>
              </a:tr>
              <a:tr h="177647">
                <a:tc gridSpan="7">
                  <a:txBody>
                    <a:bodyPr/>
                    <a:lstStyle/>
                    <a:p>
                      <a:pPr>
                        <a:lnSpc>
                          <a:spcPct val="115000"/>
                        </a:lnSpc>
                        <a:spcAft>
                          <a:spcPts val="0"/>
                        </a:spcAft>
                      </a:pPr>
                      <a:r>
                        <a:rPr lang="ro-RO"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98646503"/>
                  </a:ext>
                </a:extLst>
              </a:tr>
              <a:tr h="213615">
                <a:tc gridSpan="7">
                  <a:txBody>
                    <a:bodyPr/>
                    <a:lstStyle/>
                    <a:p>
                      <a:pPr>
                        <a:lnSpc>
                          <a:spcPct val="115000"/>
                        </a:lnSpc>
                        <a:spcAft>
                          <a:spcPts val="0"/>
                        </a:spcAft>
                      </a:pPr>
                      <a:r>
                        <a:rPr lang="ro-RO" sz="1100" dirty="0">
                          <a:solidFill>
                            <a:schemeClr val="tx1"/>
                          </a:solidFill>
                          <a:effectLst/>
                        </a:rPr>
                        <a:t>Obiectivul nr.2 Gestionarea dosarelor</a:t>
                      </a:r>
                      <a:endParaRPr lang="ru-RU"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952362671"/>
                  </a:ext>
                </a:extLst>
              </a:tr>
              <a:tr h="3679865">
                <a:tc>
                  <a:txBody>
                    <a:bodyPr/>
                    <a:lstStyle/>
                    <a:p>
                      <a:pPr indent="3175">
                        <a:lnSpc>
                          <a:spcPct val="115000"/>
                        </a:lnSpc>
                        <a:spcAft>
                          <a:spcPts val="0"/>
                        </a:spcAft>
                      </a:pPr>
                      <a:r>
                        <a:rPr lang="ro-RO" sz="1100" u="none" strike="noStrike" spc="0" dirty="0">
                          <a:effectLst/>
                        </a:rPr>
                        <a:t>2.1.</a:t>
                      </a:r>
                      <a:r>
                        <a:rPr lang="ro-RO" sz="1100" dirty="0">
                          <a:effectLst/>
                        </a:rPr>
                        <a:t> Creșterea eficienței gestionării dosarelor și a performanței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None/>
                        <a:tabLst>
                          <a:tab pos="181610" algn="l"/>
                          <a:tab pos="603250" algn="l"/>
                        </a:tabLst>
                      </a:pPr>
                      <a:r>
                        <a:rPr lang="ro-RO" sz="1100" u="none" strike="noStrike" spc="0" dirty="0">
                          <a:effectLst/>
                          <a:latin typeface="Times New Roman" panose="02020603050405020304" pitchFamily="18" charset="0"/>
                          <a:cs typeface="Times New Roman" panose="02020603050405020304" pitchFamily="18" charset="0"/>
                        </a:rPr>
                        <a:t>1.</a:t>
                      </a:r>
                      <a:r>
                        <a:rPr lang="ro-RO" sz="1000" u="none" strike="noStrike" spc="0" dirty="0">
                          <a:effectLst/>
                          <a:latin typeface="Times New Roman" panose="02020603050405020304" pitchFamily="18" charset="0"/>
                          <a:cs typeface="Times New Roman" panose="02020603050405020304" pitchFamily="18" charset="0"/>
                        </a:rPr>
                        <a:t>Elaborarea mecanismelor interne de monitorizare, gestionare și raportare a performanței instanței de judecată;</a:t>
                      </a:r>
                    </a:p>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rPr>
                        <a:t>2.Identificarea și aplicarea măsurilor normative și administrative pentru reducerea volumului de muncă al judecătorilor;</a:t>
                      </a:r>
                    </a:p>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rPr>
                        <a:t>3.Colectarea trimestrială a datelor despre performanța Curții de Apel Nord în baza indicatorilor de performanță PIGD;</a:t>
                      </a:r>
                    </a:p>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rPr>
                        <a:t>4.Grupul de lucru privind gestionarea performanței Curții de Apel Nord se întrunește la finalul fiecărui trimestru, analizează și  stabilește acțiunile care urmează a fi întreprinse în următorul trimestru precum și acțiunile de lungă durată.</a:t>
                      </a: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b="1" kern="1200" dirty="0">
                          <a:solidFill>
                            <a:schemeClr val="dk1"/>
                          </a:solidFill>
                          <a:effectLst/>
                          <a:latin typeface="+mn-lt"/>
                          <a:ea typeface="+mn-ea"/>
                          <a:cs typeface="+mn-cs"/>
                        </a:rPr>
                        <a:t>Risc intern</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-Lipsa personalului calificat;</a:t>
                      </a:r>
                    </a:p>
                    <a:p>
                      <a:r>
                        <a:rPr lang="ro-RO" sz="1100" kern="1200" dirty="0">
                          <a:solidFill>
                            <a:schemeClr val="dk1"/>
                          </a:solidFill>
                          <a:effectLst/>
                          <a:latin typeface="+mn-lt"/>
                          <a:ea typeface="+mn-ea"/>
                          <a:cs typeface="+mn-cs"/>
                        </a:rPr>
                        <a:t>-Comiterea erorilor ce țin de efectuarea rapoartelor statistice;</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-Utilizarea incorectă a PIGD sau neutilizarea tuturor opțiunilor;</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-Dificultăți tehnice la nivelul instanței (defectarea serverului, computerelor, etc)</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 </a:t>
                      </a:r>
                      <a:endParaRPr lang="ru-RU" sz="1100" kern="1200" dirty="0">
                        <a:solidFill>
                          <a:schemeClr val="dk1"/>
                        </a:solidFill>
                        <a:effectLst/>
                        <a:latin typeface="+mn-lt"/>
                        <a:ea typeface="+mn-ea"/>
                        <a:cs typeface="+mn-cs"/>
                      </a:endParaRPr>
                    </a:p>
                    <a:p>
                      <a:pPr algn="ctr"/>
                      <a:r>
                        <a:rPr lang="ro-RO" sz="1100" b="1" kern="1200" dirty="0">
                          <a:solidFill>
                            <a:schemeClr val="dk1"/>
                          </a:solidFill>
                          <a:effectLst/>
                          <a:latin typeface="+mn-lt"/>
                          <a:ea typeface="+mn-ea"/>
                          <a:cs typeface="+mn-cs"/>
                        </a:rPr>
                        <a:t> Risc extern</a:t>
                      </a:r>
                      <a:endParaRPr lang="ru-RU" sz="1100" kern="1200" dirty="0">
                        <a:solidFill>
                          <a:schemeClr val="dk1"/>
                        </a:solidFill>
                        <a:effectLst/>
                        <a:latin typeface="+mn-lt"/>
                        <a:ea typeface="+mn-ea"/>
                        <a:cs typeface="+mn-cs"/>
                      </a:endParaRPr>
                    </a:p>
                    <a:p>
                      <a:pPr lvl="0"/>
                      <a:r>
                        <a:rPr lang="ro-RO" sz="1100" kern="1200" dirty="0">
                          <a:solidFill>
                            <a:schemeClr val="dk1"/>
                          </a:solidFill>
                          <a:effectLst/>
                          <a:latin typeface="+mn-lt"/>
                          <a:ea typeface="+mn-ea"/>
                          <a:cs typeface="+mn-cs"/>
                        </a:rPr>
                        <a:t>-Impedimente legate de schimbări  legislative.</a:t>
                      </a:r>
                      <a:endParaRPr lang="ru-RU" sz="1100" kern="1200" dirty="0">
                        <a:solidFill>
                          <a:schemeClr val="dk1"/>
                        </a:solidFill>
                        <a:effectLst/>
                        <a:latin typeface="+mn-lt"/>
                        <a:ea typeface="+mn-ea"/>
                        <a:cs typeface="+mn-cs"/>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100" dirty="0">
                          <a:effectLst/>
                        </a:rPr>
                        <a:t>Unificarea practicii judiciare.</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Schimbarea percepției cetățeanului cu privire la sistemul judiciar. </a:t>
                      </a:r>
                    </a:p>
                    <a:p>
                      <a:pPr>
                        <a:lnSpc>
                          <a:spcPct val="115000"/>
                        </a:lnSpc>
                        <a:spcAft>
                          <a:spcPts val="0"/>
                        </a:spcAft>
                      </a:pPr>
                      <a:endParaRPr lang="ro-RO" sz="11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r>
                        <a:rPr lang="ro-RO" sz="1100" dirty="0">
                          <a:effectLst/>
                        </a:rPr>
                        <a:t>Vicepreședinții Curții de Apel Nord</a:t>
                      </a:r>
                      <a:endParaRPr lang="ru-RU" sz="1100" dirty="0">
                        <a:effectLst/>
                      </a:endParaRPr>
                    </a:p>
                    <a:p>
                      <a:pPr algn="ctr">
                        <a:lnSpc>
                          <a:spcPct val="115000"/>
                        </a:lnSpc>
                        <a:spcAft>
                          <a:spcPts val="0"/>
                        </a:spcAft>
                      </a:pPr>
                      <a:r>
                        <a:rPr lang="ro-RO" sz="1100" dirty="0">
                          <a:effectLst/>
                        </a:rPr>
                        <a:t> </a:t>
                      </a:r>
                      <a:endParaRPr lang="ru-RU" sz="1100" dirty="0">
                        <a:effectLst/>
                      </a:endParaRPr>
                    </a:p>
                    <a:p>
                      <a:pPr algn="ctr">
                        <a:lnSpc>
                          <a:spcPct val="115000"/>
                        </a:lnSpc>
                        <a:spcAft>
                          <a:spcPts val="0"/>
                        </a:spcAft>
                      </a:pPr>
                      <a:r>
                        <a:rPr lang="ro-RO" sz="1100" dirty="0">
                          <a:effectLst/>
                        </a:rPr>
                        <a:t>Judecătorii</a:t>
                      </a:r>
                      <a:endParaRPr lang="ru-RU" sz="1100" dirty="0">
                        <a:effectLst/>
                      </a:endParaRPr>
                    </a:p>
                    <a:p>
                      <a:pPr algn="ctr">
                        <a:lnSpc>
                          <a:spcPct val="115000"/>
                        </a:lnSpc>
                        <a:spcAft>
                          <a:spcPts val="0"/>
                        </a:spcAft>
                      </a:pPr>
                      <a:r>
                        <a:rPr lang="ro-RO" sz="1100" dirty="0">
                          <a:effectLst/>
                        </a:rPr>
                        <a:t> </a:t>
                      </a:r>
                      <a:endParaRPr lang="ru-RU" sz="1100" dirty="0">
                        <a:effectLst/>
                      </a:endParaRPr>
                    </a:p>
                    <a:p>
                      <a:pPr algn="ctr">
                        <a:lnSpc>
                          <a:spcPct val="115000"/>
                        </a:lnSpc>
                        <a:spcAft>
                          <a:spcPts val="0"/>
                        </a:spcAft>
                      </a:pPr>
                      <a:r>
                        <a:rPr lang="ro-RO" sz="1100" dirty="0">
                          <a:effectLst/>
                        </a:rPr>
                        <a:t>Șeful secretariatului</a:t>
                      </a:r>
                      <a:endParaRPr lang="ru-RU" sz="1100" dirty="0">
                        <a:effectLst/>
                      </a:endParaRPr>
                    </a:p>
                    <a:p>
                      <a:pPr algn="ctr">
                        <a:lnSpc>
                          <a:spcPct val="115000"/>
                        </a:lnSpc>
                        <a:spcAft>
                          <a:spcPts val="0"/>
                        </a:spcAft>
                      </a:pPr>
                      <a:r>
                        <a:rPr lang="ro-RO"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836175341"/>
                  </a:ext>
                </a:extLst>
              </a:tr>
            </a:tbl>
          </a:graphicData>
        </a:graphic>
      </p:graphicFrame>
    </p:spTree>
    <p:extLst>
      <p:ext uri="{BB962C8B-B14F-4D97-AF65-F5344CB8AC3E}">
        <p14:creationId xmlns:p14="http://schemas.microsoft.com/office/powerpoint/2010/main" val="622793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1490722783"/>
              </p:ext>
            </p:extLst>
          </p:nvPr>
        </p:nvGraphicFramePr>
        <p:xfrm>
          <a:off x="282872" y="98062"/>
          <a:ext cx="8711552" cy="4402417"/>
        </p:xfrm>
        <a:graphic>
          <a:graphicData uri="http://schemas.openxmlformats.org/drawingml/2006/table">
            <a:tbl>
              <a:tblPr firstRow="1" firstCol="1" bandRow="1">
                <a:tableStyleId>{5C22544A-7EE6-4342-B048-85BDC9FD1C3A}</a:tableStyleId>
              </a:tblPr>
              <a:tblGrid>
                <a:gridCol w="1425656">
                  <a:extLst>
                    <a:ext uri="{9D8B030D-6E8A-4147-A177-3AD203B41FA5}">
                      <a16:colId xmlns:a16="http://schemas.microsoft.com/office/drawing/2014/main" val="865390978"/>
                    </a:ext>
                  </a:extLst>
                </a:gridCol>
                <a:gridCol w="1898587">
                  <a:extLst>
                    <a:ext uri="{9D8B030D-6E8A-4147-A177-3AD203B41FA5}">
                      <a16:colId xmlns:a16="http://schemas.microsoft.com/office/drawing/2014/main" val="1101745742"/>
                    </a:ext>
                  </a:extLst>
                </a:gridCol>
                <a:gridCol w="840855">
                  <a:extLst>
                    <a:ext uri="{9D8B030D-6E8A-4147-A177-3AD203B41FA5}">
                      <a16:colId xmlns:a16="http://schemas.microsoft.com/office/drawing/2014/main" val="3110132081"/>
                    </a:ext>
                  </a:extLst>
                </a:gridCol>
                <a:gridCol w="1783630">
                  <a:extLst>
                    <a:ext uri="{9D8B030D-6E8A-4147-A177-3AD203B41FA5}">
                      <a16:colId xmlns:a16="http://schemas.microsoft.com/office/drawing/2014/main" val="762330585"/>
                    </a:ext>
                  </a:extLst>
                </a:gridCol>
                <a:gridCol w="1407348">
                  <a:extLst>
                    <a:ext uri="{9D8B030D-6E8A-4147-A177-3AD203B41FA5}">
                      <a16:colId xmlns:a16="http://schemas.microsoft.com/office/drawing/2014/main" val="1042540792"/>
                    </a:ext>
                  </a:extLst>
                </a:gridCol>
                <a:gridCol w="95677">
                  <a:extLst>
                    <a:ext uri="{9D8B030D-6E8A-4147-A177-3AD203B41FA5}">
                      <a16:colId xmlns:a16="http://schemas.microsoft.com/office/drawing/2014/main" val="169657995"/>
                    </a:ext>
                  </a:extLst>
                </a:gridCol>
                <a:gridCol w="1259799">
                  <a:extLst>
                    <a:ext uri="{9D8B030D-6E8A-4147-A177-3AD203B41FA5}">
                      <a16:colId xmlns:a16="http://schemas.microsoft.com/office/drawing/2014/main" val="1390050636"/>
                    </a:ext>
                  </a:extLst>
                </a:gridCol>
              </a:tblGrid>
              <a:tr h="367258">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77647">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77647">
                <a:tc gridSpan="7">
                  <a:txBody>
                    <a:bodyPr/>
                    <a:lstStyle/>
                    <a:p>
                      <a:pPr>
                        <a:lnSpc>
                          <a:spcPct val="115000"/>
                        </a:lnSpc>
                        <a:spcAft>
                          <a:spcPts val="0"/>
                        </a:spcAft>
                      </a:pPr>
                      <a:r>
                        <a:rPr lang="ro-RO"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679865">
                <a:tc>
                  <a:txBody>
                    <a:bodyPr/>
                    <a:lstStyle/>
                    <a:p>
                      <a:pPr indent="3175">
                        <a:lnSpc>
                          <a:spcPct val="115000"/>
                        </a:lnSpc>
                        <a:spcAft>
                          <a:spcPts val="0"/>
                        </a:spcAft>
                      </a:pPr>
                      <a:r>
                        <a:rPr lang="ro-RO" sz="1100" u="none" strike="noStrike" spc="0" dirty="0">
                          <a:effectLst/>
                        </a:rPr>
                        <a:t>2.2.</a:t>
                      </a:r>
                      <a:r>
                        <a:rPr lang="ro-RO" sz="1100" dirty="0">
                          <a:effectLst/>
                        </a:rPr>
                        <a:t> Creșterea ratei de variație a stocului la 110% pentru cauzele în procedura de drept comun (civile și comerciale) și la 100 % pentru procedura contenciosului administrativ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None/>
                        <a:tabLst>
                          <a:tab pos="181610" algn="l"/>
                          <a:tab pos="603250" algn="l"/>
                        </a:tabLst>
                      </a:pPr>
                      <a:r>
                        <a:rPr lang="ro-RO" sz="1100" u="none" strike="noStrike" spc="0" dirty="0">
                          <a:effectLst/>
                          <a:latin typeface="Times New Roman" panose="02020603050405020304" pitchFamily="18" charset="0"/>
                          <a:cs typeface="Times New Roman" panose="02020603050405020304" pitchFamily="18" charset="0"/>
                        </a:rPr>
                        <a:t>1.</a:t>
                      </a:r>
                      <a:r>
                        <a:rPr lang="ro-RO" sz="1000" u="none" strike="noStrike" spc="0" dirty="0">
                          <a:effectLst/>
                          <a:latin typeface="Times New Roman" panose="02020603050405020304" pitchFamily="18" charset="0"/>
                          <a:cs typeface="Times New Roman" panose="02020603050405020304" pitchFamily="18" charset="0"/>
                        </a:rPr>
                        <a:t> </a:t>
                      </a:r>
                      <a:r>
                        <a:rPr lang="ro-MD" sz="1000" b="0" kern="1200" dirty="0">
                          <a:solidFill>
                            <a:schemeClr val="dk1"/>
                          </a:solidFill>
                          <a:effectLst/>
                          <a:latin typeface="Times New Roman" panose="02020603050405020304" pitchFamily="18" charset="0"/>
                          <a:ea typeface="+mn-ea"/>
                          <a:cs typeface="Times New Roman" panose="02020603050405020304" pitchFamily="18" charset="0"/>
                        </a:rPr>
                        <a:t>Intervenții în dosarele suspendate (verificarea executării actelor procedurale (executarea încheierilor, expertize); </a:t>
                      </a:r>
                      <a:endParaRPr lang="ru-RU" sz="1000" b="1" kern="1200" dirty="0">
                        <a:solidFill>
                          <a:schemeClr val="dk1"/>
                        </a:solidFill>
                        <a:effectLst/>
                        <a:latin typeface="Times New Roman" panose="02020603050405020304" pitchFamily="18" charset="0"/>
                        <a:ea typeface="+mn-ea"/>
                        <a:cs typeface="Times New Roman" panose="02020603050405020304" pitchFamily="18" charset="0"/>
                      </a:endParaRPr>
                    </a:p>
                    <a:p>
                      <a:pPr algn="l"/>
                      <a:r>
                        <a:rPr lang="ro-MD" sz="1000" kern="1200" dirty="0">
                          <a:solidFill>
                            <a:schemeClr val="dk1"/>
                          </a:solidFill>
                          <a:effectLst/>
                          <a:latin typeface="Times New Roman" panose="02020603050405020304" pitchFamily="18" charset="0"/>
                          <a:ea typeface="+mn-ea"/>
                          <a:cs typeface="Times New Roman" panose="02020603050405020304" pitchFamily="18" charset="0"/>
                        </a:rPr>
                        <a:t>- Asigurarea studierii aprofundate și calitative a materialelor cauzei de către judecător și asistentul judiciar, în scopul pregătirii eficiente a dosarului pentru ședința de judecată și evitării amânărilor nejustificate;</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p>
                      <a:pPr algn="l"/>
                      <a:r>
                        <a:rPr lang="ro-MD" sz="1000" kern="1200" dirty="0">
                          <a:solidFill>
                            <a:schemeClr val="dk1"/>
                          </a:solidFill>
                          <a:effectLst/>
                          <a:latin typeface="Times New Roman" panose="02020603050405020304" pitchFamily="18" charset="0"/>
                          <a:ea typeface="+mn-ea"/>
                          <a:cs typeface="Times New Roman" panose="02020603050405020304" pitchFamily="18" charset="0"/>
                        </a:rPr>
                        <a:t>- Implicarea activă a grefierului în pregătirea dosarului (citarea legală cu indicarea adresei corecte a participanților, întreprinderea tuturor măsurilor necesare pentru asigurarea prezenței tuturor participanților la proces).</a:t>
                      </a: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Decembrie 2027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b="1" kern="1200" dirty="0">
                          <a:solidFill>
                            <a:schemeClr val="dk1"/>
                          </a:solidFill>
                          <a:effectLst/>
                          <a:latin typeface="+mn-lt"/>
                          <a:ea typeface="+mn-ea"/>
                          <a:cs typeface="+mn-cs"/>
                        </a:rPr>
                        <a:t>Risc intern</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-Lipsa personalului calificat;</a:t>
                      </a:r>
                    </a:p>
                    <a:p>
                      <a:r>
                        <a:rPr lang="ro-RO" sz="1100" kern="1200" dirty="0">
                          <a:solidFill>
                            <a:schemeClr val="dk1"/>
                          </a:solidFill>
                          <a:effectLst/>
                          <a:latin typeface="+mn-lt"/>
                          <a:ea typeface="+mn-ea"/>
                          <a:cs typeface="+mn-cs"/>
                        </a:rPr>
                        <a:t>-Comiterea erorilor ce ține de citarea participanților la proces;</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-Dificultăți tehnice la nivelul instanței (defectarea serverului, computerelor, etc)</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 </a:t>
                      </a:r>
                      <a:endParaRPr lang="ru-RU" sz="1100" kern="1200" dirty="0">
                        <a:solidFill>
                          <a:schemeClr val="dk1"/>
                        </a:solidFill>
                        <a:effectLst/>
                        <a:latin typeface="+mn-lt"/>
                        <a:ea typeface="+mn-ea"/>
                        <a:cs typeface="+mn-cs"/>
                      </a:endParaRPr>
                    </a:p>
                    <a:p>
                      <a:pPr algn="ctr"/>
                      <a:r>
                        <a:rPr lang="ro-RO" sz="1100" b="1" kern="1200" dirty="0">
                          <a:solidFill>
                            <a:schemeClr val="dk1"/>
                          </a:solidFill>
                          <a:effectLst/>
                          <a:latin typeface="+mn-lt"/>
                          <a:ea typeface="+mn-ea"/>
                          <a:cs typeface="+mn-cs"/>
                        </a:rPr>
                        <a:t> </a:t>
                      </a:r>
                      <a:r>
                        <a:rPr lang="ro-RO" sz="11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pPr lvl="0"/>
                      <a:r>
                        <a:rPr lang="ro-RO" sz="1100" kern="1200" dirty="0">
                          <a:solidFill>
                            <a:schemeClr val="dk1"/>
                          </a:solidFill>
                          <a:effectLst/>
                          <a:latin typeface="Times New Roman" panose="02020603050405020304" pitchFamily="18" charset="0"/>
                          <a:ea typeface="+mn-ea"/>
                          <a:cs typeface="Times New Roman" panose="02020603050405020304" pitchFamily="18" charset="0"/>
                        </a:rPr>
                        <a:t>1.Impedimente legate de schimbări  legislative;</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r>
                        <a:rPr lang="ro-RO" sz="1100" kern="1200" dirty="0">
                          <a:solidFill>
                            <a:schemeClr val="dk1"/>
                          </a:solidFill>
                          <a:effectLst/>
                          <a:latin typeface="Times New Roman" panose="02020603050405020304" pitchFamily="18" charset="0"/>
                          <a:ea typeface="+mn-ea"/>
                          <a:cs typeface="Times New Roman" panose="02020603050405020304" pitchFamily="18" charset="0"/>
                        </a:rPr>
                        <a:t>2. Necompletarea funcțiilor vacante de judecători.</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100" b="1" dirty="0">
                          <a:effectLst/>
                        </a:rPr>
                        <a:t>Rata de variație a stocului </a:t>
                      </a:r>
                    </a:p>
                    <a:p>
                      <a:pPr algn="ctr">
                        <a:lnSpc>
                          <a:spcPct val="115000"/>
                        </a:lnSpc>
                        <a:spcAft>
                          <a:spcPts val="0"/>
                        </a:spcAft>
                      </a:pPr>
                      <a:r>
                        <a:rPr lang="ro-RO" sz="1100" dirty="0">
                          <a:effectLst/>
                        </a:rPr>
                        <a:t>110% - pentru cauzele în procedura de drept comun (civile și comerciale) </a:t>
                      </a:r>
                    </a:p>
                    <a:p>
                      <a:pPr algn="ctr">
                        <a:lnSpc>
                          <a:spcPct val="115000"/>
                        </a:lnSpc>
                        <a:spcAft>
                          <a:spcPts val="0"/>
                        </a:spcAft>
                      </a:pPr>
                      <a:r>
                        <a:rPr lang="ro-RO" sz="1100" dirty="0">
                          <a:effectLst/>
                        </a:rPr>
                        <a:t>100 % - pentru procedura contenciosului administrativ </a:t>
                      </a:r>
                    </a:p>
                    <a:p>
                      <a:pPr>
                        <a:lnSpc>
                          <a:spcPct val="115000"/>
                        </a:lnSpc>
                        <a:spcAft>
                          <a:spcPts val="0"/>
                        </a:spcAft>
                      </a:pPr>
                      <a:endParaRPr lang="ro-RO" sz="11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endParaRPr lang="ro-RO" sz="1100" dirty="0">
                        <a:effectLst/>
                      </a:endParaRPr>
                    </a:p>
                    <a:p>
                      <a:pPr algn="ctr">
                        <a:lnSpc>
                          <a:spcPct val="115000"/>
                        </a:lnSpc>
                        <a:spcAft>
                          <a:spcPts val="0"/>
                        </a:spcAft>
                      </a:pPr>
                      <a:r>
                        <a:rPr lang="ro-RO" sz="1100" dirty="0">
                          <a:effectLst/>
                        </a:rPr>
                        <a:t>Președintele Colegiului civil și de contencios administrativ </a:t>
                      </a:r>
                      <a:endParaRPr lang="ru-RU" sz="1100" dirty="0">
                        <a:effectLst/>
                      </a:endParaRPr>
                    </a:p>
                    <a:p>
                      <a:pPr algn="ctr">
                        <a:lnSpc>
                          <a:spcPct val="115000"/>
                        </a:lnSpc>
                        <a:spcAft>
                          <a:spcPts val="0"/>
                        </a:spcAft>
                      </a:pPr>
                      <a:r>
                        <a:rPr lang="ro-RO" sz="1100" dirty="0">
                          <a:effectLst/>
                        </a:rPr>
                        <a:t> </a:t>
                      </a:r>
                      <a:endParaRPr lang="ru-RU" sz="1100" dirty="0">
                        <a:effectLst/>
                      </a:endParaRPr>
                    </a:p>
                    <a:p>
                      <a:pPr algn="ctr">
                        <a:lnSpc>
                          <a:spcPct val="115000"/>
                        </a:lnSpc>
                        <a:spcAft>
                          <a:spcPts val="0"/>
                        </a:spcAft>
                      </a:pPr>
                      <a:r>
                        <a:rPr lang="ro-RO" sz="1100" dirty="0">
                          <a:effectLst/>
                        </a:rPr>
                        <a:t>Judecătorii </a:t>
                      </a:r>
                    </a:p>
                    <a:p>
                      <a:pPr algn="ctr">
                        <a:lnSpc>
                          <a:spcPct val="115000"/>
                        </a:lnSpc>
                        <a:spcAft>
                          <a:spcPts val="0"/>
                        </a:spcAft>
                      </a:pPr>
                      <a:r>
                        <a:rPr lang="ro-RO" sz="1100" dirty="0">
                          <a:effectLst/>
                        </a:rPr>
                        <a:t>Colegiului</a:t>
                      </a:r>
                    </a:p>
                    <a:p>
                      <a:pPr algn="ctr">
                        <a:lnSpc>
                          <a:spcPct val="115000"/>
                        </a:lnSpc>
                        <a:spcAft>
                          <a:spcPts val="0"/>
                        </a:spcAft>
                      </a:pPr>
                      <a:r>
                        <a:rPr lang="ro-RO" sz="1100" dirty="0">
                          <a:effectLst/>
                        </a:rPr>
                        <a:t>Civil </a:t>
                      </a:r>
                      <a:endParaRPr lang="ru-RU" sz="1100" dirty="0">
                        <a:effectLst/>
                      </a:endParaRPr>
                    </a:p>
                    <a:p>
                      <a:pPr algn="ctr">
                        <a:lnSpc>
                          <a:spcPct val="115000"/>
                        </a:lnSpc>
                        <a:spcAft>
                          <a:spcPts val="0"/>
                        </a:spcAft>
                      </a:pPr>
                      <a:r>
                        <a:rPr lang="ro-RO" sz="1100" dirty="0">
                          <a:effectLst/>
                        </a:rPr>
                        <a:t> </a:t>
                      </a:r>
                      <a:endParaRPr lang="ru-RU" sz="1100" dirty="0">
                        <a:effectLst/>
                      </a:endParaRPr>
                    </a:p>
                    <a:p>
                      <a:pPr algn="ctr">
                        <a:lnSpc>
                          <a:spcPct val="115000"/>
                        </a:lnSpc>
                        <a:spcAft>
                          <a:spcPts val="0"/>
                        </a:spcAft>
                      </a:pPr>
                      <a:r>
                        <a:rPr lang="ro-RO"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108490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3655708930"/>
              </p:ext>
            </p:extLst>
          </p:nvPr>
        </p:nvGraphicFramePr>
        <p:xfrm>
          <a:off x="282872" y="98062"/>
          <a:ext cx="8711552" cy="4402417"/>
        </p:xfrm>
        <a:graphic>
          <a:graphicData uri="http://schemas.openxmlformats.org/drawingml/2006/table">
            <a:tbl>
              <a:tblPr firstRow="1" firstCol="1" bandRow="1">
                <a:tableStyleId>{5C22544A-7EE6-4342-B048-85BDC9FD1C3A}</a:tableStyleId>
              </a:tblPr>
              <a:tblGrid>
                <a:gridCol w="1425656">
                  <a:extLst>
                    <a:ext uri="{9D8B030D-6E8A-4147-A177-3AD203B41FA5}">
                      <a16:colId xmlns:a16="http://schemas.microsoft.com/office/drawing/2014/main" val="865390978"/>
                    </a:ext>
                  </a:extLst>
                </a:gridCol>
                <a:gridCol w="1898587">
                  <a:extLst>
                    <a:ext uri="{9D8B030D-6E8A-4147-A177-3AD203B41FA5}">
                      <a16:colId xmlns:a16="http://schemas.microsoft.com/office/drawing/2014/main" val="1101745742"/>
                    </a:ext>
                  </a:extLst>
                </a:gridCol>
                <a:gridCol w="840855">
                  <a:extLst>
                    <a:ext uri="{9D8B030D-6E8A-4147-A177-3AD203B41FA5}">
                      <a16:colId xmlns:a16="http://schemas.microsoft.com/office/drawing/2014/main" val="3110132081"/>
                    </a:ext>
                  </a:extLst>
                </a:gridCol>
                <a:gridCol w="1783630">
                  <a:extLst>
                    <a:ext uri="{9D8B030D-6E8A-4147-A177-3AD203B41FA5}">
                      <a16:colId xmlns:a16="http://schemas.microsoft.com/office/drawing/2014/main" val="762330585"/>
                    </a:ext>
                  </a:extLst>
                </a:gridCol>
                <a:gridCol w="1407348">
                  <a:extLst>
                    <a:ext uri="{9D8B030D-6E8A-4147-A177-3AD203B41FA5}">
                      <a16:colId xmlns:a16="http://schemas.microsoft.com/office/drawing/2014/main" val="1042540792"/>
                    </a:ext>
                  </a:extLst>
                </a:gridCol>
                <a:gridCol w="95677">
                  <a:extLst>
                    <a:ext uri="{9D8B030D-6E8A-4147-A177-3AD203B41FA5}">
                      <a16:colId xmlns:a16="http://schemas.microsoft.com/office/drawing/2014/main" val="169657995"/>
                    </a:ext>
                  </a:extLst>
                </a:gridCol>
                <a:gridCol w="1259799">
                  <a:extLst>
                    <a:ext uri="{9D8B030D-6E8A-4147-A177-3AD203B41FA5}">
                      <a16:colId xmlns:a16="http://schemas.microsoft.com/office/drawing/2014/main" val="1390050636"/>
                    </a:ext>
                  </a:extLst>
                </a:gridCol>
              </a:tblGrid>
              <a:tr h="367258">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77647">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77647">
                <a:tc gridSpan="7">
                  <a:txBody>
                    <a:bodyPr/>
                    <a:lstStyle/>
                    <a:p>
                      <a:pPr>
                        <a:lnSpc>
                          <a:spcPct val="115000"/>
                        </a:lnSpc>
                        <a:spcAft>
                          <a:spcPts val="0"/>
                        </a:spcAft>
                      </a:pPr>
                      <a:r>
                        <a:rPr lang="ro-RO" sz="9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679865">
                <a:tc>
                  <a:txBody>
                    <a:bodyPr/>
                    <a:lstStyle/>
                    <a:p>
                      <a:pPr indent="3175">
                        <a:lnSpc>
                          <a:spcPct val="115000"/>
                        </a:lnSpc>
                        <a:spcAft>
                          <a:spcPts val="0"/>
                        </a:spcAft>
                      </a:pPr>
                      <a:r>
                        <a:rPr lang="ro-RO" sz="1100" u="none" strike="noStrike" spc="0" dirty="0">
                          <a:effectLst/>
                        </a:rPr>
                        <a:t>2.3.</a:t>
                      </a:r>
                      <a:r>
                        <a:rPr lang="ro-RO" sz="1100" dirty="0">
                          <a:effectLst/>
                        </a:rPr>
                        <a:t> Măsuri normative și administrative pentru reducerea volumului de muncă al judecătorilor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None/>
                        <a:tabLst>
                          <a:tab pos="181610" algn="l"/>
                          <a:tab pos="603250" algn="l"/>
                        </a:tabLst>
                      </a:pPr>
                      <a:r>
                        <a:rPr lang="ro-RO" sz="1100" u="none" strike="noStrike" spc="0" dirty="0">
                          <a:effectLst/>
                          <a:latin typeface="Times New Roman" panose="02020603050405020304" pitchFamily="18" charset="0"/>
                          <a:cs typeface="Times New Roman" panose="02020603050405020304" pitchFamily="18" charset="0"/>
                        </a:rPr>
                        <a:t>1.</a:t>
                      </a:r>
                      <a:r>
                        <a:rPr lang="ro-RO" sz="1000" u="none" strike="noStrike" spc="0" dirty="0">
                          <a:effectLst/>
                          <a:latin typeface="Times New Roman" panose="02020603050405020304" pitchFamily="18" charset="0"/>
                          <a:cs typeface="Times New Roman" panose="02020603050405020304" pitchFamily="18" charset="0"/>
                        </a:rPr>
                        <a:t> Identificarea soluțiilor pentru eficientizarea activității instanței de judecată;</a:t>
                      </a:r>
                    </a:p>
                    <a:p>
                      <a:pPr marL="0" marR="12700" lvl="0" indent="0" algn="l">
                        <a:lnSpc>
                          <a:spcPct val="115000"/>
                        </a:lnSpc>
                        <a:spcAft>
                          <a:spcPts val="0"/>
                        </a:spcAft>
                        <a:buClr>
                          <a:srgbClr val="000000"/>
                        </a:buClr>
                        <a:buSzPts val="1200"/>
                        <a:buFont typeface="+mj-lt"/>
                        <a:buNone/>
                        <a:tabLst>
                          <a:tab pos="181610" algn="l"/>
                          <a:tab pos="603250" algn="l"/>
                        </a:tabLst>
                      </a:pPr>
                      <a:r>
                        <a:rPr lang="ro-RO" sz="1000" u="none" strike="noStrike" spc="0" dirty="0">
                          <a:effectLst/>
                          <a:latin typeface="Times New Roman" panose="02020603050405020304" pitchFamily="18" charset="0"/>
                          <a:cs typeface="Times New Roman" panose="02020603050405020304" pitchFamily="18" charset="0"/>
                        </a:rPr>
                        <a:t>2. Înaintarea </a:t>
                      </a:r>
                      <a:r>
                        <a:rPr lang="ro-MD" sz="1000" b="0" kern="1200" dirty="0">
                          <a:solidFill>
                            <a:schemeClr val="dk1"/>
                          </a:solidFill>
                          <a:effectLst/>
                          <a:latin typeface="Times New Roman" panose="02020603050405020304" pitchFamily="18" charset="0"/>
                          <a:ea typeface="+mn-ea"/>
                          <a:cs typeface="Times New Roman" panose="02020603050405020304" pitchFamily="18" charset="0"/>
                        </a:rPr>
                        <a:t>recomandărilor de modificare legislativă autorităților cu drept de inițiativă legislativă; </a:t>
                      </a:r>
                    </a:p>
                    <a:p>
                      <a:pPr marL="0" marR="12700" lvl="0" indent="0" algn="l">
                        <a:lnSpc>
                          <a:spcPct val="115000"/>
                        </a:lnSpc>
                        <a:spcAft>
                          <a:spcPts val="0"/>
                        </a:spcAft>
                        <a:buClr>
                          <a:srgbClr val="000000"/>
                        </a:buClr>
                        <a:buSzPts val="1200"/>
                        <a:buFont typeface="+mj-lt"/>
                        <a:buNone/>
                        <a:tabLst>
                          <a:tab pos="181610" algn="l"/>
                          <a:tab pos="603250" algn="l"/>
                        </a:tabLst>
                      </a:pPr>
                      <a:r>
                        <a:rPr lang="ro-MD" sz="10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350" kern="1200" dirty="0">
                          <a:solidFill>
                            <a:schemeClr val="dk1"/>
                          </a:solidFill>
                          <a:effectLst/>
                          <a:latin typeface="+mn-lt"/>
                          <a:ea typeface="+mn-ea"/>
                          <a:cs typeface="+mn-cs"/>
                        </a:rPr>
                        <a:t> </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Suplinirea posturilor de judecători;</a:t>
                      </a:r>
                    </a:p>
                    <a:p>
                      <a:pPr marL="0" marR="12700" lvl="0" indent="0" algn="l">
                        <a:lnSpc>
                          <a:spcPct val="115000"/>
                        </a:lnSpc>
                        <a:spcAft>
                          <a:spcPts val="0"/>
                        </a:spcAft>
                        <a:buClr>
                          <a:srgbClr val="000000"/>
                        </a:buClr>
                        <a:buSzPts val="1200"/>
                        <a:buFont typeface="+mj-lt"/>
                        <a:buNone/>
                        <a:tabLst>
                          <a:tab pos="181610" algn="l"/>
                          <a:tab pos="603250" algn="l"/>
                        </a:tabLst>
                      </a:pPr>
                      <a:r>
                        <a:rPr lang="ro-RO" sz="1000" b="0" kern="1200" dirty="0">
                          <a:solidFill>
                            <a:schemeClr val="dk1"/>
                          </a:solidFill>
                          <a:effectLst/>
                          <a:latin typeface="Times New Roman" panose="02020603050405020304" pitchFamily="18" charset="0"/>
                          <a:ea typeface="+mn-ea"/>
                          <a:cs typeface="Times New Roman" panose="02020603050405020304" pitchFamily="18" charset="0"/>
                        </a:rPr>
                        <a:t>4. </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Majorarea numărului de asistenți judiciari, atribuirea fiecărui judecător din cadrul Curții de Apel a câte doi asistenți judiciari.</a:t>
                      </a:r>
                      <a:endParaRPr lang="ru-RU" sz="1000" b="0" kern="1200" dirty="0">
                        <a:solidFill>
                          <a:schemeClr val="dk1"/>
                        </a:solidFill>
                        <a:effectLst/>
                        <a:latin typeface="Times New Roman" panose="02020603050405020304" pitchFamily="18" charset="0"/>
                        <a:ea typeface="+mn-ea"/>
                        <a:cs typeface="Times New Roman" panose="02020603050405020304" pitchFamily="18" charset="0"/>
                      </a:endParaRPr>
                    </a:p>
                    <a:p>
                      <a:pPr algn="l"/>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b="1" kern="1200" dirty="0">
                          <a:solidFill>
                            <a:schemeClr val="dk1"/>
                          </a:solidFill>
                          <a:effectLst/>
                          <a:latin typeface="+mn-lt"/>
                          <a:ea typeface="+mn-ea"/>
                          <a:cs typeface="+mn-cs"/>
                        </a:rPr>
                        <a:t>Risc intern</a:t>
                      </a:r>
                      <a:endParaRPr lang="ru-RU" sz="1100" kern="1200" dirty="0">
                        <a:solidFill>
                          <a:schemeClr val="dk1"/>
                        </a:solidFill>
                        <a:effectLst/>
                        <a:latin typeface="+mn-lt"/>
                        <a:ea typeface="+mn-ea"/>
                        <a:cs typeface="+mn-cs"/>
                      </a:endParaRPr>
                    </a:p>
                    <a:p>
                      <a:r>
                        <a:rPr lang="ro-RO" sz="1100" kern="1200" dirty="0">
                          <a:solidFill>
                            <a:schemeClr val="dk1"/>
                          </a:solidFill>
                          <a:effectLst/>
                          <a:latin typeface="+mn-lt"/>
                          <a:ea typeface="+mn-ea"/>
                          <a:cs typeface="+mn-cs"/>
                        </a:rPr>
                        <a:t>-Lipsa personalului calificat.</a:t>
                      </a:r>
                    </a:p>
                    <a:p>
                      <a:endParaRPr lang="ru-RU" sz="1100" kern="1200" dirty="0">
                        <a:solidFill>
                          <a:schemeClr val="dk1"/>
                        </a:solidFill>
                        <a:effectLst/>
                        <a:latin typeface="+mn-lt"/>
                        <a:ea typeface="+mn-ea"/>
                        <a:cs typeface="+mn-cs"/>
                      </a:endParaRPr>
                    </a:p>
                    <a:p>
                      <a:pPr algn="ctr"/>
                      <a:r>
                        <a:rPr lang="ro-RO" sz="1100" b="1" kern="1200" dirty="0">
                          <a:solidFill>
                            <a:schemeClr val="dk1"/>
                          </a:solidFill>
                          <a:effectLst/>
                          <a:latin typeface="+mn-lt"/>
                          <a:ea typeface="+mn-ea"/>
                          <a:cs typeface="+mn-cs"/>
                        </a:rPr>
                        <a:t> </a:t>
                      </a:r>
                      <a:r>
                        <a:rPr lang="ro-RO" sz="11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pPr lvl="0"/>
                      <a:r>
                        <a:rPr lang="ro-RO" sz="1100" kern="1200" dirty="0">
                          <a:solidFill>
                            <a:schemeClr val="dk1"/>
                          </a:solidFill>
                          <a:effectLst/>
                          <a:latin typeface="Times New Roman" panose="02020603050405020304" pitchFamily="18" charset="0"/>
                          <a:ea typeface="+mn-ea"/>
                          <a:cs typeface="Times New Roman" panose="02020603050405020304" pitchFamily="18" charset="0"/>
                        </a:rPr>
                        <a:t>1.Modificările legislative propuse nu reprezintă o prioritate pentru factorii de decizie. </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100" dirty="0">
                          <a:effectLst/>
                        </a:rPr>
                        <a:t>Măsuri normative și administrative pentru reducerea volumului de muncă al judecătorilor identificate și aplicate</a:t>
                      </a:r>
                    </a:p>
                    <a:p>
                      <a:pPr>
                        <a:lnSpc>
                          <a:spcPct val="115000"/>
                        </a:lnSpc>
                        <a:spcAft>
                          <a:spcPts val="0"/>
                        </a:spcAft>
                      </a:pPr>
                      <a:endParaRPr lang="ro-RO" sz="11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endParaRPr lang="ro-RO" sz="1100" dirty="0">
                        <a:effectLst/>
                      </a:endParaRPr>
                    </a:p>
                    <a:p>
                      <a:pPr algn="ctr">
                        <a:lnSpc>
                          <a:spcPct val="115000"/>
                        </a:lnSpc>
                        <a:spcAft>
                          <a:spcPts val="0"/>
                        </a:spcAft>
                      </a:pPr>
                      <a:r>
                        <a:rPr lang="ro-RO" sz="1100" dirty="0">
                          <a:effectLst/>
                        </a:rPr>
                        <a:t>Vicepreședinții Curții de Apel </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secretariatului</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Direcția generalizare, sistematizare, monitorizare a practicii judiciare și relații publice </a:t>
                      </a:r>
                      <a:endParaRPr lang="ru-RU" sz="1100" dirty="0">
                        <a:effectLst/>
                      </a:endParaRPr>
                    </a:p>
                    <a:p>
                      <a:pPr algn="ctr">
                        <a:lnSpc>
                          <a:spcPct val="115000"/>
                        </a:lnSpc>
                        <a:spcAft>
                          <a:spcPts val="0"/>
                        </a:spcAft>
                      </a:pPr>
                      <a:r>
                        <a:rPr lang="ro-RO"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2179536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1429206538"/>
              </p:ext>
            </p:extLst>
          </p:nvPr>
        </p:nvGraphicFramePr>
        <p:xfrm>
          <a:off x="282872" y="98062"/>
          <a:ext cx="8711552" cy="4464925"/>
        </p:xfrm>
        <a:graphic>
          <a:graphicData uri="http://schemas.openxmlformats.org/drawingml/2006/table">
            <a:tbl>
              <a:tblPr firstRow="1" firstCol="1" bandRow="1">
                <a:tableStyleId>{5C22544A-7EE6-4342-B048-85BDC9FD1C3A}</a:tableStyleId>
              </a:tblPr>
              <a:tblGrid>
                <a:gridCol w="1425656">
                  <a:extLst>
                    <a:ext uri="{9D8B030D-6E8A-4147-A177-3AD203B41FA5}">
                      <a16:colId xmlns:a16="http://schemas.microsoft.com/office/drawing/2014/main" val="865390978"/>
                    </a:ext>
                  </a:extLst>
                </a:gridCol>
                <a:gridCol w="1898587">
                  <a:extLst>
                    <a:ext uri="{9D8B030D-6E8A-4147-A177-3AD203B41FA5}">
                      <a16:colId xmlns:a16="http://schemas.microsoft.com/office/drawing/2014/main" val="1101745742"/>
                    </a:ext>
                  </a:extLst>
                </a:gridCol>
                <a:gridCol w="840855">
                  <a:extLst>
                    <a:ext uri="{9D8B030D-6E8A-4147-A177-3AD203B41FA5}">
                      <a16:colId xmlns:a16="http://schemas.microsoft.com/office/drawing/2014/main" val="3110132081"/>
                    </a:ext>
                  </a:extLst>
                </a:gridCol>
                <a:gridCol w="1783630">
                  <a:extLst>
                    <a:ext uri="{9D8B030D-6E8A-4147-A177-3AD203B41FA5}">
                      <a16:colId xmlns:a16="http://schemas.microsoft.com/office/drawing/2014/main" val="762330585"/>
                    </a:ext>
                  </a:extLst>
                </a:gridCol>
                <a:gridCol w="1407348">
                  <a:extLst>
                    <a:ext uri="{9D8B030D-6E8A-4147-A177-3AD203B41FA5}">
                      <a16:colId xmlns:a16="http://schemas.microsoft.com/office/drawing/2014/main" val="1042540792"/>
                    </a:ext>
                  </a:extLst>
                </a:gridCol>
                <a:gridCol w="95677">
                  <a:extLst>
                    <a:ext uri="{9D8B030D-6E8A-4147-A177-3AD203B41FA5}">
                      <a16:colId xmlns:a16="http://schemas.microsoft.com/office/drawing/2014/main" val="169657995"/>
                    </a:ext>
                  </a:extLst>
                </a:gridCol>
                <a:gridCol w="1259799">
                  <a:extLst>
                    <a:ext uri="{9D8B030D-6E8A-4147-A177-3AD203B41FA5}">
                      <a16:colId xmlns:a16="http://schemas.microsoft.com/office/drawing/2014/main" val="1390050636"/>
                    </a:ext>
                  </a:extLst>
                </a:gridCol>
              </a:tblGrid>
              <a:tr h="367258">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77647">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77647">
                <a:tc gridSpan="7">
                  <a:txBody>
                    <a:bodyPr/>
                    <a:lstStyle/>
                    <a:p>
                      <a:pPr>
                        <a:lnSpc>
                          <a:spcPct val="115000"/>
                        </a:lnSpc>
                        <a:spcAft>
                          <a:spcPts val="0"/>
                        </a:spcAft>
                      </a:pPr>
                      <a:r>
                        <a:rPr lang="ro-RO" sz="1100" dirty="0">
                          <a:solidFill>
                            <a:schemeClr val="tx1"/>
                          </a:solidFill>
                          <a:effectLst/>
                          <a:latin typeface="Times New Roman" panose="02020603050405020304" pitchFamily="18" charset="0"/>
                          <a:cs typeface="Times New Roman" panose="02020603050405020304" pitchFamily="18" charset="0"/>
                        </a:rPr>
                        <a:t> 3. Managementul resurselor umane</a:t>
                      </a:r>
                      <a:endParaRPr lang="ru-RU" sz="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679865">
                <a:tc>
                  <a:txBody>
                    <a:bodyPr/>
                    <a:lstStyle/>
                    <a:p>
                      <a:pPr indent="3175">
                        <a:lnSpc>
                          <a:spcPct val="115000"/>
                        </a:lnSpc>
                        <a:spcAft>
                          <a:spcPts val="0"/>
                        </a:spcAft>
                      </a:pPr>
                      <a:r>
                        <a:rPr lang="ro-RO" sz="1100" u="none" strike="noStrike" spc="0" dirty="0">
                          <a:effectLst/>
                        </a:rPr>
                        <a:t>3.1.</a:t>
                      </a:r>
                      <a:r>
                        <a:rPr lang="ro-RO" sz="1100" dirty="0">
                          <a:effectLst/>
                        </a:rPr>
                        <a:t> </a:t>
                      </a:r>
                      <a:r>
                        <a:rPr lang="ro-RO" sz="1200" dirty="0">
                          <a:effectLst/>
                        </a:rPr>
                        <a:t>Consolidarea relațiilor între angajați și îmbunătățirea mediului de muncă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None/>
                        <a:tabLst>
                          <a:tab pos="181610" algn="l"/>
                          <a:tab pos="603250" algn="l"/>
                        </a:tabLst>
                      </a:pPr>
                      <a:r>
                        <a:rPr lang="ro-RO" sz="1100" u="none" strike="noStrike" spc="0" dirty="0">
                          <a:effectLst/>
                          <a:latin typeface="Times New Roman" panose="02020603050405020304" pitchFamily="18" charset="0"/>
                          <a:cs typeface="Times New Roman" panose="02020603050405020304" pitchFamily="18" charset="0"/>
                        </a:rPr>
                        <a:t>1.</a:t>
                      </a:r>
                      <a:r>
                        <a:rPr lang="ro-RO" sz="1000" u="none" strike="noStrike" spc="0" dirty="0">
                          <a:effectLst/>
                          <a:latin typeface="Times New Roman" panose="02020603050405020304" pitchFamily="18" charset="0"/>
                          <a:cs typeface="Times New Roman" panose="02020603050405020304" pitchFamily="18" charset="0"/>
                        </a:rPr>
                        <a:t> </a:t>
                      </a:r>
                      <a:r>
                        <a:rPr lang="ro-RO" sz="1200" u="none" strike="noStrike" spc="0" dirty="0">
                          <a:effectLst/>
                          <a:latin typeface="Times New Roman" panose="02020603050405020304" pitchFamily="18" charset="0"/>
                          <a:cs typeface="Times New Roman" panose="02020603050405020304" pitchFamily="18" charset="0"/>
                        </a:rPr>
                        <a:t>Elaborarea Codului de etică și conduită a angajaților Curții de Apel Nord;</a:t>
                      </a:r>
                    </a:p>
                    <a:p>
                      <a:pPr marL="0" marR="12700" lvl="0" indent="0" algn="just">
                        <a:lnSpc>
                          <a:spcPct val="115000"/>
                        </a:lnSpc>
                        <a:spcAft>
                          <a:spcPts val="0"/>
                        </a:spcAft>
                        <a:buClr>
                          <a:srgbClr val="000000"/>
                        </a:buClr>
                        <a:buSzPts val="1200"/>
                        <a:buFont typeface="+mj-lt"/>
                        <a:buNone/>
                        <a:tabLst>
                          <a:tab pos="181610" algn="l"/>
                          <a:tab pos="603250" algn="l"/>
                        </a:tabLst>
                      </a:pPr>
                      <a:r>
                        <a:rPr lang="ro-RO" sz="1200" u="none" strike="noStrike" spc="0" dirty="0">
                          <a:effectLst/>
                          <a:latin typeface="Times New Roman" panose="02020603050405020304" pitchFamily="18" charset="0"/>
                          <a:cs typeface="Times New Roman" panose="02020603050405020304" pitchFamily="18" charset="0"/>
                        </a:rPr>
                        <a:t>2. Reducerea fluxului de cadre în cadrul instanței</a:t>
                      </a:r>
                      <a:r>
                        <a:rPr lang="ro-MD" sz="12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l">
                        <a:lnSpc>
                          <a:spcPct val="115000"/>
                        </a:lnSpc>
                        <a:spcAft>
                          <a:spcPts val="0"/>
                        </a:spcAft>
                        <a:buClr>
                          <a:srgbClr val="000000"/>
                        </a:buClr>
                        <a:buSzPts val="1200"/>
                        <a:buFont typeface="+mj-lt"/>
                        <a:buNone/>
                        <a:tabLst>
                          <a:tab pos="181610" algn="l"/>
                          <a:tab pos="603250" algn="l"/>
                        </a:tabLst>
                      </a:pPr>
                      <a:r>
                        <a:rPr lang="ro-MD" sz="12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200" kern="1200" dirty="0">
                          <a:solidFill>
                            <a:schemeClr val="dk1"/>
                          </a:solidFill>
                          <a:effectLst/>
                          <a:latin typeface="+mn-lt"/>
                          <a:ea typeface="+mn-ea"/>
                          <a:cs typeface="+mn-cs"/>
                        </a:rPr>
                        <a:t> </a:t>
                      </a:r>
                      <a:r>
                        <a:rPr lang="ro-RO" sz="1200" kern="1200" dirty="0">
                          <a:solidFill>
                            <a:schemeClr val="dk1"/>
                          </a:solidFill>
                          <a:effectLst/>
                          <a:latin typeface="Times New Roman" panose="02020603050405020304" pitchFamily="18" charset="0"/>
                          <a:ea typeface="+mn-ea"/>
                          <a:cs typeface="Times New Roman" panose="02020603050405020304" pitchFamily="18" charset="0"/>
                        </a:rPr>
                        <a:t>Desfășurarea activităților de consolidare a echipei care vor contribui la îmbunătățirea relațiilor între angajați;</a:t>
                      </a:r>
                    </a:p>
                    <a:p>
                      <a:pPr marL="0" marR="12700" lvl="0" indent="0" algn="l">
                        <a:lnSpc>
                          <a:spcPct val="115000"/>
                        </a:lnSpc>
                        <a:spcAft>
                          <a:spcPts val="0"/>
                        </a:spcAft>
                        <a:buClr>
                          <a:srgbClr val="000000"/>
                        </a:buClr>
                        <a:buSzPts val="1200"/>
                        <a:buFont typeface="+mj-lt"/>
                        <a:buNone/>
                        <a:tabLst>
                          <a:tab pos="181610" algn="l"/>
                          <a:tab pos="603250" algn="l"/>
                        </a:tabLst>
                      </a:pPr>
                      <a:r>
                        <a:rPr lang="ro-RO" sz="1200" b="0" kern="1200" dirty="0">
                          <a:solidFill>
                            <a:schemeClr val="dk1"/>
                          </a:solidFill>
                          <a:effectLst/>
                          <a:latin typeface="Times New Roman" panose="02020603050405020304" pitchFamily="18" charset="0"/>
                          <a:ea typeface="+mn-ea"/>
                          <a:cs typeface="Times New Roman" panose="02020603050405020304" pitchFamily="18" charset="0"/>
                        </a:rPr>
                        <a:t>4. </a:t>
                      </a:r>
                      <a:r>
                        <a:rPr lang="ro-RO" sz="1200" kern="1200" dirty="0">
                          <a:solidFill>
                            <a:schemeClr val="dk1"/>
                          </a:solidFill>
                          <a:effectLst/>
                          <a:latin typeface="Times New Roman" panose="02020603050405020304" pitchFamily="18" charset="0"/>
                          <a:ea typeface="+mn-ea"/>
                          <a:cs typeface="Times New Roman" panose="02020603050405020304" pitchFamily="18" charset="0"/>
                        </a:rPr>
                        <a:t>Desfășurarea Sondajelor de evaluare a gradelor de satisfacție la locul de muncă a angajaților și judecătorilor.</a:t>
                      </a:r>
                      <a:endParaRPr lang="ru-RU" sz="1200" b="0" kern="1200" dirty="0">
                        <a:solidFill>
                          <a:schemeClr val="dk1"/>
                        </a:solidFill>
                        <a:effectLst/>
                        <a:latin typeface="Times New Roman" panose="02020603050405020304" pitchFamily="18" charset="0"/>
                        <a:ea typeface="+mn-ea"/>
                        <a:cs typeface="Times New Roman" panose="02020603050405020304" pitchFamily="18" charset="0"/>
                      </a:endParaRPr>
                    </a:p>
                    <a:p>
                      <a:pPr algn="l"/>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100" b="1" kern="1200" dirty="0">
                          <a:solidFill>
                            <a:schemeClr val="dk1"/>
                          </a:solidFill>
                          <a:effectLst/>
                          <a:latin typeface="+mn-lt"/>
                          <a:ea typeface="+mn-ea"/>
                          <a:cs typeface="+mn-cs"/>
                        </a:rPr>
                        <a:t>Risc intern</a:t>
                      </a:r>
                      <a:endParaRPr lang="ru-RU" sz="1100" kern="1200" dirty="0">
                        <a:solidFill>
                          <a:schemeClr val="dk1"/>
                        </a:solidFill>
                        <a:effectLst/>
                        <a:latin typeface="+mn-lt"/>
                        <a:ea typeface="+mn-ea"/>
                        <a:cs typeface="+mn-cs"/>
                      </a:endParaRPr>
                    </a:p>
                    <a:p>
                      <a:pPr algn="l"/>
                      <a:r>
                        <a:rPr lang="ro-RO" sz="1100" kern="1200" dirty="0">
                          <a:solidFill>
                            <a:schemeClr val="dk1"/>
                          </a:solidFill>
                          <a:effectLst/>
                          <a:latin typeface="+mn-lt"/>
                          <a:ea typeface="+mn-ea"/>
                          <a:cs typeface="+mn-cs"/>
                        </a:rPr>
                        <a:t>-Conflicte interne în cadrul colectivului Curții de Apel;</a:t>
                      </a:r>
                    </a:p>
                    <a:p>
                      <a:pPr algn="l"/>
                      <a:r>
                        <a:rPr lang="ro-RO" sz="1100" kern="1200" dirty="0">
                          <a:solidFill>
                            <a:schemeClr val="dk1"/>
                          </a:solidFill>
                          <a:effectLst/>
                          <a:latin typeface="+mn-lt"/>
                          <a:ea typeface="+mn-ea"/>
                          <a:cs typeface="+mn-cs"/>
                        </a:rPr>
                        <a:t>-Lipsa sincerității colaboratorilor instanței în contextul oferirii răspunsurilor la sondajele de evaluare a gradului de satisfacție.</a:t>
                      </a:r>
                    </a:p>
                    <a:p>
                      <a:endParaRPr lang="ru-RU" sz="1100" kern="1200" dirty="0">
                        <a:solidFill>
                          <a:schemeClr val="dk1"/>
                        </a:solidFill>
                        <a:effectLst/>
                        <a:latin typeface="+mn-lt"/>
                        <a:ea typeface="+mn-ea"/>
                        <a:cs typeface="+mn-cs"/>
                      </a:endParaRPr>
                    </a:p>
                    <a:p>
                      <a:pPr algn="ctr"/>
                      <a:r>
                        <a:rPr lang="ro-RO" sz="1100" b="1" kern="1200" dirty="0">
                          <a:solidFill>
                            <a:schemeClr val="dk1"/>
                          </a:solidFill>
                          <a:effectLst/>
                          <a:latin typeface="+mn-lt"/>
                          <a:ea typeface="+mn-ea"/>
                          <a:cs typeface="+mn-cs"/>
                        </a:rPr>
                        <a:t> </a:t>
                      </a:r>
                      <a:r>
                        <a:rPr lang="ro-RO" sz="11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p>
                      <a:pPr lvl="0"/>
                      <a:r>
                        <a:rPr lang="ro-RO" sz="1100" kern="1200" dirty="0">
                          <a:solidFill>
                            <a:schemeClr val="dk1"/>
                          </a:solidFill>
                          <a:effectLst/>
                          <a:latin typeface="Times New Roman" panose="02020603050405020304" pitchFamily="18" charset="0"/>
                          <a:ea typeface="+mn-ea"/>
                          <a:cs typeface="Times New Roman" panose="02020603050405020304" pitchFamily="18" charset="0"/>
                        </a:rPr>
                        <a:t>-Lipsa resurselor financiare pentru acoperirea activităților preconizate;</a:t>
                      </a:r>
                    </a:p>
                    <a:p>
                      <a:pPr lvl="0"/>
                      <a:r>
                        <a:rPr lang="ro-RO" sz="1100" kern="1200" dirty="0">
                          <a:solidFill>
                            <a:schemeClr val="dk1"/>
                          </a:solidFill>
                          <a:effectLst/>
                          <a:latin typeface="Times New Roman" panose="02020603050405020304" pitchFamily="18" charset="0"/>
                          <a:ea typeface="+mn-ea"/>
                          <a:cs typeface="Times New Roman" panose="02020603050405020304" pitchFamily="18" charset="0"/>
                        </a:rPr>
                        <a:t>-Capacitate limitată a instanței de a motiva și implica angajații. </a:t>
                      </a:r>
                    </a:p>
                    <a:p>
                      <a:pPr lvl="0"/>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52530" marR="52530" marT="0" marB="0">
                    <a:solidFill>
                      <a:schemeClr val="accent1">
                        <a:lumMod val="20000"/>
                        <a:lumOff val="80000"/>
                      </a:schemeClr>
                    </a:solidFill>
                  </a:tcPr>
                </a:tc>
                <a:tc>
                  <a:txBody>
                    <a:bodyPr/>
                    <a:lstStyle/>
                    <a:p>
                      <a:pPr marL="171450" indent="-171450" algn="l">
                        <a:lnSpc>
                          <a:spcPct val="115000"/>
                        </a:lnSpc>
                        <a:spcAft>
                          <a:spcPts val="0"/>
                        </a:spcAft>
                        <a:buFontTx/>
                        <a:buChar char="-"/>
                      </a:pPr>
                      <a:r>
                        <a:rPr lang="ro-RO" sz="1100" dirty="0">
                          <a:effectLst/>
                        </a:rPr>
                        <a:t>Codul de etică și conduită a instanței este elaborat și adus la cunoștință;</a:t>
                      </a:r>
                    </a:p>
                    <a:p>
                      <a:pPr marL="171450" indent="-171450" algn="l">
                        <a:lnSpc>
                          <a:spcPct val="115000"/>
                        </a:lnSpc>
                        <a:spcAft>
                          <a:spcPts val="0"/>
                        </a:spcAft>
                        <a:buFontTx/>
                        <a:buChar char="-"/>
                      </a:pPr>
                      <a:r>
                        <a:rPr lang="ro-RO" sz="1100" dirty="0">
                          <a:effectLst/>
                        </a:rPr>
                        <a:t>Activități de consolidare a echipei sunt desfășurate;</a:t>
                      </a:r>
                    </a:p>
                    <a:p>
                      <a:pPr marL="171450" indent="-171450" algn="l">
                        <a:lnSpc>
                          <a:spcPct val="115000"/>
                        </a:lnSpc>
                        <a:spcAft>
                          <a:spcPts val="0"/>
                        </a:spcAft>
                        <a:buFontTx/>
                        <a:buChar char="-"/>
                      </a:pPr>
                      <a:r>
                        <a:rPr lang="ro-RO" sz="1100" kern="1200" dirty="0">
                          <a:solidFill>
                            <a:schemeClr val="dk1"/>
                          </a:solidFill>
                          <a:effectLst/>
                          <a:latin typeface="Times New Roman" panose="02020603050405020304" pitchFamily="18" charset="0"/>
                          <a:ea typeface="+mn-ea"/>
                          <a:cs typeface="Times New Roman" panose="02020603050405020304" pitchFamily="18" charset="0"/>
                        </a:rPr>
                        <a:t>Sondajele de evaluare a gradelor de satisfacție la locul de muncă a angajaților și judecătorilor sunt desfășurate, analizate pentru întreprinderea măsurilor necesare. </a:t>
                      </a:r>
                      <a:endParaRPr lang="ro-RO" sz="1100" dirty="0">
                        <a:effectLst/>
                      </a:endParaRPr>
                    </a:p>
                    <a:p>
                      <a:pPr>
                        <a:lnSpc>
                          <a:spcPct val="115000"/>
                        </a:lnSpc>
                        <a:spcAft>
                          <a:spcPts val="0"/>
                        </a:spcAft>
                      </a:pP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endParaRPr lang="ro-RO" sz="1100" dirty="0">
                        <a:effectLst/>
                      </a:endParaRPr>
                    </a:p>
                    <a:p>
                      <a:pPr algn="ctr">
                        <a:lnSpc>
                          <a:spcPct val="115000"/>
                        </a:lnSpc>
                        <a:spcAft>
                          <a:spcPts val="0"/>
                        </a:spcAft>
                      </a:pPr>
                      <a:r>
                        <a:rPr lang="ro-RO" sz="1100" dirty="0">
                          <a:effectLst/>
                        </a:rPr>
                        <a:t>Vicepreședinții Curții de Apel </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secretariatului</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Funcționarii publici de conducere</a:t>
                      </a:r>
                      <a:endParaRPr lang="ru-RU" sz="1100" dirty="0">
                        <a:effectLst/>
                      </a:endParaRPr>
                    </a:p>
                    <a:p>
                      <a:pPr algn="ctr">
                        <a:lnSpc>
                          <a:spcPct val="115000"/>
                        </a:lnSpc>
                        <a:spcAft>
                          <a:spcPts val="0"/>
                        </a:spcAft>
                      </a:pPr>
                      <a:r>
                        <a:rPr lang="ro-RO"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1816476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3551414017"/>
              </p:ext>
            </p:extLst>
          </p:nvPr>
        </p:nvGraphicFramePr>
        <p:xfrm>
          <a:off x="203931" y="98062"/>
          <a:ext cx="8790493" cy="4402417"/>
        </p:xfrm>
        <a:graphic>
          <a:graphicData uri="http://schemas.openxmlformats.org/drawingml/2006/table">
            <a:tbl>
              <a:tblPr firstRow="1" firstCol="1" bandRow="1">
                <a:tableStyleId>{5C22544A-7EE6-4342-B048-85BDC9FD1C3A}</a:tableStyleId>
              </a:tblPr>
              <a:tblGrid>
                <a:gridCol w="1504597">
                  <a:extLst>
                    <a:ext uri="{9D8B030D-6E8A-4147-A177-3AD203B41FA5}">
                      <a16:colId xmlns:a16="http://schemas.microsoft.com/office/drawing/2014/main" val="865390978"/>
                    </a:ext>
                  </a:extLst>
                </a:gridCol>
                <a:gridCol w="1898587">
                  <a:extLst>
                    <a:ext uri="{9D8B030D-6E8A-4147-A177-3AD203B41FA5}">
                      <a16:colId xmlns:a16="http://schemas.microsoft.com/office/drawing/2014/main" val="1101745742"/>
                    </a:ext>
                  </a:extLst>
                </a:gridCol>
                <a:gridCol w="840855">
                  <a:extLst>
                    <a:ext uri="{9D8B030D-6E8A-4147-A177-3AD203B41FA5}">
                      <a16:colId xmlns:a16="http://schemas.microsoft.com/office/drawing/2014/main" val="3110132081"/>
                    </a:ext>
                  </a:extLst>
                </a:gridCol>
                <a:gridCol w="1783630">
                  <a:extLst>
                    <a:ext uri="{9D8B030D-6E8A-4147-A177-3AD203B41FA5}">
                      <a16:colId xmlns:a16="http://schemas.microsoft.com/office/drawing/2014/main" val="762330585"/>
                    </a:ext>
                  </a:extLst>
                </a:gridCol>
                <a:gridCol w="1407348">
                  <a:extLst>
                    <a:ext uri="{9D8B030D-6E8A-4147-A177-3AD203B41FA5}">
                      <a16:colId xmlns:a16="http://schemas.microsoft.com/office/drawing/2014/main" val="1042540792"/>
                    </a:ext>
                  </a:extLst>
                </a:gridCol>
                <a:gridCol w="95677">
                  <a:extLst>
                    <a:ext uri="{9D8B030D-6E8A-4147-A177-3AD203B41FA5}">
                      <a16:colId xmlns:a16="http://schemas.microsoft.com/office/drawing/2014/main" val="169657995"/>
                    </a:ext>
                  </a:extLst>
                </a:gridCol>
                <a:gridCol w="1259799">
                  <a:extLst>
                    <a:ext uri="{9D8B030D-6E8A-4147-A177-3AD203B41FA5}">
                      <a16:colId xmlns:a16="http://schemas.microsoft.com/office/drawing/2014/main" val="1390050636"/>
                    </a:ext>
                  </a:extLst>
                </a:gridCol>
              </a:tblGrid>
              <a:tr h="367258">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77647">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77647">
                <a:tc gridSpan="7">
                  <a:txBody>
                    <a:bodyPr/>
                    <a:lstStyle/>
                    <a:p>
                      <a:pPr>
                        <a:lnSpc>
                          <a:spcPct val="115000"/>
                        </a:lnSpc>
                        <a:spcAft>
                          <a:spcPts val="0"/>
                        </a:spcAft>
                      </a:pP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679865">
                <a:tc>
                  <a:txBody>
                    <a:bodyPr/>
                    <a:lstStyle/>
                    <a:p>
                      <a:pPr indent="3175">
                        <a:lnSpc>
                          <a:spcPct val="115000"/>
                        </a:lnSpc>
                        <a:spcAft>
                          <a:spcPts val="0"/>
                        </a:spcAft>
                      </a:pPr>
                      <a:r>
                        <a:rPr lang="ro-RO" sz="1100" u="none" strike="noStrike" spc="0" dirty="0">
                          <a:effectLst/>
                        </a:rPr>
                        <a:t>3.2.</a:t>
                      </a:r>
                      <a:r>
                        <a:rPr lang="ro-RO" sz="1100" dirty="0">
                          <a:effectLst/>
                        </a:rPr>
                        <a:t> </a:t>
                      </a:r>
                      <a:r>
                        <a:rPr lang="ro-RO" sz="1200" dirty="0">
                          <a:effectLst/>
                          <a:latin typeface="Times New Roman" panose="02020603050405020304" pitchFamily="18" charset="0"/>
                          <a:cs typeface="Times New Roman" panose="02020603050405020304" pitchFamily="18" charset="0"/>
                        </a:rPr>
                        <a:t>Dezvoltarea profesională a angajaților</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AutoNum type="arabicPeriod"/>
                        <a:tabLst>
                          <a:tab pos="603250" algn="l"/>
                        </a:tabLst>
                      </a:pPr>
                      <a:r>
                        <a:rPr lang="ro-RO" sz="1200" u="none" strike="noStrike" spc="0" dirty="0">
                          <a:effectLst/>
                          <a:latin typeface="Times New Roman" panose="02020603050405020304" pitchFamily="18" charset="0"/>
                          <a:cs typeface="Times New Roman" panose="02020603050405020304" pitchFamily="18" charset="0"/>
                        </a:rPr>
                        <a:t>Identificarea anuală a necesităților de instruire a angajaților și judecătorilor;</a:t>
                      </a:r>
                    </a:p>
                    <a:p>
                      <a:pPr marL="0" marR="12700" lvl="0" indent="0" algn="l">
                        <a:lnSpc>
                          <a:spcPct val="115000"/>
                        </a:lnSpc>
                        <a:spcAft>
                          <a:spcPts val="0"/>
                        </a:spcAft>
                        <a:buClr>
                          <a:srgbClr val="000000"/>
                        </a:buClr>
                        <a:buSzPts val="1200"/>
                        <a:buFont typeface="+mj-lt"/>
                        <a:buNone/>
                        <a:tabLst>
                          <a:tab pos="603250" algn="l"/>
                        </a:tabLst>
                      </a:pPr>
                      <a:endParaRPr lang="ro-RO" sz="1200" u="none" strike="noStrike" spc="0" dirty="0">
                        <a:effectLst/>
                        <a:latin typeface="Times New Roman" panose="02020603050405020304" pitchFamily="18" charset="0"/>
                        <a:cs typeface="Times New Roman" panose="02020603050405020304" pitchFamily="18" charset="0"/>
                      </a:endParaRPr>
                    </a:p>
                    <a:p>
                      <a:pPr marL="0" marR="12700" lvl="0" indent="0" algn="just">
                        <a:lnSpc>
                          <a:spcPct val="115000"/>
                        </a:lnSpc>
                        <a:spcAft>
                          <a:spcPts val="0"/>
                        </a:spcAft>
                        <a:buClr>
                          <a:srgbClr val="000000"/>
                        </a:buClr>
                        <a:buSzPts val="1200"/>
                        <a:buFont typeface="+mj-lt"/>
                        <a:buNone/>
                        <a:tabLst>
                          <a:tab pos="181610" algn="l"/>
                          <a:tab pos="603250" algn="l"/>
                        </a:tabLst>
                      </a:pPr>
                      <a:r>
                        <a:rPr lang="ro-RO" sz="1200" u="none" strike="noStrike" spc="0" dirty="0">
                          <a:effectLst/>
                          <a:latin typeface="Times New Roman" panose="02020603050405020304" pitchFamily="18" charset="0"/>
                          <a:cs typeface="Times New Roman" panose="02020603050405020304" pitchFamily="18" charset="0"/>
                        </a:rPr>
                        <a:t>2. Conducerea instanței va asigura accesul angajaților și al judecătorilor la mai multe oportunități de dezvoltare personală și profesională</a:t>
                      </a:r>
                      <a:r>
                        <a:rPr lang="ro-MD" sz="12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just">
                        <a:lnSpc>
                          <a:spcPct val="115000"/>
                        </a:lnSpc>
                        <a:spcAft>
                          <a:spcPts val="0"/>
                        </a:spcAft>
                        <a:buClr>
                          <a:srgbClr val="000000"/>
                        </a:buClr>
                        <a:buSzPts val="1200"/>
                        <a:buFont typeface="+mj-lt"/>
                        <a:buNone/>
                        <a:tabLst>
                          <a:tab pos="181610" algn="l"/>
                          <a:tab pos="603250" algn="l"/>
                        </a:tabLst>
                      </a:pPr>
                      <a:endParaRPr lang="ro-MD" sz="1200" b="0" kern="1200" dirty="0">
                        <a:solidFill>
                          <a:schemeClr val="dk1"/>
                        </a:solidFill>
                        <a:effectLst/>
                        <a:latin typeface="Times New Roman" panose="02020603050405020304" pitchFamily="18" charset="0"/>
                        <a:ea typeface="+mn-ea"/>
                        <a:cs typeface="Times New Roman" panose="02020603050405020304" pitchFamily="18" charset="0"/>
                      </a:endParaRPr>
                    </a:p>
                    <a:p>
                      <a:pPr marL="0" marR="12700" lvl="0" indent="0" algn="l">
                        <a:lnSpc>
                          <a:spcPct val="115000"/>
                        </a:lnSpc>
                        <a:spcAft>
                          <a:spcPts val="0"/>
                        </a:spcAft>
                        <a:buClr>
                          <a:srgbClr val="000000"/>
                        </a:buClr>
                        <a:buSzPts val="1200"/>
                        <a:buFont typeface="+mj-lt"/>
                        <a:buNone/>
                        <a:tabLst>
                          <a:tab pos="181610" algn="l"/>
                          <a:tab pos="603250" algn="l"/>
                        </a:tabLst>
                      </a:pPr>
                      <a:r>
                        <a:rPr lang="ro-MD" sz="12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200" kern="1200" dirty="0">
                          <a:solidFill>
                            <a:schemeClr val="dk1"/>
                          </a:solidFill>
                          <a:effectLst/>
                          <a:latin typeface="Times New Roman" panose="02020603050405020304" pitchFamily="18" charset="0"/>
                          <a:ea typeface="+mn-ea"/>
                          <a:cs typeface="Times New Roman" panose="02020603050405020304" pitchFamily="18" charset="0"/>
                        </a:rPr>
                        <a:t> Desfășurarea instruirilor interne conform graficului și la necesitate.</a:t>
                      </a:r>
                    </a:p>
                    <a:p>
                      <a:pPr marL="0" marR="12700" lvl="0" indent="0" algn="l">
                        <a:lnSpc>
                          <a:spcPct val="115000"/>
                        </a:lnSpc>
                        <a:spcAft>
                          <a:spcPts val="0"/>
                        </a:spcAft>
                        <a:buClr>
                          <a:srgbClr val="000000"/>
                        </a:buClr>
                        <a:buSzPts val="1200"/>
                        <a:buFont typeface="+mj-lt"/>
                        <a:buNone/>
                        <a:tabLst>
                          <a:tab pos="181610" algn="l"/>
                          <a:tab pos="603250" algn="l"/>
                        </a:tabLst>
                      </a:pP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200" b="1" kern="1200" dirty="0">
                          <a:solidFill>
                            <a:schemeClr val="dk1"/>
                          </a:solidFill>
                          <a:effectLst/>
                          <a:latin typeface="+mn-lt"/>
                          <a:ea typeface="+mn-ea"/>
                          <a:cs typeface="+mn-cs"/>
                        </a:rPr>
                        <a:t>Risc intern</a:t>
                      </a:r>
                      <a:endParaRPr lang="ru-RU" sz="1200" kern="1200" dirty="0">
                        <a:solidFill>
                          <a:schemeClr val="dk1"/>
                        </a:solidFill>
                        <a:effectLst/>
                        <a:latin typeface="+mn-lt"/>
                        <a:ea typeface="+mn-ea"/>
                        <a:cs typeface="+mn-cs"/>
                      </a:endParaRPr>
                    </a:p>
                    <a:p>
                      <a:pPr algn="l"/>
                      <a:r>
                        <a:rPr lang="ro-RO" sz="1200" kern="1200" dirty="0">
                          <a:solidFill>
                            <a:schemeClr val="dk1"/>
                          </a:solidFill>
                          <a:effectLst/>
                          <a:latin typeface="+mn-lt"/>
                          <a:ea typeface="+mn-ea"/>
                          <a:cs typeface="+mn-cs"/>
                        </a:rPr>
                        <a:t>-Timp redus pentru participare la instruiri.</a:t>
                      </a:r>
                    </a:p>
                    <a:p>
                      <a:endParaRPr lang="ru-RU" sz="1200" kern="1200" dirty="0">
                        <a:solidFill>
                          <a:schemeClr val="dk1"/>
                        </a:solidFill>
                        <a:effectLst/>
                        <a:latin typeface="+mn-lt"/>
                        <a:ea typeface="+mn-ea"/>
                        <a:cs typeface="+mn-cs"/>
                      </a:endParaRPr>
                    </a:p>
                    <a:p>
                      <a:pPr algn="ctr"/>
                      <a:r>
                        <a:rPr lang="ro-RO" sz="1200" b="1" kern="1200" dirty="0">
                          <a:solidFill>
                            <a:schemeClr val="dk1"/>
                          </a:solidFill>
                          <a:effectLst/>
                          <a:latin typeface="+mn-lt"/>
                          <a:ea typeface="+mn-ea"/>
                          <a:cs typeface="+mn-cs"/>
                        </a:rPr>
                        <a:t> </a:t>
                      </a:r>
                      <a:r>
                        <a:rPr lang="ro-RO" sz="12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p>
                      <a:pPr lvl="0"/>
                      <a:r>
                        <a:rPr lang="ro-RO" sz="1200" kern="1200" dirty="0">
                          <a:solidFill>
                            <a:schemeClr val="dk1"/>
                          </a:solidFill>
                          <a:effectLst/>
                          <a:latin typeface="Times New Roman" panose="02020603050405020304" pitchFamily="18" charset="0"/>
                          <a:ea typeface="+mn-ea"/>
                          <a:cs typeface="Times New Roman" panose="02020603050405020304" pitchFamily="18" charset="0"/>
                        </a:rPr>
                        <a:t>-Lipsa formatorilor la instruirile necesare. </a:t>
                      </a:r>
                    </a:p>
                    <a:p>
                      <a:pPr lvl="0"/>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100" dirty="0">
                          <a:effectLst/>
                        </a:rPr>
                        <a:t>- </a:t>
                      </a:r>
                      <a:r>
                        <a:rPr lang="ro-RO" sz="1200" dirty="0">
                          <a:effectLst/>
                          <a:latin typeface="Times New Roman" panose="02020603050405020304" pitchFamily="18" charset="0"/>
                          <a:cs typeface="Times New Roman" panose="02020603050405020304" pitchFamily="18" charset="0"/>
                        </a:rPr>
                        <a:t>Numărul instruirilor desfășurate de INJ;</a:t>
                      </a:r>
                    </a:p>
                    <a:p>
                      <a:pPr marL="171450" indent="-171450" algn="ctr">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Numărul de cursuri desfășurate;</a:t>
                      </a:r>
                    </a:p>
                    <a:p>
                      <a:pPr marL="171450" indent="-171450" algn="ctr">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Numărul de persoane instruite.</a:t>
                      </a:r>
                    </a:p>
                    <a:p>
                      <a:pPr algn="ctr">
                        <a:lnSpc>
                          <a:spcPct val="115000"/>
                        </a:lnSpc>
                        <a:spcAft>
                          <a:spcPts val="0"/>
                        </a:spcAft>
                      </a:pPr>
                      <a:endParaRPr lang="ro-RO" sz="1200" dirty="0">
                        <a:effectLst/>
                        <a:latin typeface="Times New Roman" panose="02020603050405020304" pitchFamily="18" charset="0"/>
                        <a:cs typeface="Times New Roman" panose="02020603050405020304" pitchFamily="18" charset="0"/>
                      </a:endParaRPr>
                    </a:p>
                    <a:p>
                      <a:pPr>
                        <a:lnSpc>
                          <a:spcPct val="115000"/>
                        </a:lnSpc>
                        <a:spcAft>
                          <a:spcPts val="0"/>
                        </a:spcAft>
                      </a:pPr>
                      <a:endParaRPr lang="ro-RO" sz="11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endParaRPr lang="ro-RO" sz="1100" dirty="0">
                        <a:effectLst/>
                      </a:endParaRPr>
                    </a:p>
                    <a:p>
                      <a:pPr algn="ctr">
                        <a:lnSpc>
                          <a:spcPct val="115000"/>
                        </a:lnSpc>
                        <a:spcAft>
                          <a:spcPts val="0"/>
                        </a:spcAft>
                      </a:pPr>
                      <a:r>
                        <a:rPr lang="ro-RO" sz="1100" dirty="0">
                          <a:effectLst/>
                        </a:rPr>
                        <a:t>Vicepreședinții Curții de Apel </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secretariatului</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Șefii de direcții</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Serviciul Resurse Umane</a:t>
                      </a:r>
                      <a:endParaRPr lang="ru-RU" sz="1100" dirty="0">
                        <a:effectLst/>
                      </a:endParaRPr>
                    </a:p>
                    <a:p>
                      <a:pPr algn="ctr">
                        <a:lnSpc>
                          <a:spcPct val="115000"/>
                        </a:lnSpc>
                        <a:spcAft>
                          <a:spcPts val="0"/>
                        </a:spcAft>
                      </a:pPr>
                      <a:r>
                        <a:rPr lang="ro-RO"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2500388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40207134"/>
              </p:ext>
            </p:extLst>
          </p:nvPr>
        </p:nvGraphicFramePr>
        <p:xfrm>
          <a:off x="203931" y="98062"/>
          <a:ext cx="8790493" cy="4630037"/>
        </p:xfrm>
        <a:graphic>
          <a:graphicData uri="http://schemas.openxmlformats.org/drawingml/2006/table">
            <a:tbl>
              <a:tblPr firstRow="1" firstCol="1" bandRow="1">
                <a:tableStyleId>{5C22544A-7EE6-4342-B048-85BDC9FD1C3A}</a:tableStyleId>
              </a:tblPr>
              <a:tblGrid>
                <a:gridCol w="1504597">
                  <a:extLst>
                    <a:ext uri="{9D8B030D-6E8A-4147-A177-3AD203B41FA5}">
                      <a16:colId xmlns:a16="http://schemas.microsoft.com/office/drawing/2014/main" val="865390978"/>
                    </a:ext>
                  </a:extLst>
                </a:gridCol>
                <a:gridCol w="1898587">
                  <a:extLst>
                    <a:ext uri="{9D8B030D-6E8A-4147-A177-3AD203B41FA5}">
                      <a16:colId xmlns:a16="http://schemas.microsoft.com/office/drawing/2014/main" val="1101745742"/>
                    </a:ext>
                  </a:extLst>
                </a:gridCol>
                <a:gridCol w="840855">
                  <a:extLst>
                    <a:ext uri="{9D8B030D-6E8A-4147-A177-3AD203B41FA5}">
                      <a16:colId xmlns:a16="http://schemas.microsoft.com/office/drawing/2014/main" val="3110132081"/>
                    </a:ext>
                  </a:extLst>
                </a:gridCol>
                <a:gridCol w="1783630">
                  <a:extLst>
                    <a:ext uri="{9D8B030D-6E8A-4147-A177-3AD203B41FA5}">
                      <a16:colId xmlns:a16="http://schemas.microsoft.com/office/drawing/2014/main" val="762330585"/>
                    </a:ext>
                  </a:extLst>
                </a:gridCol>
                <a:gridCol w="1407348">
                  <a:extLst>
                    <a:ext uri="{9D8B030D-6E8A-4147-A177-3AD203B41FA5}">
                      <a16:colId xmlns:a16="http://schemas.microsoft.com/office/drawing/2014/main" val="1042540792"/>
                    </a:ext>
                  </a:extLst>
                </a:gridCol>
                <a:gridCol w="95677">
                  <a:extLst>
                    <a:ext uri="{9D8B030D-6E8A-4147-A177-3AD203B41FA5}">
                      <a16:colId xmlns:a16="http://schemas.microsoft.com/office/drawing/2014/main" val="169657995"/>
                    </a:ext>
                  </a:extLst>
                </a:gridCol>
                <a:gridCol w="1259799">
                  <a:extLst>
                    <a:ext uri="{9D8B030D-6E8A-4147-A177-3AD203B41FA5}">
                      <a16:colId xmlns:a16="http://schemas.microsoft.com/office/drawing/2014/main" val="1390050636"/>
                    </a:ext>
                  </a:extLst>
                </a:gridCol>
              </a:tblGrid>
              <a:tr h="367258">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gridSpan="2">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hMerge="1">
                  <a:txBody>
                    <a:bodyPr/>
                    <a:lstStyle/>
                    <a:p>
                      <a:endParaRPr lang="ru-RU"/>
                    </a:p>
                  </a:txBody>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239355">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gridSpan="2">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hMerge="1">
                  <a:txBody>
                    <a:bodyPr/>
                    <a:lstStyle/>
                    <a:p>
                      <a:endParaRPr lang="ru-RU"/>
                    </a:p>
                  </a:txBody>
                  <a:tcPr/>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77647">
                <a:tc gridSpan="7">
                  <a:txBody>
                    <a:bodyPr/>
                    <a:lstStyle/>
                    <a:p>
                      <a:pPr>
                        <a:lnSpc>
                          <a:spcPct val="115000"/>
                        </a:lnSpc>
                        <a:spcAft>
                          <a:spcPts val="0"/>
                        </a:spcAft>
                      </a:pPr>
                      <a:r>
                        <a:rPr lang="ro-RO"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 Accesibilitatea informațională</a:t>
                      </a:r>
                      <a:endParaRPr lang="ru-RU"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679865">
                <a:tc>
                  <a:txBody>
                    <a:bodyPr/>
                    <a:lstStyle/>
                    <a:p>
                      <a:pPr indent="3175">
                        <a:lnSpc>
                          <a:spcPct val="115000"/>
                        </a:lnSpc>
                        <a:spcAft>
                          <a:spcPts val="0"/>
                        </a:spcAft>
                      </a:pPr>
                      <a:r>
                        <a:rPr lang="ro-RO" sz="1100" u="none" strike="noStrike" spc="0" dirty="0">
                          <a:effectLst/>
                        </a:rPr>
                        <a:t>4.1.</a:t>
                      </a:r>
                      <a:r>
                        <a:rPr lang="ro-RO" sz="1100" dirty="0">
                          <a:effectLst/>
                        </a:rPr>
                        <a:t> </a:t>
                      </a:r>
                      <a:r>
                        <a:rPr lang="ro-RO" sz="1200" dirty="0">
                          <a:effectLst/>
                          <a:latin typeface="Times New Roman" panose="02020603050405020304" pitchFamily="18" charset="0"/>
                          <a:cs typeface="Times New Roman" panose="02020603050405020304" pitchFamily="18" charset="0"/>
                        </a:rPr>
                        <a:t>Instanța de judecată este accesibilă informațional pentru toate categoriile de justițiabili</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AutoNum type="arabicPeriod"/>
                        <a:tabLst>
                          <a:tab pos="603250" algn="l"/>
                        </a:tabLst>
                      </a:pPr>
                      <a:r>
                        <a:rPr lang="ro-RO" sz="1200" u="none" strike="noStrike" spc="0" dirty="0">
                          <a:effectLst/>
                          <a:latin typeface="Times New Roman" panose="02020603050405020304" pitchFamily="18" charset="0"/>
                          <a:cs typeface="Times New Roman" panose="02020603050405020304" pitchFamily="18" charset="0"/>
                        </a:rPr>
                        <a:t>Actualizarea cu regularitate a informației despre activitatea instanței pe pagina web și pagina de Facebook;</a:t>
                      </a:r>
                    </a:p>
                    <a:p>
                      <a:pPr marL="0" marR="12700" lvl="0" indent="0" algn="just">
                        <a:lnSpc>
                          <a:spcPct val="115000"/>
                        </a:lnSpc>
                        <a:spcAft>
                          <a:spcPts val="0"/>
                        </a:spcAft>
                        <a:buClr>
                          <a:srgbClr val="000000"/>
                        </a:buClr>
                        <a:buSzPts val="1200"/>
                        <a:buFont typeface="+mj-lt"/>
                        <a:buNone/>
                        <a:tabLst>
                          <a:tab pos="181610" algn="l"/>
                          <a:tab pos="603250" algn="l"/>
                        </a:tabLst>
                      </a:pPr>
                      <a:r>
                        <a:rPr lang="ro-RO" sz="1200" u="none" strike="noStrike" spc="0" dirty="0">
                          <a:effectLst/>
                          <a:latin typeface="Times New Roman" panose="02020603050405020304" pitchFamily="18" charset="0"/>
                          <a:cs typeface="Times New Roman" panose="02020603050405020304" pitchFamily="18" charset="0"/>
                        </a:rPr>
                        <a:t>2. Implementarea pe pagina web a unei rubrici de colectare a propunerilor și recomandărilor formulate în vederea îmbunătățirii calității serviciilor oferite în realizarea actului de justiție</a:t>
                      </a:r>
                      <a:r>
                        <a:rPr lang="ro-MD" sz="12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l">
                        <a:lnSpc>
                          <a:spcPct val="115000"/>
                        </a:lnSpc>
                        <a:spcAft>
                          <a:spcPts val="0"/>
                        </a:spcAft>
                        <a:buClr>
                          <a:srgbClr val="000000"/>
                        </a:buClr>
                        <a:buSzPts val="1200"/>
                        <a:buFont typeface="+mj-lt"/>
                        <a:buNone/>
                        <a:tabLst>
                          <a:tab pos="181610" algn="l"/>
                          <a:tab pos="603250" algn="l"/>
                        </a:tabLst>
                      </a:pPr>
                      <a:r>
                        <a:rPr lang="ro-MD" sz="12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200" kern="1200" dirty="0">
                          <a:solidFill>
                            <a:schemeClr val="dk1"/>
                          </a:solidFill>
                          <a:effectLst/>
                          <a:latin typeface="Times New Roman" panose="02020603050405020304" pitchFamily="18" charset="0"/>
                          <a:ea typeface="+mn-ea"/>
                          <a:cs typeface="Times New Roman" panose="02020603050405020304" pitchFamily="18" charset="0"/>
                        </a:rPr>
                        <a:t> Editarea regulată a Buletinului informativ.</a:t>
                      </a:r>
                    </a:p>
                    <a:p>
                      <a:pPr marL="0" marR="12700" lvl="0" indent="0" algn="l">
                        <a:lnSpc>
                          <a:spcPct val="115000"/>
                        </a:lnSpc>
                        <a:spcAft>
                          <a:spcPts val="0"/>
                        </a:spcAft>
                        <a:buClr>
                          <a:srgbClr val="000000"/>
                        </a:buClr>
                        <a:buSzPts val="1200"/>
                        <a:buFont typeface="+mj-lt"/>
                        <a:buNone/>
                        <a:tabLst>
                          <a:tab pos="181610" algn="l"/>
                          <a:tab pos="603250" algn="l"/>
                        </a:tabLst>
                      </a:pP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Anul 2027</a:t>
                      </a:r>
                    </a:p>
                    <a:p>
                      <a:pPr marL="0" marR="0" lvl="0" indent="0" algn="ctr" defTabSz="685800" rtl="0" eaLnBrk="1" fontAlgn="auto" latinLnBrk="0" hangingPunct="1">
                        <a:lnSpc>
                          <a:spcPct val="115000"/>
                        </a:lnSpc>
                        <a:spcBef>
                          <a:spcPts val="0"/>
                        </a:spcBef>
                        <a:spcAft>
                          <a:spcPts val="0"/>
                        </a:spcAft>
                        <a:buClrTx/>
                        <a:buSzTx/>
                        <a:buFontTx/>
                        <a:buNone/>
                        <a:tabLst/>
                        <a:defRPr/>
                      </a:pPr>
                      <a:endParaRPr lang="ro-RO" sz="1100" dirty="0">
                        <a:effectLst/>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15000"/>
                        </a:lnSpc>
                        <a:spcBef>
                          <a:spcPts val="0"/>
                        </a:spcBef>
                        <a:spcAft>
                          <a:spcPts val="0"/>
                        </a:spcAft>
                        <a:buClrTx/>
                        <a:buSzTx/>
                        <a:buFontTx/>
                        <a:buNone/>
                        <a:tabLst/>
                        <a:defRPr/>
                      </a:pPr>
                      <a:r>
                        <a:rPr lang="ro-RO" sz="1100" dirty="0">
                          <a:effectLst/>
                          <a:latin typeface="Times New Roman" panose="02020603050405020304" pitchFamily="18" charset="0"/>
                          <a:cs typeface="Times New Roman" panose="02020603050405020304" pitchFamily="18" charset="0"/>
                        </a:rPr>
                        <a:t>Semestrial</a:t>
                      </a:r>
                    </a:p>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200" b="1" kern="1200" dirty="0">
                          <a:solidFill>
                            <a:schemeClr val="dk1"/>
                          </a:solidFill>
                          <a:effectLst/>
                          <a:latin typeface="+mn-lt"/>
                          <a:ea typeface="+mn-ea"/>
                          <a:cs typeface="+mn-cs"/>
                        </a:rPr>
                        <a:t>Risc intern</a:t>
                      </a:r>
                      <a:endParaRPr lang="ru-RU" sz="1200" kern="1200" dirty="0">
                        <a:solidFill>
                          <a:schemeClr val="dk1"/>
                        </a:solidFill>
                        <a:effectLst/>
                        <a:latin typeface="+mn-lt"/>
                        <a:ea typeface="+mn-ea"/>
                        <a:cs typeface="+mn-cs"/>
                      </a:endParaRPr>
                    </a:p>
                    <a:p>
                      <a:pPr algn="l"/>
                      <a:r>
                        <a:rPr lang="ro-RO" sz="1200" kern="1200" dirty="0">
                          <a:solidFill>
                            <a:schemeClr val="dk1"/>
                          </a:solidFill>
                          <a:effectLst/>
                          <a:latin typeface="+mn-lt"/>
                          <a:ea typeface="+mn-ea"/>
                          <a:cs typeface="+mn-cs"/>
                        </a:rPr>
                        <a:t>-Lipsa persoanelor calificate;</a:t>
                      </a: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mn-lt"/>
                          <a:ea typeface="+mn-ea"/>
                          <a:cs typeface="+mn-cs"/>
                        </a:rPr>
                        <a:t>- Dificultăți tehnice la nivelul instanței.</a:t>
                      </a:r>
                      <a:endParaRPr lang="ru-RU" sz="1200" kern="1200" dirty="0">
                        <a:solidFill>
                          <a:schemeClr val="dk1"/>
                        </a:solidFill>
                        <a:effectLst/>
                        <a:latin typeface="+mn-lt"/>
                        <a:ea typeface="+mn-ea"/>
                        <a:cs typeface="+mn-cs"/>
                      </a:endParaRPr>
                    </a:p>
                    <a:p>
                      <a:pPr algn="l"/>
                      <a:endParaRPr lang="ro-RO" sz="1200" kern="1200" dirty="0">
                        <a:solidFill>
                          <a:schemeClr val="dk1"/>
                        </a:solidFill>
                        <a:effectLst/>
                        <a:latin typeface="+mn-lt"/>
                        <a:ea typeface="+mn-ea"/>
                        <a:cs typeface="+mn-cs"/>
                      </a:endParaRPr>
                    </a:p>
                    <a:p>
                      <a:endParaRPr lang="ru-RU" sz="1200" kern="1200" dirty="0">
                        <a:solidFill>
                          <a:schemeClr val="dk1"/>
                        </a:solidFill>
                        <a:effectLst/>
                        <a:latin typeface="+mn-lt"/>
                        <a:ea typeface="+mn-ea"/>
                        <a:cs typeface="+mn-cs"/>
                      </a:endParaRPr>
                    </a:p>
                    <a:p>
                      <a:pPr algn="ctr"/>
                      <a:r>
                        <a:rPr lang="ro-RO" sz="1200" b="1" kern="1200" dirty="0">
                          <a:solidFill>
                            <a:schemeClr val="dk1"/>
                          </a:solidFill>
                          <a:effectLst/>
                          <a:latin typeface="+mn-lt"/>
                          <a:ea typeface="+mn-ea"/>
                          <a:cs typeface="+mn-cs"/>
                        </a:rPr>
                        <a:t> </a:t>
                      </a:r>
                      <a:r>
                        <a:rPr lang="ro-RO" sz="12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-Lipsa de interes a justițiabililor de a utiliza dispozitivele informaționale;</a:t>
                      </a: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-Interes scăzut din partea cetățenilor de a oferi propuneri și recomandări în vederea îmbunătățirii calității serviciilor oferite în realizarea actului de justiție;</a:t>
                      </a: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-Atacuri cibernetice.</a:t>
                      </a:r>
                      <a:endParaRPr lang="ru-RU"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52530" marR="52530" marT="0" marB="0">
                    <a:solidFill>
                      <a:schemeClr val="accent1">
                        <a:lumMod val="20000"/>
                        <a:lumOff val="80000"/>
                      </a:schemeClr>
                    </a:solidFill>
                  </a:tcPr>
                </a:tc>
                <a:tc>
                  <a:txBody>
                    <a:bodyPr/>
                    <a:lstStyle/>
                    <a:p>
                      <a:pPr marL="171450" indent="-171450" algn="ctr">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Numărul de articole publicate;</a:t>
                      </a:r>
                    </a:p>
                    <a:p>
                      <a:pPr marL="171450" indent="-171450" algn="ctr">
                        <a:lnSpc>
                          <a:spcPct val="115000"/>
                        </a:lnSpc>
                        <a:spcAft>
                          <a:spcPts val="0"/>
                        </a:spcAft>
                        <a:buFontTx/>
                        <a:buChar char="-"/>
                      </a:pPr>
                      <a:endParaRPr lang="ro-RO" sz="1200" dirty="0">
                        <a:effectLst/>
                        <a:latin typeface="Times New Roman" panose="02020603050405020304" pitchFamily="18" charset="0"/>
                        <a:cs typeface="Times New Roman" panose="02020603050405020304" pitchFamily="18" charset="0"/>
                      </a:endParaRPr>
                    </a:p>
                    <a:p>
                      <a:pPr marL="171450" indent="-171450" algn="ctr">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Rubrică de colectare a propunerilor și recomandărilor creată;</a:t>
                      </a:r>
                    </a:p>
                    <a:p>
                      <a:pPr marL="171450" indent="-171450" algn="ctr">
                        <a:lnSpc>
                          <a:spcPct val="115000"/>
                        </a:lnSpc>
                        <a:spcAft>
                          <a:spcPts val="0"/>
                        </a:spcAft>
                        <a:buFontTx/>
                        <a:buChar char="-"/>
                      </a:pPr>
                      <a:endParaRPr lang="ro-RO" sz="1200" dirty="0">
                        <a:effectLst/>
                        <a:latin typeface="Times New Roman" panose="02020603050405020304" pitchFamily="18" charset="0"/>
                        <a:cs typeface="Times New Roman" panose="02020603050405020304" pitchFamily="18" charset="0"/>
                      </a:endParaRPr>
                    </a:p>
                    <a:p>
                      <a:pPr marL="171450" indent="-171450" algn="ctr">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Buletinul informativ al Curții de Apel Nord este publicat semestrial</a:t>
                      </a:r>
                    </a:p>
                    <a:p>
                      <a:pPr marL="171450" indent="-171450" algn="ctr">
                        <a:lnSpc>
                          <a:spcPct val="115000"/>
                        </a:lnSpc>
                        <a:spcAft>
                          <a:spcPts val="0"/>
                        </a:spcAft>
                        <a:buFontTx/>
                        <a:buChar char="-"/>
                      </a:pPr>
                      <a:endParaRPr lang="ro-RO" sz="1200" dirty="0">
                        <a:effectLst/>
                        <a:latin typeface="Times New Roman" panose="02020603050405020304" pitchFamily="18" charset="0"/>
                        <a:cs typeface="Times New Roman" panose="02020603050405020304" pitchFamily="18" charset="0"/>
                      </a:endParaRPr>
                    </a:p>
                    <a:p>
                      <a:pPr algn="ctr">
                        <a:lnSpc>
                          <a:spcPct val="115000"/>
                        </a:lnSpc>
                        <a:spcAft>
                          <a:spcPts val="0"/>
                        </a:spcAft>
                      </a:pPr>
                      <a:endParaRPr lang="ro-RO" sz="1200" dirty="0">
                        <a:effectLst/>
                        <a:latin typeface="Times New Roman" panose="02020603050405020304" pitchFamily="18" charset="0"/>
                        <a:cs typeface="Times New Roman" panose="02020603050405020304" pitchFamily="18" charset="0"/>
                      </a:endParaRPr>
                    </a:p>
                    <a:p>
                      <a:pPr>
                        <a:lnSpc>
                          <a:spcPct val="115000"/>
                        </a:lnSpc>
                        <a:spcAft>
                          <a:spcPts val="0"/>
                        </a:spcAft>
                      </a:pPr>
                      <a:endParaRPr lang="ro-RO" sz="1100" dirty="0">
                        <a:effectLst/>
                      </a:endParaRPr>
                    </a:p>
                    <a:p>
                      <a:pPr>
                        <a:lnSpc>
                          <a:spcPct val="115000"/>
                        </a:lnSpc>
                        <a:spcAft>
                          <a:spcPts val="0"/>
                        </a:spcAft>
                      </a:pPr>
                      <a:r>
                        <a:rPr lang="ro-RO" sz="800" dirty="0">
                          <a:effectLst/>
                        </a:rPr>
                        <a:t> </a:t>
                      </a:r>
                      <a:endParaRPr lang="ru-RU" sz="800" dirty="0">
                        <a:effectLst/>
                      </a:endParaRPr>
                    </a:p>
                    <a:p>
                      <a:pPr>
                        <a:lnSpc>
                          <a:spcPct val="115000"/>
                        </a:lnSpc>
                        <a:spcAft>
                          <a:spcPts val="0"/>
                        </a:spcAft>
                      </a:pPr>
                      <a:r>
                        <a:rPr lang="ro-RO"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gridSpan="2">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endParaRPr lang="ro-RO" sz="1100" dirty="0">
                        <a:effectLst/>
                      </a:endParaRP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secretariatului</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Serviciului monitorizare și relații publice</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1469049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3213716940"/>
              </p:ext>
            </p:extLst>
          </p:nvPr>
        </p:nvGraphicFramePr>
        <p:xfrm>
          <a:off x="122945" y="98065"/>
          <a:ext cx="8882742" cy="4601569"/>
        </p:xfrm>
        <a:graphic>
          <a:graphicData uri="http://schemas.openxmlformats.org/drawingml/2006/table">
            <a:tbl>
              <a:tblPr firstRow="1" firstCol="1" bandRow="1">
                <a:tableStyleId>{5C22544A-7EE6-4342-B048-85BDC9FD1C3A}</a:tableStyleId>
              </a:tblPr>
              <a:tblGrid>
                <a:gridCol w="1520388">
                  <a:extLst>
                    <a:ext uri="{9D8B030D-6E8A-4147-A177-3AD203B41FA5}">
                      <a16:colId xmlns:a16="http://schemas.microsoft.com/office/drawing/2014/main" val="865390978"/>
                    </a:ext>
                  </a:extLst>
                </a:gridCol>
                <a:gridCol w="1918512">
                  <a:extLst>
                    <a:ext uri="{9D8B030D-6E8A-4147-A177-3AD203B41FA5}">
                      <a16:colId xmlns:a16="http://schemas.microsoft.com/office/drawing/2014/main" val="1101745742"/>
                    </a:ext>
                  </a:extLst>
                </a:gridCol>
                <a:gridCol w="849679">
                  <a:extLst>
                    <a:ext uri="{9D8B030D-6E8A-4147-A177-3AD203B41FA5}">
                      <a16:colId xmlns:a16="http://schemas.microsoft.com/office/drawing/2014/main" val="3110132081"/>
                    </a:ext>
                  </a:extLst>
                </a:gridCol>
                <a:gridCol w="1802347">
                  <a:extLst>
                    <a:ext uri="{9D8B030D-6E8A-4147-A177-3AD203B41FA5}">
                      <a16:colId xmlns:a16="http://schemas.microsoft.com/office/drawing/2014/main" val="762330585"/>
                    </a:ext>
                  </a:extLst>
                </a:gridCol>
                <a:gridCol w="1518797">
                  <a:extLst>
                    <a:ext uri="{9D8B030D-6E8A-4147-A177-3AD203B41FA5}">
                      <a16:colId xmlns:a16="http://schemas.microsoft.com/office/drawing/2014/main" val="1042540792"/>
                    </a:ext>
                  </a:extLst>
                </a:gridCol>
                <a:gridCol w="1273019">
                  <a:extLst>
                    <a:ext uri="{9D8B030D-6E8A-4147-A177-3AD203B41FA5}">
                      <a16:colId xmlns:a16="http://schemas.microsoft.com/office/drawing/2014/main" val="1390050636"/>
                    </a:ext>
                  </a:extLst>
                </a:gridCol>
              </a:tblGrid>
              <a:tr h="288680">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39970">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82356">
                <a:tc gridSpan="6">
                  <a:txBody>
                    <a:bodyPr/>
                    <a:lstStyle/>
                    <a:p>
                      <a:pPr>
                        <a:lnSpc>
                          <a:spcPct val="115000"/>
                        </a:lnSpc>
                        <a:spcAft>
                          <a:spcPts val="0"/>
                        </a:spcAft>
                      </a:pP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955138">
                <a:tc>
                  <a:txBody>
                    <a:bodyPr/>
                    <a:lstStyle/>
                    <a:p>
                      <a:pPr indent="3175">
                        <a:lnSpc>
                          <a:spcPct val="115000"/>
                        </a:lnSpc>
                        <a:spcAft>
                          <a:spcPts val="0"/>
                        </a:spcAft>
                      </a:pPr>
                      <a:r>
                        <a:rPr lang="ro-RO" sz="1100" u="none" strike="noStrike" spc="0" dirty="0">
                          <a:effectLst/>
                        </a:rPr>
                        <a:t>4.2.</a:t>
                      </a:r>
                      <a:r>
                        <a:rPr lang="ro-RO" sz="1100" dirty="0">
                          <a:effectLst/>
                        </a:rPr>
                        <a:t> </a:t>
                      </a:r>
                      <a:r>
                        <a:rPr lang="ro-RO" sz="1200" dirty="0">
                          <a:effectLst/>
                          <a:latin typeface="Times New Roman" panose="02020603050405020304" pitchFamily="18" charset="0"/>
                          <a:cs typeface="Times New Roman" panose="02020603050405020304" pitchFamily="18" charset="0"/>
                        </a:rPr>
                        <a:t>Consolidarea relațiilor de colaborare cu mass-media și comunitatea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AutoNum type="arabicPeriod"/>
                        <a:tabLst>
                          <a:tab pos="603250" algn="l"/>
                        </a:tabLst>
                      </a:pPr>
                      <a:r>
                        <a:rPr lang="ro-RO" sz="1000" u="none" strike="noStrike" spc="0" dirty="0">
                          <a:effectLst/>
                          <a:latin typeface="Times New Roman" panose="02020603050405020304" pitchFamily="18" charset="0"/>
                          <a:cs typeface="Times New Roman" panose="02020603050405020304" pitchFamily="18" charset="0"/>
                        </a:rPr>
                        <a:t>Crearea și actualizarea continuă a unei baze de date a mass-media locală și națională;</a:t>
                      </a:r>
                    </a:p>
                    <a:p>
                      <a:pPr marL="0" marR="12700" lvl="0" indent="0" algn="just">
                        <a:lnSpc>
                          <a:spcPct val="115000"/>
                        </a:lnSpc>
                        <a:spcAft>
                          <a:spcPts val="0"/>
                        </a:spcAft>
                        <a:buClr>
                          <a:srgbClr val="000000"/>
                        </a:buClr>
                        <a:buSzPts val="1200"/>
                        <a:buFont typeface="+mj-lt"/>
                        <a:buNone/>
                        <a:tabLst/>
                      </a:pPr>
                      <a:r>
                        <a:rPr lang="ro-RO" sz="1000" u="none" strike="noStrike" spc="0" dirty="0">
                          <a:effectLst/>
                          <a:latin typeface="Times New Roman" panose="02020603050405020304" pitchFamily="18" charset="0"/>
                          <a:cs typeface="Times New Roman" panose="02020603050405020304" pitchFamily="18" charset="0"/>
                        </a:rPr>
                        <a:t>2.Organizarea evenimentelor cu mass-media pentru a mediatiza informații despre rezultatele instanței, precum și alte informații de interes public</a:t>
                      </a:r>
                      <a:r>
                        <a:rPr lang="ro-MD" sz="10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l">
                        <a:lnSpc>
                          <a:spcPct val="115000"/>
                        </a:lnSpc>
                        <a:spcAft>
                          <a:spcPts val="0"/>
                        </a:spcAft>
                        <a:buClr>
                          <a:srgbClr val="000000"/>
                        </a:buClr>
                        <a:buSzPts val="1200"/>
                        <a:buFont typeface="+mj-lt"/>
                        <a:buNone/>
                        <a:tabLst>
                          <a:tab pos="181610" algn="l"/>
                          <a:tab pos="603250" algn="l"/>
                        </a:tabLst>
                      </a:pPr>
                      <a:r>
                        <a:rPr lang="ro-MD" sz="10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 Organizarea evenimentelor de educație juridică pentru cetățeni, elevi și studenți;</a:t>
                      </a:r>
                    </a:p>
                    <a:p>
                      <a:pPr marL="0" marR="12700" lvl="0" indent="0" algn="l">
                        <a:lnSpc>
                          <a:spcPct val="115000"/>
                        </a:lnSpc>
                        <a:spcAft>
                          <a:spcPts val="0"/>
                        </a:spcAft>
                        <a:buClr>
                          <a:srgbClr val="000000"/>
                        </a:buClr>
                        <a:buSzPts val="1200"/>
                        <a:buFont typeface="+mj-lt"/>
                        <a:buNone/>
                        <a:tabLst>
                          <a:tab pos="181610" algn="l"/>
                          <a:tab pos="603250" algn="l"/>
                        </a:tabLst>
                      </a:pPr>
                      <a:r>
                        <a:rPr lang="ro-RO" sz="1000" kern="1200" dirty="0">
                          <a:solidFill>
                            <a:schemeClr val="dk1"/>
                          </a:solidFill>
                          <a:effectLst/>
                          <a:latin typeface="Times New Roman" panose="02020603050405020304" pitchFamily="18" charset="0"/>
                          <a:ea typeface="+mn-ea"/>
                          <a:cs typeface="Times New Roman" panose="02020603050405020304" pitchFamily="18" charset="0"/>
                        </a:rPr>
                        <a:t>4.Lecții/evenimente publice despre cum pot fi accesate serviciile instanței și cum pot fi transmise în adresa instanței a propunerilor și recomandărilor de vederea îmbunătățirii calității serviciilor oferite în realizarea actului de justiție. </a:t>
                      </a:r>
                    </a:p>
                    <a:p>
                      <a:pPr marL="0" marR="12700" lvl="0" indent="0" algn="l">
                        <a:lnSpc>
                          <a:spcPct val="115000"/>
                        </a:lnSpc>
                        <a:spcAft>
                          <a:spcPts val="0"/>
                        </a:spcAft>
                        <a:buClr>
                          <a:srgbClr val="000000"/>
                        </a:buClr>
                        <a:buSzPts val="1200"/>
                        <a:buFont typeface="+mj-lt"/>
                        <a:buNone/>
                        <a:tabLst>
                          <a:tab pos="181610" algn="l"/>
                          <a:tab pos="603250" algn="l"/>
                        </a:tabLst>
                      </a:pP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o-RO" sz="1100" dirty="0">
                        <a:effectLst/>
                      </a:endParaRPr>
                    </a:p>
                    <a:p>
                      <a:pPr marL="0" marR="0" lvl="0" indent="0" algn="ctr" defTabSz="685800" rtl="0" eaLnBrk="1" fontAlgn="auto" latinLnBrk="0" hangingPunct="1">
                        <a:lnSpc>
                          <a:spcPct val="115000"/>
                        </a:lnSpc>
                        <a:spcBef>
                          <a:spcPts val="0"/>
                        </a:spcBef>
                        <a:spcAft>
                          <a:spcPts val="0"/>
                        </a:spcAft>
                        <a:buClrTx/>
                        <a:buSzTx/>
                        <a:buFontTx/>
                        <a:buNone/>
                        <a:tabLst/>
                        <a:defRPr/>
                      </a:pPr>
                      <a:endParaRPr lang="ro-RO" sz="1100" dirty="0">
                        <a:effectLst/>
                        <a:latin typeface="Times New Roman" panose="02020603050405020304" pitchFamily="18" charset="0"/>
                        <a:cs typeface="Times New Roman" panose="02020603050405020304" pitchFamily="18" charset="0"/>
                      </a:endParaRPr>
                    </a:p>
                    <a:p>
                      <a:pPr algn="ctr">
                        <a:lnSpc>
                          <a:spcPct val="115000"/>
                        </a:lnSpc>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200" b="1" kern="1200" dirty="0">
                          <a:solidFill>
                            <a:schemeClr val="dk1"/>
                          </a:solidFill>
                          <a:effectLst/>
                          <a:latin typeface="+mn-lt"/>
                          <a:ea typeface="+mn-ea"/>
                          <a:cs typeface="+mn-cs"/>
                        </a:rPr>
                        <a:t>Risc intern</a:t>
                      </a:r>
                      <a:endParaRPr lang="ru-RU" sz="1200" kern="1200" dirty="0">
                        <a:solidFill>
                          <a:schemeClr val="dk1"/>
                        </a:solidFill>
                        <a:effectLst/>
                        <a:latin typeface="+mn-lt"/>
                        <a:ea typeface="+mn-ea"/>
                        <a:cs typeface="+mn-cs"/>
                      </a:endParaRPr>
                    </a:p>
                    <a:p>
                      <a:pPr algn="l"/>
                      <a:r>
                        <a:rPr lang="ro-RO" sz="1200" kern="1200" dirty="0">
                          <a:solidFill>
                            <a:schemeClr val="dk1"/>
                          </a:solidFill>
                          <a:effectLst/>
                          <a:latin typeface="+mn-lt"/>
                          <a:ea typeface="+mn-ea"/>
                          <a:cs typeface="+mn-cs"/>
                        </a:rPr>
                        <a:t>-Lipsa persoanelor calificate.</a:t>
                      </a:r>
                      <a:endParaRPr lang="ru-RU" sz="1200" kern="1200" dirty="0">
                        <a:solidFill>
                          <a:schemeClr val="dk1"/>
                        </a:solidFill>
                        <a:effectLst/>
                        <a:latin typeface="+mn-lt"/>
                        <a:ea typeface="+mn-ea"/>
                        <a:cs typeface="+mn-cs"/>
                      </a:endParaRPr>
                    </a:p>
                    <a:p>
                      <a:pPr algn="l"/>
                      <a:endParaRPr lang="ro-RO" sz="1200" kern="1200" dirty="0">
                        <a:solidFill>
                          <a:schemeClr val="dk1"/>
                        </a:solidFill>
                        <a:effectLst/>
                        <a:latin typeface="+mn-lt"/>
                        <a:ea typeface="+mn-ea"/>
                        <a:cs typeface="+mn-cs"/>
                      </a:endParaRPr>
                    </a:p>
                    <a:p>
                      <a:endParaRPr lang="ru-RU" sz="1200" kern="1200" dirty="0">
                        <a:solidFill>
                          <a:schemeClr val="dk1"/>
                        </a:solidFill>
                        <a:effectLst/>
                        <a:latin typeface="+mn-lt"/>
                        <a:ea typeface="+mn-ea"/>
                        <a:cs typeface="+mn-cs"/>
                      </a:endParaRPr>
                    </a:p>
                    <a:p>
                      <a:pPr algn="ctr"/>
                      <a:r>
                        <a:rPr lang="ro-RO" sz="1200" b="1" kern="1200" dirty="0">
                          <a:solidFill>
                            <a:schemeClr val="dk1"/>
                          </a:solidFill>
                          <a:effectLst/>
                          <a:latin typeface="+mn-lt"/>
                          <a:ea typeface="+mn-ea"/>
                          <a:cs typeface="+mn-cs"/>
                        </a:rPr>
                        <a:t> </a:t>
                      </a:r>
                      <a:r>
                        <a:rPr lang="ro-RO" sz="12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-Lipsa de interes a justițiabililor de a utiliza dispozitivele informaționale.</a:t>
                      </a:r>
                    </a:p>
                  </a:txBody>
                  <a:tcPr marL="52530" marR="52530" marT="0" marB="0">
                    <a:solidFill>
                      <a:schemeClr val="accent1">
                        <a:lumMod val="20000"/>
                        <a:lumOff val="80000"/>
                      </a:schemeClr>
                    </a:solidFill>
                  </a:tcPr>
                </a:tc>
                <a:tc>
                  <a:txBody>
                    <a:bodyPr/>
                    <a:lstStyle/>
                    <a:p>
                      <a:pPr marL="171450" indent="-171450" algn="l">
                        <a:lnSpc>
                          <a:spcPct val="115000"/>
                        </a:lnSpc>
                        <a:spcAft>
                          <a:spcPts val="0"/>
                        </a:spcAft>
                        <a:buFontTx/>
                        <a:buChar char="-"/>
                      </a:pPr>
                      <a:r>
                        <a:rPr lang="ro-RO" sz="1000" dirty="0">
                          <a:effectLst/>
                          <a:latin typeface="Times New Roman" panose="02020603050405020304" pitchFamily="18" charset="0"/>
                          <a:cs typeface="Times New Roman" panose="02020603050405020304" pitchFamily="18" charset="0"/>
                        </a:rPr>
                        <a:t>Bază de date a mass-media creată și actualizată;</a:t>
                      </a:r>
                    </a:p>
                    <a:p>
                      <a:pPr marL="171450" indent="-171450" algn="l">
                        <a:lnSpc>
                          <a:spcPct val="115000"/>
                        </a:lnSpc>
                        <a:spcAft>
                          <a:spcPts val="0"/>
                        </a:spcAft>
                        <a:buFontTx/>
                        <a:buChar char="-"/>
                      </a:pPr>
                      <a:r>
                        <a:rPr lang="ro-RO" sz="1000" dirty="0">
                          <a:effectLst/>
                          <a:latin typeface="Times New Roman" panose="02020603050405020304" pitchFamily="18" charset="0"/>
                          <a:cs typeface="Times New Roman" panose="02020603050405020304" pitchFamily="18" charset="0"/>
                        </a:rPr>
                        <a:t>Numărul evenimentelor organizate cu mass-media;</a:t>
                      </a:r>
                    </a:p>
                    <a:p>
                      <a:pPr marL="171450" indent="-171450" algn="l">
                        <a:lnSpc>
                          <a:spcPct val="115000"/>
                        </a:lnSpc>
                        <a:spcAft>
                          <a:spcPts val="0"/>
                        </a:spcAft>
                        <a:buFontTx/>
                        <a:buChar char="-"/>
                      </a:pPr>
                      <a:r>
                        <a:rPr lang="ro-RO" sz="1000" dirty="0">
                          <a:effectLst/>
                          <a:latin typeface="Times New Roman" panose="02020603050405020304" pitchFamily="18" charset="0"/>
                          <a:cs typeface="Times New Roman" panose="02020603050405020304" pitchFamily="18" charset="0"/>
                        </a:rPr>
                        <a:t>Numărul evenimentelor de educație juridică organizate;</a:t>
                      </a:r>
                    </a:p>
                    <a:p>
                      <a:pPr marL="171450" marR="0" lvl="0" indent="-171450" algn="l" defTabSz="685800" rtl="0" eaLnBrk="1" fontAlgn="auto" latinLnBrk="0" hangingPunct="1">
                        <a:lnSpc>
                          <a:spcPct val="115000"/>
                        </a:lnSpc>
                        <a:spcBef>
                          <a:spcPts val="0"/>
                        </a:spcBef>
                        <a:spcAft>
                          <a:spcPts val="0"/>
                        </a:spcAft>
                        <a:buClrTx/>
                        <a:buSzTx/>
                        <a:buFontTx/>
                        <a:buChar char="-"/>
                        <a:tabLst/>
                        <a:defRPr/>
                      </a:pPr>
                      <a:r>
                        <a:rPr lang="ro-RO" sz="1000" dirty="0">
                          <a:effectLst/>
                          <a:latin typeface="Times New Roman" panose="02020603050405020304" pitchFamily="18" charset="0"/>
                          <a:cs typeface="Times New Roman" panose="02020603050405020304" pitchFamily="18" charset="0"/>
                        </a:rPr>
                        <a:t>Numărul lecțiilor/evenimentelor publice despre cum pot fi accesate serviciile instanței </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și cum pot fi transmise în adresa instanței a propunerilor și recomandărilor de vederea îmbunătățirii calității serviciilor oferite în realizarea actului de justiție. </a:t>
                      </a:r>
                      <a:endParaRPr lang="ru-RU" sz="1000" dirty="0">
                        <a:effectLst/>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100" dirty="0">
                          <a:effectLst/>
                        </a:rPr>
                        <a:t>Președintele Curții de Apel Nord</a:t>
                      </a:r>
                      <a:endParaRPr lang="ru-RU" sz="1100" dirty="0">
                        <a:effectLst/>
                      </a:endParaRPr>
                    </a:p>
                    <a:p>
                      <a:pPr algn="ctr">
                        <a:lnSpc>
                          <a:spcPct val="115000"/>
                        </a:lnSpc>
                        <a:spcAft>
                          <a:spcPts val="0"/>
                        </a:spcAft>
                      </a:pPr>
                      <a:endParaRPr lang="ro-RO" sz="1100" dirty="0">
                        <a:effectLst/>
                      </a:endParaRP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secretariatului</a:t>
                      </a:r>
                    </a:p>
                    <a:p>
                      <a:pPr algn="ctr">
                        <a:lnSpc>
                          <a:spcPct val="115000"/>
                        </a:lnSpc>
                        <a:spcAft>
                          <a:spcPts val="0"/>
                        </a:spcAft>
                      </a:pPr>
                      <a:endParaRPr lang="ro-RO" sz="1100" dirty="0">
                        <a:effectLst/>
                      </a:endParaRPr>
                    </a:p>
                    <a:p>
                      <a:pPr algn="ctr">
                        <a:lnSpc>
                          <a:spcPct val="115000"/>
                        </a:lnSpc>
                        <a:spcAft>
                          <a:spcPts val="0"/>
                        </a:spcAft>
                      </a:pPr>
                      <a:r>
                        <a:rPr lang="ro-RO" sz="1100" dirty="0">
                          <a:effectLst/>
                        </a:rPr>
                        <a:t>Șeful Serviciului monitorizare și relații publice</a:t>
                      </a:r>
                      <a:endParaRPr lang="ru-RU" dirty="0"/>
                    </a:p>
                  </a:txBody>
                  <a:tcPr marL="52530" marR="52530" marT="0" marB="0">
                    <a:solidFill>
                      <a:schemeClr val="accent1">
                        <a:lumMod val="20000"/>
                        <a:lumOff val="80000"/>
                      </a:schemeClr>
                    </a:solidFill>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3322830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3110046440"/>
              </p:ext>
            </p:extLst>
          </p:nvPr>
        </p:nvGraphicFramePr>
        <p:xfrm>
          <a:off x="122945" y="98065"/>
          <a:ext cx="8882742" cy="4601569"/>
        </p:xfrm>
        <a:graphic>
          <a:graphicData uri="http://schemas.openxmlformats.org/drawingml/2006/table">
            <a:tbl>
              <a:tblPr firstRow="1" firstCol="1" bandRow="1">
                <a:tableStyleId>{5C22544A-7EE6-4342-B048-85BDC9FD1C3A}</a:tableStyleId>
              </a:tblPr>
              <a:tblGrid>
                <a:gridCol w="1520388">
                  <a:extLst>
                    <a:ext uri="{9D8B030D-6E8A-4147-A177-3AD203B41FA5}">
                      <a16:colId xmlns:a16="http://schemas.microsoft.com/office/drawing/2014/main" val="865390978"/>
                    </a:ext>
                  </a:extLst>
                </a:gridCol>
                <a:gridCol w="1918512">
                  <a:extLst>
                    <a:ext uri="{9D8B030D-6E8A-4147-A177-3AD203B41FA5}">
                      <a16:colId xmlns:a16="http://schemas.microsoft.com/office/drawing/2014/main" val="1101745742"/>
                    </a:ext>
                  </a:extLst>
                </a:gridCol>
                <a:gridCol w="849679">
                  <a:extLst>
                    <a:ext uri="{9D8B030D-6E8A-4147-A177-3AD203B41FA5}">
                      <a16:colId xmlns:a16="http://schemas.microsoft.com/office/drawing/2014/main" val="3110132081"/>
                    </a:ext>
                  </a:extLst>
                </a:gridCol>
                <a:gridCol w="1802347">
                  <a:extLst>
                    <a:ext uri="{9D8B030D-6E8A-4147-A177-3AD203B41FA5}">
                      <a16:colId xmlns:a16="http://schemas.microsoft.com/office/drawing/2014/main" val="762330585"/>
                    </a:ext>
                  </a:extLst>
                </a:gridCol>
                <a:gridCol w="1518797">
                  <a:extLst>
                    <a:ext uri="{9D8B030D-6E8A-4147-A177-3AD203B41FA5}">
                      <a16:colId xmlns:a16="http://schemas.microsoft.com/office/drawing/2014/main" val="1042540792"/>
                    </a:ext>
                  </a:extLst>
                </a:gridCol>
                <a:gridCol w="1273019">
                  <a:extLst>
                    <a:ext uri="{9D8B030D-6E8A-4147-A177-3AD203B41FA5}">
                      <a16:colId xmlns:a16="http://schemas.microsoft.com/office/drawing/2014/main" val="1390050636"/>
                    </a:ext>
                  </a:extLst>
                </a:gridCol>
              </a:tblGrid>
              <a:tr h="288680">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39970">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82356">
                <a:tc gridSpan="6">
                  <a:txBody>
                    <a:bodyPr/>
                    <a:lstStyle/>
                    <a:p>
                      <a:pPr>
                        <a:lnSpc>
                          <a:spcPct val="115000"/>
                        </a:lnSpc>
                        <a:spcAft>
                          <a:spcPts val="0"/>
                        </a:spcAft>
                      </a:pPr>
                      <a:r>
                        <a:rPr lang="ro-RO"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 </a:t>
                      </a:r>
                      <a:r>
                        <a:rPr lang="ro-RO" sz="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Liderism</a:t>
                      </a:r>
                      <a:r>
                        <a:rPr lang="ro-RO"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și management</a:t>
                      </a:r>
                      <a:endParaRPr lang="ru-RU"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955138">
                <a:tc>
                  <a:txBody>
                    <a:bodyPr/>
                    <a:lstStyle/>
                    <a:p>
                      <a:pPr indent="3175">
                        <a:lnSpc>
                          <a:spcPct val="115000"/>
                        </a:lnSpc>
                        <a:spcAft>
                          <a:spcPts val="0"/>
                        </a:spcAft>
                      </a:pPr>
                      <a:r>
                        <a:rPr lang="ro-RO" sz="1100" u="none" strike="noStrike" spc="0" dirty="0">
                          <a:effectLst/>
                        </a:rPr>
                        <a:t>5.1.</a:t>
                      </a:r>
                      <a:r>
                        <a:rPr lang="ro-RO" sz="1100" dirty="0">
                          <a:effectLst/>
                        </a:rPr>
                        <a:t> Implementarea standardelor de management al calității activităților instanței judecătorești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AutoNum type="arabicPeriod"/>
                        <a:tabLst>
                          <a:tab pos="603250" algn="l"/>
                        </a:tabLst>
                      </a:pPr>
                      <a:r>
                        <a:rPr lang="ro-RO" sz="1000" u="none" strike="noStrike" spc="0" dirty="0">
                          <a:effectLst/>
                          <a:latin typeface="Times New Roman" panose="02020603050405020304" pitchFamily="18" charset="0"/>
                          <a:cs typeface="Times New Roman" panose="02020603050405020304" pitchFamily="18" charset="0"/>
                        </a:rPr>
                        <a:t>Recunoașterea și împărtășirea de către toți judecătorii și angajații a misiunii, viziunii și obiectivelor strategice ale instanței;</a:t>
                      </a:r>
                    </a:p>
                    <a:p>
                      <a:pPr marL="0" marR="12700" lvl="0" indent="0" algn="l">
                        <a:lnSpc>
                          <a:spcPct val="115000"/>
                        </a:lnSpc>
                        <a:spcAft>
                          <a:spcPts val="0"/>
                        </a:spcAft>
                        <a:buClr>
                          <a:srgbClr val="000000"/>
                        </a:buClr>
                        <a:buSzPts val="1200"/>
                        <a:buFont typeface="+mj-lt"/>
                        <a:buNone/>
                        <a:tabLst>
                          <a:tab pos="603250" algn="l"/>
                        </a:tabLst>
                      </a:pPr>
                      <a:endParaRPr lang="ro-RO" sz="1000" u="none" strike="noStrike" spc="0" dirty="0">
                        <a:effectLst/>
                        <a:latin typeface="Times New Roman" panose="02020603050405020304" pitchFamily="18" charset="0"/>
                        <a:cs typeface="Times New Roman" panose="02020603050405020304" pitchFamily="18" charset="0"/>
                      </a:endParaRPr>
                    </a:p>
                    <a:p>
                      <a:pPr marL="0" marR="12700" lvl="0" indent="0" algn="just">
                        <a:lnSpc>
                          <a:spcPct val="115000"/>
                        </a:lnSpc>
                        <a:spcAft>
                          <a:spcPts val="0"/>
                        </a:spcAft>
                        <a:buClr>
                          <a:srgbClr val="000000"/>
                        </a:buClr>
                        <a:buSzPts val="1200"/>
                        <a:buFont typeface="+mj-lt"/>
                        <a:buNone/>
                        <a:tabLst/>
                      </a:pPr>
                      <a:r>
                        <a:rPr lang="ro-RO" sz="1000" u="none" strike="noStrike" spc="0" dirty="0">
                          <a:effectLst/>
                          <a:latin typeface="Times New Roman" panose="02020603050405020304" pitchFamily="18" charset="0"/>
                          <a:cs typeface="Times New Roman" panose="02020603050405020304" pitchFamily="18" charset="0"/>
                        </a:rPr>
                        <a:t>2.Autoevaluarea continuă a instanței judecătorești și identificarea domeniilor care necesită a fi perfecționate</a:t>
                      </a:r>
                      <a:r>
                        <a:rPr lang="ro-MD" sz="10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just">
                        <a:lnSpc>
                          <a:spcPct val="115000"/>
                        </a:lnSpc>
                        <a:spcAft>
                          <a:spcPts val="0"/>
                        </a:spcAft>
                        <a:buClr>
                          <a:srgbClr val="000000"/>
                        </a:buClr>
                        <a:buSzPts val="1200"/>
                        <a:buFont typeface="+mj-lt"/>
                        <a:buNone/>
                        <a:tabLst/>
                      </a:pPr>
                      <a:endParaRPr lang="ro-MD" sz="1000" b="0" kern="1200" dirty="0">
                        <a:solidFill>
                          <a:schemeClr val="dk1"/>
                        </a:solidFill>
                        <a:effectLst/>
                        <a:latin typeface="Times New Roman" panose="02020603050405020304" pitchFamily="18" charset="0"/>
                        <a:ea typeface="+mn-ea"/>
                        <a:cs typeface="Times New Roman" panose="02020603050405020304" pitchFamily="18" charset="0"/>
                      </a:endParaRPr>
                    </a:p>
                    <a:p>
                      <a:pPr marL="0" marR="12700" lvl="0" indent="0" algn="l">
                        <a:lnSpc>
                          <a:spcPct val="115000"/>
                        </a:lnSpc>
                        <a:spcAft>
                          <a:spcPts val="0"/>
                        </a:spcAft>
                        <a:buClr>
                          <a:srgbClr val="000000"/>
                        </a:buClr>
                        <a:buSzPts val="1200"/>
                        <a:buFont typeface="+mj-lt"/>
                        <a:buNone/>
                        <a:tabLst>
                          <a:tab pos="181610" algn="l"/>
                          <a:tab pos="603250" algn="l"/>
                        </a:tabLst>
                      </a:pPr>
                      <a:r>
                        <a:rPr lang="ro-MD" sz="10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 Desfășurarea sondajelor în rândul justițiabililor și avocaților pentru a afla gradul de satisfacție. </a:t>
                      </a: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o-RO" sz="1100" dirty="0">
                        <a:effectLst/>
                      </a:endParaRPr>
                    </a:p>
                    <a:p>
                      <a:pPr marL="0" marR="0" lvl="0" indent="0" algn="ctr" defTabSz="685800" rtl="0" eaLnBrk="1" fontAlgn="auto" latinLnBrk="0" hangingPunct="1">
                        <a:lnSpc>
                          <a:spcPct val="115000"/>
                        </a:lnSpc>
                        <a:spcBef>
                          <a:spcPts val="0"/>
                        </a:spcBef>
                        <a:spcAft>
                          <a:spcPts val="0"/>
                        </a:spcAft>
                        <a:buClrTx/>
                        <a:buSzTx/>
                        <a:buFontTx/>
                        <a:buNone/>
                        <a:tabLst/>
                        <a:defRPr/>
                      </a:pPr>
                      <a:endParaRPr lang="ro-RO" sz="11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ro-RO" sz="1100" dirty="0">
                          <a:effectLst/>
                          <a:latin typeface="Calibri" panose="020F0502020204030204" pitchFamily="34" charset="0"/>
                          <a:ea typeface="Calibri" panose="020F0502020204030204" pitchFamily="34" charset="0"/>
                          <a:cs typeface="Times New Roman" panose="02020603050405020304" pitchFamily="18" charset="0"/>
                        </a:rPr>
                        <a:t>Anual</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200" b="1" kern="1200" dirty="0">
                          <a:solidFill>
                            <a:schemeClr val="dk1"/>
                          </a:solidFill>
                          <a:effectLst/>
                          <a:latin typeface="+mn-lt"/>
                          <a:ea typeface="+mn-ea"/>
                          <a:cs typeface="+mn-cs"/>
                        </a:rPr>
                        <a:t>Risc intern</a:t>
                      </a:r>
                      <a:endParaRPr lang="ru-RU" sz="1200" kern="1200" dirty="0">
                        <a:solidFill>
                          <a:schemeClr val="dk1"/>
                        </a:solidFill>
                        <a:effectLst/>
                        <a:latin typeface="+mn-lt"/>
                        <a:ea typeface="+mn-ea"/>
                        <a:cs typeface="+mn-cs"/>
                      </a:endParaRPr>
                    </a:p>
                    <a:p>
                      <a:pPr algn="l"/>
                      <a:r>
                        <a:rPr lang="ro-RO" sz="1200" kern="1200" dirty="0">
                          <a:solidFill>
                            <a:schemeClr val="dk1"/>
                          </a:solidFill>
                          <a:effectLst/>
                          <a:latin typeface="+mn-lt"/>
                          <a:ea typeface="+mn-ea"/>
                          <a:cs typeface="+mn-cs"/>
                        </a:rPr>
                        <a:t>-Lipsa persoanelor calificate;</a:t>
                      </a:r>
                    </a:p>
                    <a:p>
                      <a:pPr algn="l"/>
                      <a:r>
                        <a:rPr lang="ro-RO" sz="1200" kern="1200" dirty="0">
                          <a:solidFill>
                            <a:schemeClr val="dk1"/>
                          </a:solidFill>
                          <a:effectLst/>
                          <a:latin typeface="+mn-lt"/>
                          <a:ea typeface="+mn-ea"/>
                          <a:cs typeface="+mn-cs"/>
                        </a:rPr>
                        <a:t>-lipsa de motivare a angajaților în realizarea </a:t>
                      </a:r>
                      <a:r>
                        <a:rPr lang="ro-RO" sz="1200" u="none" strike="noStrike" spc="0" dirty="0">
                          <a:effectLst/>
                          <a:latin typeface="Times New Roman" panose="02020603050405020304" pitchFamily="18" charset="0"/>
                          <a:cs typeface="Times New Roman" panose="02020603050405020304" pitchFamily="18" charset="0"/>
                        </a:rPr>
                        <a:t>misiunii, viziunii și obiectivelor strategice ale instanței.</a:t>
                      </a:r>
                      <a:endParaRPr lang="ro-RO" sz="1200" kern="1200" dirty="0">
                        <a:solidFill>
                          <a:schemeClr val="dk1"/>
                        </a:solidFill>
                        <a:effectLst/>
                        <a:latin typeface="+mn-lt"/>
                        <a:ea typeface="+mn-ea"/>
                        <a:cs typeface="+mn-cs"/>
                      </a:endParaRPr>
                    </a:p>
                    <a:p>
                      <a:pPr algn="l"/>
                      <a:endParaRPr lang="ru-RU" sz="1200" kern="1200" dirty="0">
                        <a:solidFill>
                          <a:schemeClr val="dk1"/>
                        </a:solidFill>
                        <a:effectLst/>
                        <a:latin typeface="+mn-lt"/>
                        <a:ea typeface="+mn-ea"/>
                        <a:cs typeface="+mn-cs"/>
                      </a:endParaRPr>
                    </a:p>
                    <a:p>
                      <a:pPr algn="l"/>
                      <a:endParaRPr lang="ro-RO" sz="1200" kern="1200" dirty="0">
                        <a:solidFill>
                          <a:schemeClr val="dk1"/>
                        </a:solidFill>
                        <a:effectLst/>
                        <a:latin typeface="+mn-lt"/>
                        <a:ea typeface="+mn-ea"/>
                        <a:cs typeface="+mn-cs"/>
                      </a:endParaRPr>
                    </a:p>
                    <a:p>
                      <a:endParaRPr lang="ru-RU" sz="1200" kern="1200" dirty="0">
                        <a:solidFill>
                          <a:schemeClr val="dk1"/>
                        </a:solidFill>
                        <a:effectLst/>
                        <a:latin typeface="+mn-lt"/>
                        <a:ea typeface="+mn-ea"/>
                        <a:cs typeface="+mn-cs"/>
                      </a:endParaRPr>
                    </a:p>
                    <a:p>
                      <a:pPr algn="ctr"/>
                      <a:r>
                        <a:rPr lang="ro-RO" sz="1200" b="1" kern="1200" dirty="0">
                          <a:solidFill>
                            <a:schemeClr val="dk1"/>
                          </a:solidFill>
                          <a:effectLst/>
                          <a:latin typeface="+mn-lt"/>
                          <a:ea typeface="+mn-ea"/>
                          <a:cs typeface="+mn-cs"/>
                        </a:rPr>
                        <a:t> </a:t>
                      </a:r>
                      <a:r>
                        <a:rPr lang="ro-RO" sz="12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-Lipsa de interes a justițiabililor și avocaților de a participa la sondaje.</a:t>
                      </a:r>
                    </a:p>
                  </a:txBody>
                  <a:tcPr marL="52530" marR="52530" marT="0" marB="0">
                    <a:solidFill>
                      <a:schemeClr val="accent1">
                        <a:lumMod val="20000"/>
                        <a:lumOff val="80000"/>
                      </a:schemeClr>
                    </a:solidFill>
                  </a:tcPr>
                </a:tc>
                <a:tc>
                  <a:txBody>
                    <a:bodyPr/>
                    <a:lstStyle/>
                    <a:p>
                      <a:pPr marL="171450" indent="-171450" algn="l">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Realizarea cu succes a misiunii, viziunii și obiectivelor strategice;</a:t>
                      </a:r>
                    </a:p>
                    <a:p>
                      <a:pPr marL="171450" indent="-171450" algn="l">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Sondaje realizate.</a:t>
                      </a:r>
                    </a:p>
                    <a:p>
                      <a:pPr marL="171450" indent="-171450" algn="l">
                        <a:lnSpc>
                          <a:spcPct val="115000"/>
                        </a:lnSpc>
                        <a:spcAft>
                          <a:spcPts val="0"/>
                        </a:spcAft>
                        <a:buFontTx/>
                        <a:buChar char="-"/>
                      </a:pPr>
                      <a:r>
                        <a:rPr lang="ro-RO" sz="1200" dirty="0">
                          <a:effectLst/>
                          <a:latin typeface="Times New Roman" panose="02020603050405020304" pitchFamily="18" charset="0"/>
                          <a:cs typeface="Times New Roman" panose="02020603050405020304" pitchFamily="18" charset="0"/>
                        </a:rPr>
                        <a:t>Domeniile ce necesită a fi perfecționate sunt identificate. </a:t>
                      </a: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200" dirty="0">
                          <a:effectLst/>
                        </a:rPr>
                        <a:t>Președintele Curții de Apel Nord</a:t>
                      </a:r>
                      <a:endParaRPr lang="ru-RU" sz="1200" dirty="0">
                        <a:effectLst/>
                      </a:endParaRPr>
                    </a:p>
                    <a:p>
                      <a:pPr algn="ctr">
                        <a:lnSpc>
                          <a:spcPct val="115000"/>
                        </a:lnSpc>
                        <a:spcAft>
                          <a:spcPts val="0"/>
                        </a:spcAft>
                      </a:pPr>
                      <a:endParaRPr lang="ro-RO" sz="1200" dirty="0">
                        <a:effectLst/>
                      </a:endParaRPr>
                    </a:p>
                    <a:p>
                      <a:pPr algn="ctr">
                        <a:lnSpc>
                          <a:spcPct val="115000"/>
                        </a:lnSpc>
                        <a:spcAft>
                          <a:spcPts val="0"/>
                        </a:spcAft>
                      </a:pPr>
                      <a:endParaRPr lang="ro-RO" sz="1200" dirty="0">
                        <a:effectLst/>
                      </a:endParaRPr>
                    </a:p>
                    <a:p>
                      <a:pPr algn="ctr">
                        <a:lnSpc>
                          <a:spcPct val="115000"/>
                        </a:lnSpc>
                        <a:spcAft>
                          <a:spcPts val="0"/>
                        </a:spcAft>
                      </a:pPr>
                      <a:r>
                        <a:rPr lang="ro-RO" sz="1200" dirty="0">
                          <a:effectLst/>
                        </a:rPr>
                        <a:t>Șeful secretariatului</a:t>
                      </a:r>
                    </a:p>
                    <a:p>
                      <a:pPr algn="ctr">
                        <a:lnSpc>
                          <a:spcPct val="115000"/>
                        </a:lnSpc>
                        <a:spcAft>
                          <a:spcPts val="0"/>
                        </a:spcAft>
                      </a:pPr>
                      <a:endParaRPr lang="ro-RO" sz="1200" dirty="0">
                        <a:effectLst/>
                      </a:endParaRPr>
                    </a:p>
                    <a:p>
                      <a:pPr algn="ctr">
                        <a:lnSpc>
                          <a:spcPct val="115000"/>
                        </a:lnSpc>
                        <a:spcAft>
                          <a:spcPts val="0"/>
                        </a:spcAft>
                      </a:pPr>
                      <a:r>
                        <a:rPr lang="ro-RO" sz="1200" dirty="0">
                          <a:effectLst/>
                        </a:rPr>
                        <a:t>Șeful Serviciului monitorizare și relații publice</a:t>
                      </a:r>
                      <a:endParaRPr lang="ru-RU" sz="1200" dirty="0"/>
                    </a:p>
                  </a:txBody>
                  <a:tcPr marL="52530" marR="52530" marT="0" marB="0">
                    <a:solidFill>
                      <a:schemeClr val="accent1">
                        <a:lumMod val="20000"/>
                        <a:lumOff val="80000"/>
                      </a:schemeClr>
                    </a:solidFill>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269626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3676763096"/>
              </p:ext>
            </p:extLst>
          </p:nvPr>
        </p:nvGraphicFramePr>
        <p:xfrm>
          <a:off x="122945" y="98065"/>
          <a:ext cx="8882742" cy="4601060"/>
        </p:xfrm>
        <a:graphic>
          <a:graphicData uri="http://schemas.openxmlformats.org/drawingml/2006/table">
            <a:tbl>
              <a:tblPr firstRow="1" firstCol="1" bandRow="1">
                <a:tableStyleId>{5C22544A-7EE6-4342-B048-85BDC9FD1C3A}</a:tableStyleId>
              </a:tblPr>
              <a:tblGrid>
                <a:gridCol w="1520388">
                  <a:extLst>
                    <a:ext uri="{9D8B030D-6E8A-4147-A177-3AD203B41FA5}">
                      <a16:colId xmlns:a16="http://schemas.microsoft.com/office/drawing/2014/main" val="865390978"/>
                    </a:ext>
                  </a:extLst>
                </a:gridCol>
                <a:gridCol w="1918512">
                  <a:extLst>
                    <a:ext uri="{9D8B030D-6E8A-4147-A177-3AD203B41FA5}">
                      <a16:colId xmlns:a16="http://schemas.microsoft.com/office/drawing/2014/main" val="1101745742"/>
                    </a:ext>
                  </a:extLst>
                </a:gridCol>
                <a:gridCol w="849679">
                  <a:extLst>
                    <a:ext uri="{9D8B030D-6E8A-4147-A177-3AD203B41FA5}">
                      <a16:colId xmlns:a16="http://schemas.microsoft.com/office/drawing/2014/main" val="3110132081"/>
                    </a:ext>
                  </a:extLst>
                </a:gridCol>
                <a:gridCol w="1802347">
                  <a:extLst>
                    <a:ext uri="{9D8B030D-6E8A-4147-A177-3AD203B41FA5}">
                      <a16:colId xmlns:a16="http://schemas.microsoft.com/office/drawing/2014/main" val="762330585"/>
                    </a:ext>
                  </a:extLst>
                </a:gridCol>
                <a:gridCol w="1518797">
                  <a:extLst>
                    <a:ext uri="{9D8B030D-6E8A-4147-A177-3AD203B41FA5}">
                      <a16:colId xmlns:a16="http://schemas.microsoft.com/office/drawing/2014/main" val="1042540792"/>
                    </a:ext>
                  </a:extLst>
                </a:gridCol>
                <a:gridCol w="1273019">
                  <a:extLst>
                    <a:ext uri="{9D8B030D-6E8A-4147-A177-3AD203B41FA5}">
                      <a16:colId xmlns:a16="http://schemas.microsoft.com/office/drawing/2014/main" val="1390050636"/>
                    </a:ext>
                  </a:extLst>
                </a:gridCol>
              </a:tblGrid>
              <a:tr h="288680">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39970">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82356">
                <a:tc gridSpan="6">
                  <a:txBody>
                    <a:bodyPr/>
                    <a:lstStyle/>
                    <a:p>
                      <a:pPr>
                        <a:lnSpc>
                          <a:spcPct val="115000"/>
                        </a:lnSpc>
                        <a:spcAft>
                          <a:spcPts val="0"/>
                        </a:spcAft>
                      </a:pP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955138">
                <a:tc>
                  <a:txBody>
                    <a:bodyPr/>
                    <a:lstStyle/>
                    <a:p>
                      <a:pPr indent="3175">
                        <a:lnSpc>
                          <a:spcPct val="115000"/>
                        </a:lnSpc>
                        <a:spcAft>
                          <a:spcPts val="0"/>
                        </a:spcAft>
                      </a:pPr>
                      <a:r>
                        <a:rPr lang="ro-RO" sz="1100" u="none" strike="noStrike" spc="0" dirty="0">
                          <a:effectLst/>
                        </a:rPr>
                        <a:t>5.2.</a:t>
                      </a:r>
                      <a:r>
                        <a:rPr lang="ro-RO" sz="1100" dirty="0">
                          <a:effectLst/>
                        </a:rPr>
                        <a:t> Dezvoltarea </a:t>
                      </a:r>
                      <a:r>
                        <a:rPr lang="ro-RO" sz="1100" dirty="0" err="1">
                          <a:effectLst/>
                        </a:rPr>
                        <a:t>liderismului</a:t>
                      </a:r>
                      <a:r>
                        <a:rPr lang="ro-RO" sz="1100" dirty="0">
                          <a:effectLst/>
                        </a:rPr>
                        <a:t> la nivel de instanță</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AutoNum type="arabicPeriod"/>
                        <a:tabLst>
                          <a:tab pos="603250" algn="l"/>
                        </a:tabLst>
                      </a:pPr>
                      <a:r>
                        <a:rPr lang="ro-RO" sz="1000" u="none" strike="noStrike" spc="0" dirty="0">
                          <a:effectLst/>
                          <a:latin typeface="Times New Roman" panose="02020603050405020304" pitchFamily="18" charset="0"/>
                          <a:cs typeface="Times New Roman" panose="02020603050405020304" pitchFamily="18" charset="0"/>
                        </a:rPr>
                        <a:t>Identificarea și aplicarea măsurilor cu caracter normativ de identificare, susținere, instruire continuă a personalului cu capacități de lider din cadrul instanței;</a:t>
                      </a:r>
                    </a:p>
                    <a:p>
                      <a:pPr marL="0" marR="12700" lvl="0" indent="0" algn="l">
                        <a:lnSpc>
                          <a:spcPct val="115000"/>
                        </a:lnSpc>
                        <a:spcAft>
                          <a:spcPts val="0"/>
                        </a:spcAft>
                        <a:buClr>
                          <a:srgbClr val="000000"/>
                        </a:buClr>
                        <a:buSzPts val="1200"/>
                        <a:buFont typeface="+mj-lt"/>
                        <a:buNone/>
                        <a:tabLst>
                          <a:tab pos="603250" algn="l"/>
                        </a:tabLst>
                      </a:pPr>
                      <a:endParaRPr lang="ro-RO" sz="1000" u="none" strike="noStrike" spc="0" dirty="0">
                        <a:effectLst/>
                        <a:latin typeface="Times New Roman" panose="02020603050405020304" pitchFamily="18" charset="0"/>
                        <a:cs typeface="Times New Roman" panose="02020603050405020304" pitchFamily="18" charset="0"/>
                      </a:endParaRPr>
                    </a:p>
                    <a:p>
                      <a:pPr marL="0" marR="12700" lvl="0" indent="0" algn="just">
                        <a:lnSpc>
                          <a:spcPct val="115000"/>
                        </a:lnSpc>
                        <a:spcAft>
                          <a:spcPts val="0"/>
                        </a:spcAft>
                        <a:buClr>
                          <a:srgbClr val="000000"/>
                        </a:buClr>
                        <a:buSzPts val="1200"/>
                        <a:buFont typeface="+mj-lt"/>
                        <a:buNone/>
                        <a:tabLst/>
                      </a:pPr>
                      <a:r>
                        <a:rPr lang="ro-RO" sz="1000" u="none" strike="noStrike" spc="0" dirty="0">
                          <a:effectLst/>
                          <a:latin typeface="Times New Roman" panose="02020603050405020304" pitchFamily="18" charset="0"/>
                          <a:cs typeface="Times New Roman" panose="02020603050405020304" pitchFamily="18" charset="0"/>
                        </a:rPr>
                        <a:t>2.Fiecare șef de subdiviziune al instanței de judecată are sarcina să pregătească un specialist din cadrul subdiviziunii, care să posede capacități de management al subdiviziunii în caz de absență a persoanei cu funcție de conducere</a:t>
                      </a:r>
                      <a:r>
                        <a:rPr lang="ro-MD" sz="10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just">
                        <a:lnSpc>
                          <a:spcPct val="115000"/>
                        </a:lnSpc>
                        <a:spcAft>
                          <a:spcPts val="0"/>
                        </a:spcAft>
                        <a:buClr>
                          <a:srgbClr val="000000"/>
                        </a:buClr>
                        <a:buSzPts val="1200"/>
                        <a:buFont typeface="+mj-lt"/>
                        <a:buNone/>
                        <a:tabLst/>
                      </a:pPr>
                      <a:endParaRPr lang="ro-MD" sz="1000" b="0" kern="1200" dirty="0">
                        <a:solidFill>
                          <a:schemeClr val="dk1"/>
                        </a:solidFill>
                        <a:effectLst/>
                        <a:latin typeface="Times New Roman" panose="02020603050405020304" pitchFamily="18" charset="0"/>
                        <a:ea typeface="+mn-ea"/>
                        <a:cs typeface="Times New Roman" panose="02020603050405020304" pitchFamily="18" charset="0"/>
                      </a:endParaRPr>
                    </a:p>
                    <a:p>
                      <a:pPr marL="0" marR="12700" lvl="0" indent="0" algn="l">
                        <a:lnSpc>
                          <a:spcPct val="115000"/>
                        </a:lnSpc>
                        <a:spcAft>
                          <a:spcPts val="0"/>
                        </a:spcAft>
                        <a:buClr>
                          <a:srgbClr val="000000"/>
                        </a:buClr>
                        <a:buSzPts val="1200"/>
                        <a:buFont typeface="+mj-lt"/>
                        <a:buNone/>
                        <a:tabLst>
                          <a:tab pos="181610" algn="l"/>
                          <a:tab pos="603250" algn="l"/>
                        </a:tabLst>
                      </a:pPr>
                      <a:r>
                        <a:rPr lang="ro-MD" sz="10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000" b="0" kern="1200" dirty="0">
                          <a:solidFill>
                            <a:schemeClr val="dk1"/>
                          </a:solidFill>
                          <a:effectLst/>
                          <a:latin typeface="Times New Roman" panose="02020603050405020304" pitchFamily="18" charset="0"/>
                          <a:ea typeface="+mn-ea"/>
                          <a:cs typeface="Times New Roman" panose="02020603050405020304" pitchFamily="18" charset="0"/>
                        </a:rPr>
                        <a:t>Instruirea continuă în domeniul celor mai bune practici în materia cadrului internațional de Excelență judecătorească în special în domeniul managementului și </a:t>
                      </a:r>
                      <a:r>
                        <a:rPr lang="ro-RO" sz="1000" b="0" kern="1200" dirty="0" err="1">
                          <a:solidFill>
                            <a:schemeClr val="dk1"/>
                          </a:solidFill>
                          <a:effectLst/>
                          <a:latin typeface="Times New Roman" panose="02020603050405020304" pitchFamily="18" charset="0"/>
                          <a:ea typeface="+mn-ea"/>
                          <a:cs typeface="Times New Roman" panose="02020603050405020304" pitchFamily="18" charset="0"/>
                        </a:rPr>
                        <a:t>liderismului</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o-RO" sz="1100" dirty="0">
                        <a:effectLst/>
                      </a:endParaRPr>
                    </a:p>
                    <a:p>
                      <a:pPr marL="0" marR="0" lvl="0" indent="0" algn="ctr" defTabSz="685800" rtl="0" eaLnBrk="1" fontAlgn="auto" latinLnBrk="0" hangingPunct="1">
                        <a:lnSpc>
                          <a:spcPct val="115000"/>
                        </a:lnSpc>
                        <a:spcBef>
                          <a:spcPts val="0"/>
                        </a:spcBef>
                        <a:spcAft>
                          <a:spcPts val="0"/>
                        </a:spcAft>
                        <a:buClrTx/>
                        <a:buSzTx/>
                        <a:buFontTx/>
                        <a:buNone/>
                        <a:tabLst/>
                        <a:defRPr/>
                      </a:pPr>
                      <a:endParaRPr lang="ro-RO" sz="1100" dirty="0">
                        <a:effectLst/>
                        <a:latin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200" b="1" kern="1200" dirty="0">
                          <a:solidFill>
                            <a:schemeClr val="dk1"/>
                          </a:solidFill>
                          <a:effectLst/>
                          <a:latin typeface="+mn-lt"/>
                          <a:ea typeface="+mn-ea"/>
                          <a:cs typeface="+mn-cs"/>
                        </a:rPr>
                        <a:t>Risc intern</a:t>
                      </a:r>
                      <a:endParaRPr lang="ru-RU" sz="1200" kern="1200" dirty="0">
                        <a:solidFill>
                          <a:schemeClr val="dk1"/>
                        </a:solidFill>
                        <a:effectLst/>
                        <a:latin typeface="+mn-lt"/>
                        <a:ea typeface="+mn-ea"/>
                        <a:cs typeface="+mn-cs"/>
                      </a:endParaRPr>
                    </a:p>
                    <a:p>
                      <a:pPr algn="l"/>
                      <a:r>
                        <a:rPr lang="ro-RO" sz="1200" kern="1200" dirty="0">
                          <a:solidFill>
                            <a:schemeClr val="dk1"/>
                          </a:solidFill>
                          <a:effectLst/>
                          <a:latin typeface="+mn-lt"/>
                          <a:ea typeface="+mn-ea"/>
                          <a:cs typeface="+mn-cs"/>
                        </a:rPr>
                        <a:t>-Conflicte interne în cadrul subdiviziunii;</a:t>
                      </a:r>
                    </a:p>
                    <a:p>
                      <a:pPr algn="l"/>
                      <a:r>
                        <a:rPr lang="ro-RO" sz="1200" kern="1200" dirty="0">
                          <a:solidFill>
                            <a:schemeClr val="dk1"/>
                          </a:solidFill>
                          <a:effectLst/>
                          <a:latin typeface="+mn-lt"/>
                          <a:ea typeface="+mn-ea"/>
                          <a:cs typeface="+mn-cs"/>
                        </a:rPr>
                        <a:t>-lipsa de motivare</a:t>
                      </a:r>
                      <a:r>
                        <a:rPr lang="ro-RO" sz="1200" u="none" strike="noStrike" spc="0" dirty="0">
                          <a:effectLst/>
                          <a:latin typeface="Times New Roman" panose="02020603050405020304" pitchFamily="18" charset="0"/>
                          <a:cs typeface="Times New Roman" panose="02020603050405020304" pitchFamily="18" charset="0"/>
                        </a:rPr>
                        <a:t>.</a:t>
                      </a:r>
                      <a:endParaRPr lang="ro-RO" sz="1200" kern="1200" dirty="0">
                        <a:solidFill>
                          <a:schemeClr val="dk1"/>
                        </a:solidFill>
                        <a:effectLst/>
                        <a:latin typeface="+mn-lt"/>
                        <a:ea typeface="+mn-ea"/>
                        <a:cs typeface="+mn-cs"/>
                      </a:endParaRPr>
                    </a:p>
                    <a:p>
                      <a:pPr algn="l"/>
                      <a:endParaRPr lang="ru-RU" sz="1200" kern="1200" dirty="0">
                        <a:solidFill>
                          <a:schemeClr val="dk1"/>
                        </a:solidFill>
                        <a:effectLst/>
                        <a:latin typeface="+mn-lt"/>
                        <a:ea typeface="+mn-ea"/>
                        <a:cs typeface="+mn-cs"/>
                      </a:endParaRPr>
                    </a:p>
                    <a:p>
                      <a:pPr algn="l"/>
                      <a:endParaRPr lang="ro-RO" sz="1200" kern="1200" dirty="0">
                        <a:solidFill>
                          <a:schemeClr val="dk1"/>
                        </a:solidFill>
                        <a:effectLst/>
                        <a:latin typeface="+mn-lt"/>
                        <a:ea typeface="+mn-ea"/>
                        <a:cs typeface="+mn-cs"/>
                      </a:endParaRPr>
                    </a:p>
                    <a:p>
                      <a:endParaRPr lang="ru-RU" sz="1200" kern="1200" dirty="0">
                        <a:solidFill>
                          <a:schemeClr val="dk1"/>
                        </a:solidFill>
                        <a:effectLst/>
                        <a:latin typeface="+mn-lt"/>
                        <a:ea typeface="+mn-ea"/>
                        <a:cs typeface="+mn-cs"/>
                      </a:endParaRPr>
                    </a:p>
                    <a:p>
                      <a:pPr algn="ctr"/>
                      <a:r>
                        <a:rPr lang="ro-RO" sz="1200" b="1" kern="1200" dirty="0">
                          <a:solidFill>
                            <a:schemeClr val="dk1"/>
                          </a:solidFill>
                          <a:effectLst/>
                          <a:latin typeface="+mn-lt"/>
                          <a:ea typeface="+mn-ea"/>
                          <a:cs typeface="+mn-cs"/>
                        </a:rPr>
                        <a:t> </a:t>
                      </a:r>
                      <a:r>
                        <a:rPr lang="ro-RO" sz="12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-Schimbări de ordin decizional și/sau organizațional în CSM, ADJAJ.</a:t>
                      </a:r>
                    </a:p>
                  </a:txBody>
                  <a:tcPr marL="52530" marR="52530" marT="0" marB="0">
                    <a:solidFill>
                      <a:schemeClr val="accent1">
                        <a:lumMod val="20000"/>
                        <a:lumOff val="80000"/>
                      </a:schemeClr>
                    </a:solidFill>
                  </a:tcPr>
                </a:tc>
                <a:tc>
                  <a:txBody>
                    <a:bodyPr/>
                    <a:lstStyle/>
                    <a:p>
                      <a:pPr marL="0" indent="0" algn="ctr">
                        <a:lnSpc>
                          <a:spcPct val="115000"/>
                        </a:lnSpc>
                        <a:spcAft>
                          <a:spcPts val="0"/>
                        </a:spcAft>
                        <a:buFontTx/>
                        <a:buNone/>
                      </a:pPr>
                      <a:r>
                        <a:rPr lang="ro-RO" sz="1200" dirty="0">
                          <a:effectLst/>
                          <a:latin typeface="Times New Roman" panose="02020603050405020304" pitchFamily="18" charset="0"/>
                          <a:cs typeface="Times New Roman" panose="02020603050405020304" pitchFamily="18" charset="0"/>
                        </a:rPr>
                        <a:t>Mecanism de dezvoltare a </a:t>
                      </a:r>
                      <a:r>
                        <a:rPr lang="ro-RO" sz="1200" dirty="0" err="1">
                          <a:effectLst/>
                          <a:latin typeface="Times New Roman" panose="02020603050405020304" pitchFamily="18" charset="0"/>
                          <a:cs typeface="Times New Roman" panose="02020603050405020304" pitchFamily="18" charset="0"/>
                        </a:rPr>
                        <a:t>liderismului</a:t>
                      </a:r>
                      <a:r>
                        <a:rPr lang="ro-RO" sz="1200" dirty="0">
                          <a:effectLst/>
                          <a:latin typeface="Times New Roman" panose="02020603050405020304" pitchFamily="18" charset="0"/>
                          <a:cs typeface="Times New Roman" panose="02020603050405020304" pitchFamily="18" charset="0"/>
                        </a:rPr>
                        <a:t> la nivel de instanță </a:t>
                      </a:r>
                      <a:r>
                        <a:rPr lang="ro-RO" sz="1200" dirty="0" err="1">
                          <a:effectLst/>
                          <a:latin typeface="Times New Roman" panose="02020603050405020304" pitchFamily="18" charset="0"/>
                          <a:cs typeface="Times New Roman" panose="02020603050405020304" pitchFamily="18" charset="0"/>
                        </a:rPr>
                        <a:t>implimentat</a:t>
                      </a:r>
                      <a:endParaRPr lang="ro-RO" sz="1200" dirty="0">
                        <a:effectLst/>
                        <a:latin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200" dirty="0">
                          <a:effectLst/>
                        </a:rPr>
                        <a:t>Președintele Curții de Apel Nord</a:t>
                      </a:r>
                      <a:endParaRPr lang="ru-RU" sz="1200" dirty="0">
                        <a:effectLst/>
                      </a:endParaRPr>
                    </a:p>
                    <a:p>
                      <a:pPr algn="ctr">
                        <a:lnSpc>
                          <a:spcPct val="115000"/>
                        </a:lnSpc>
                        <a:spcAft>
                          <a:spcPts val="0"/>
                        </a:spcAft>
                      </a:pPr>
                      <a:endParaRPr lang="ro-RO" sz="1200" dirty="0">
                        <a:effectLst/>
                      </a:endParaRPr>
                    </a:p>
                    <a:p>
                      <a:pPr algn="ctr">
                        <a:lnSpc>
                          <a:spcPct val="115000"/>
                        </a:lnSpc>
                        <a:spcAft>
                          <a:spcPts val="0"/>
                        </a:spcAft>
                      </a:pPr>
                      <a:endParaRPr lang="ro-RO" sz="1200" dirty="0">
                        <a:effectLst/>
                      </a:endParaRPr>
                    </a:p>
                    <a:p>
                      <a:pPr algn="ctr">
                        <a:lnSpc>
                          <a:spcPct val="115000"/>
                        </a:lnSpc>
                        <a:spcAft>
                          <a:spcPts val="0"/>
                        </a:spcAft>
                      </a:pPr>
                      <a:r>
                        <a:rPr lang="ro-RO" sz="1200" dirty="0">
                          <a:effectLst/>
                        </a:rPr>
                        <a:t>Șeful secretariatului</a:t>
                      </a:r>
                    </a:p>
                    <a:p>
                      <a:pPr algn="ctr">
                        <a:lnSpc>
                          <a:spcPct val="115000"/>
                        </a:lnSpc>
                        <a:spcAft>
                          <a:spcPts val="0"/>
                        </a:spcAft>
                      </a:pPr>
                      <a:endParaRPr lang="ro-RO" sz="1200" dirty="0">
                        <a:effectLst/>
                      </a:endParaRPr>
                    </a:p>
                    <a:p>
                      <a:pPr algn="ctr">
                        <a:lnSpc>
                          <a:spcPct val="115000"/>
                        </a:lnSpc>
                        <a:spcAft>
                          <a:spcPts val="0"/>
                        </a:spcAft>
                      </a:pPr>
                      <a:r>
                        <a:rPr lang="ro-RO" sz="1200" dirty="0">
                          <a:effectLst/>
                        </a:rPr>
                        <a:t>Șefii subdiviziunilor</a:t>
                      </a:r>
                      <a:endParaRPr lang="ru-RU" sz="1200" dirty="0"/>
                    </a:p>
                  </a:txBody>
                  <a:tcPr marL="52530" marR="52530" marT="0" marB="0">
                    <a:solidFill>
                      <a:schemeClr val="accent1">
                        <a:lumMod val="20000"/>
                        <a:lumOff val="80000"/>
                      </a:schemeClr>
                    </a:solidFill>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4125973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ubstituent număr diapozitiv 3">
            <a:extLst>
              <a:ext uri="{FF2B5EF4-FFF2-40B4-BE49-F238E27FC236}">
                <a16:creationId xmlns:a16="http://schemas.microsoft.com/office/drawing/2014/main" id="{EC06AE2D-F473-AC44-7DC7-96C65FEE17E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graphicFrame>
        <p:nvGraphicFramePr>
          <p:cNvPr id="2" name="Таблица 1">
            <a:extLst>
              <a:ext uri="{FF2B5EF4-FFF2-40B4-BE49-F238E27FC236}">
                <a16:creationId xmlns:a16="http://schemas.microsoft.com/office/drawing/2014/main" id="{34681D2B-F982-4324-AF18-9153AC90989A}"/>
              </a:ext>
            </a:extLst>
          </p:cNvPr>
          <p:cNvGraphicFramePr>
            <a:graphicFrameLocks noGrp="1"/>
          </p:cNvGraphicFramePr>
          <p:nvPr>
            <p:extLst>
              <p:ext uri="{D42A27DB-BD31-4B8C-83A1-F6EECF244321}">
                <p14:modId xmlns:p14="http://schemas.microsoft.com/office/powerpoint/2010/main" val="1714584585"/>
              </p:ext>
            </p:extLst>
          </p:nvPr>
        </p:nvGraphicFramePr>
        <p:xfrm>
          <a:off x="122945" y="98065"/>
          <a:ext cx="8882742" cy="4603219"/>
        </p:xfrm>
        <a:graphic>
          <a:graphicData uri="http://schemas.openxmlformats.org/drawingml/2006/table">
            <a:tbl>
              <a:tblPr firstRow="1" firstCol="1" bandRow="1">
                <a:tableStyleId>{5C22544A-7EE6-4342-B048-85BDC9FD1C3A}</a:tableStyleId>
              </a:tblPr>
              <a:tblGrid>
                <a:gridCol w="1520388">
                  <a:extLst>
                    <a:ext uri="{9D8B030D-6E8A-4147-A177-3AD203B41FA5}">
                      <a16:colId xmlns:a16="http://schemas.microsoft.com/office/drawing/2014/main" val="865390978"/>
                    </a:ext>
                  </a:extLst>
                </a:gridCol>
                <a:gridCol w="1918512">
                  <a:extLst>
                    <a:ext uri="{9D8B030D-6E8A-4147-A177-3AD203B41FA5}">
                      <a16:colId xmlns:a16="http://schemas.microsoft.com/office/drawing/2014/main" val="1101745742"/>
                    </a:ext>
                  </a:extLst>
                </a:gridCol>
                <a:gridCol w="849679">
                  <a:extLst>
                    <a:ext uri="{9D8B030D-6E8A-4147-A177-3AD203B41FA5}">
                      <a16:colId xmlns:a16="http://schemas.microsoft.com/office/drawing/2014/main" val="3110132081"/>
                    </a:ext>
                  </a:extLst>
                </a:gridCol>
                <a:gridCol w="1802347">
                  <a:extLst>
                    <a:ext uri="{9D8B030D-6E8A-4147-A177-3AD203B41FA5}">
                      <a16:colId xmlns:a16="http://schemas.microsoft.com/office/drawing/2014/main" val="762330585"/>
                    </a:ext>
                  </a:extLst>
                </a:gridCol>
                <a:gridCol w="1518797">
                  <a:extLst>
                    <a:ext uri="{9D8B030D-6E8A-4147-A177-3AD203B41FA5}">
                      <a16:colId xmlns:a16="http://schemas.microsoft.com/office/drawing/2014/main" val="1042540792"/>
                    </a:ext>
                  </a:extLst>
                </a:gridCol>
                <a:gridCol w="1273019">
                  <a:extLst>
                    <a:ext uri="{9D8B030D-6E8A-4147-A177-3AD203B41FA5}">
                      <a16:colId xmlns:a16="http://schemas.microsoft.com/office/drawing/2014/main" val="1390050636"/>
                    </a:ext>
                  </a:extLst>
                </a:gridCol>
              </a:tblGrid>
              <a:tr h="288680">
                <a:tc>
                  <a:txBody>
                    <a:bodyPr/>
                    <a:lstStyle/>
                    <a:p>
                      <a:pPr algn="ctr">
                        <a:lnSpc>
                          <a:spcPct val="115000"/>
                        </a:lnSpc>
                        <a:spcAft>
                          <a:spcPts val="0"/>
                        </a:spcAft>
                      </a:pPr>
                      <a:r>
                        <a:rPr lang="ro-RO" sz="900" dirty="0">
                          <a:effectLst/>
                        </a:rPr>
                        <a:t>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err="1">
                          <a:effectLst/>
                        </a:rPr>
                        <a:t>Subacțiuni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Termen de realizare</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Riscuri</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Indicatori de produs/rezultat</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tc>
                  <a:txBody>
                    <a:bodyPr/>
                    <a:lstStyle/>
                    <a:p>
                      <a:pPr algn="ctr">
                        <a:lnSpc>
                          <a:spcPct val="115000"/>
                        </a:lnSpc>
                        <a:spcAft>
                          <a:spcPts val="0"/>
                        </a:spcAft>
                      </a:pPr>
                      <a:r>
                        <a:rPr lang="ro-RO" sz="900" dirty="0">
                          <a:effectLst/>
                        </a:rPr>
                        <a:t>Responsabil</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50000"/>
                      </a:schemeClr>
                    </a:solidFill>
                  </a:tcPr>
                </a:tc>
                <a:extLst>
                  <a:ext uri="{0D108BD9-81ED-4DB2-BD59-A6C34878D82A}">
                    <a16:rowId xmlns:a16="http://schemas.microsoft.com/office/drawing/2014/main" val="619588573"/>
                  </a:ext>
                </a:extLst>
              </a:tr>
              <a:tr h="139970">
                <a:tc>
                  <a:txBody>
                    <a:bodyPr/>
                    <a:lstStyle/>
                    <a:p>
                      <a:pPr algn="ctr">
                        <a:lnSpc>
                          <a:spcPct val="115000"/>
                        </a:lnSpc>
                        <a:spcAft>
                          <a:spcPts val="0"/>
                        </a:spcAft>
                      </a:pPr>
                      <a:r>
                        <a:rPr lang="ro-RO" sz="900" dirty="0">
                          <a:effectLst/>
                        </a:rPr>
                        <a:t>1</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algn="ctr">
                        <a:lnSpc>
                          <a:spcPct val="115000"/>
                        </a:lnSpc>
                        <a:spcAft>
                          <a:spcPts val="0"/>
                        </a:spcAft>
                      </a:pPr>
                      <a:r>
                        <a:rPr lang="ro-RO" sz="900" dirty="0">
                          <a:effectLst/>
                        </a:rPr>
                        <a:t>2</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3</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4</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a:effectLst/>
                        </a:rPr>
                        <a:t>5</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tc>
                  <a:txBody>
                    <a:bodyPr/>
                    <a:lstStyle/>
                    <a:p>
                      <a:pPr algn="ctr">
                        <a:lnSpc>
                          <a:spcPct val="115000"/>
                        </a:lnSpc>
                        <a:spcAft>
                          <a:spcPts val="0"/>
                        </a:spcAft>
                      </a:pPr>
                      <a:r>
                        <a:rPr lang="ro-RO" sz="900" dirty="0">
                          <a:effectLst/>
                        </a:rPr>
                        <a:t>6</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2530" marR="52530" marT="0" marB="0"/>
                </a:tc>
                <a:extLst>
                  <a:ext uri="{0D108BD9-81ED-4DB2-BD59-A6C34878D82A}">
                    <a16:rowId xmlns:a16="http://schemas.microsoft.com/office/drawing/2014/main" val="32494292"/>
                  </a:ext>
                </a:extLst>
              </a:tr>
              <a:tr h="182356">
                <a:tc gridSpan="6">
                  <a:txBody>
                    <a:bodyPr/>
                    <a:lstStyle/>
                    <a:p>
                      <a:pPr>
                        <a:lnSpc>
                          <a:spcPct val="115000"/>
                        </a:lnSpc>
                        <a:spcAft>
                          <a:spcPts val="0"/>
                        </a:spcAft>
                      </a:pP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7489988"/>
                  </a:ext>
                </a:extLst>
              </a:tr>
              <a:tr h="3955138">
                <a:tc>
                  <a:txBody>
                    <a:bodyPr/>
                    <a:lstStyle/>
                    <a:p>
                      <a:pPr indent="3175">
                        <a:lnSpc>
                          <a:spcPct val="115000"/>
                        </a:lnSpc>
                        <a:spcAft>
                          <a:spcPts val="0"/>
                        </a:spcAft>
                      </a:pPr>
                      <a:r>
                        <a:rPr lang="ro-RO" sz="1100" u="none" strike="noStrike" spc="0" dirty="0">
                          <a:effectLst/>
                        </a:rPr>
                        <a:t>5.3.</a:t>
                      </a:r>
                      <a:r>
                        <a:rPr lang="ro-RO" sz="1100" dirty="0">
                          <a:effectLst/>
                        </a:rPr>
                        <a:t> Gestionarea riscurilor</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2530" marR="52530" marT="0" marB="0">
                    <a:solidFill>
                      <a:schemeClr val="bg2">
                        <a:lumMod val="90000"/>
                      </a:schemeClr>
                    </a:solidFill>
                  </a:tcPr>
                </a:tc>
                <a:tc>
                  <a:txBody>
                    <a:bodyPr/>
                    <a:lstStyle/>
                    <a:p>
                      <a:pPr marL="0" marR="12700" lvl="0" indent="0" algn="l">
                        <a:lnSpc>
                          <a:spcPct val="115000"/>
                        </a:lnSpc>
                        <a:spcAft>
                          <a:spcPts val="0"/>
                        </a:spcAft>
                        <a:buClr>
                          <a:srgbClr val="000000"/>
                        </a:buClr>
                        <a:buSzPts val="1200"/>
                        <a:buFont typeface="+mj-lt"/>
                        <a:buAutoNum type="arabicPeriod"/>
                        <a:tabLst>
                          <a:tab pos="603250" algn="l"/>
                        </a:tabLst>
                      </a:pPr>
                      <a:r>
                        <a:rPr lang="ro-RO" sz="1000" u="none" strike="noStrike" spc="0" dirty="0">
                          <a:effectLst/>
                          <a:latin typeface="Times New Roman" panose="02020603050405020304" pitchFamily="18" charset="0"/>
                          <a:cs typeface="Times New Roman" panose="02020603050405020304" pitchFamily="18" charset="0"/>
                        </a:rPr>
                        <a:t>Identificarea riscurilor;</a:t>
                      </a:r>
                    </a:p>
                    <a:p>
                      <a:pPr marL="0" marR="12700" lvl="0" indent="0" algn="l">
                        <a:lnSpc>
                          <a:spcPct val="115000"/>
                        </a:lnSpc>
                        <a:spcAft>
                          <a:spcPts val="0"/>
                        </a:spcAft>
                        <a:buClr>
                          <a:srgbClr val="000000"/>
                        </a:buClr>
                        <a:buSzPts val="1200"/>
                        <a:buFont typeface="+mj-lt"/>
                        <a:buNone/>
                        <a:tabLst>
                          <a:tab pos="603250" algn="l"/>
                        </a:tabLst>
                      </a:pPr>
                      <a:endParaRPr lang="ro-RO" sz="1000" u="none" strike="noStrike" spc="0" dirty="0">
                        <a:effectLst/>
                        <a:latin typeface="Times New Roman" panose="02020603050405020304" pitchFamily="18" charset="0"/>
                        <a:cs typeface="Times New Roman" panose="02020603050405020304" pitchFamily="18" charset="0"/>
                      </a:endParaRPr>
                    </a:p>
                    <a:p>
                      <a:pPr marL="0" marR="12700" lvl="0" indent="0" algn="just">
                        <a:lnSpc>
                          <a:spcPct val="115000"/>
                        </a:lnSpc>
                        <a:spcAft>
                          <a:spcPts val="0"/>
                        </a:spcAft>
                        <a:buClr>
                          <a:srgbClr val="000000"/>
                        </a:buClr>
                        <a:buSzPts val="1200"/>
                        <a:buFont typeface="+mj-lt"/>
                        <a:buNone/>
                        <a:tabLst/>
                      </a:pPr>
                      <a:r>
                        <a:rPr lang="ro-RO" sz="1000" u="none" strike="noStrike" spc="0" dirty="0">
                          <a:effectLst/>
                          <a:latin typeface="Times New Roman" panose="02020603050405020304" pitchFamily="18" charset="0"/>
                          <a:cs typeface="Times New Roman" panose="02020603050405020304" pitchFamily="18" charset="0"/>
                        </a:rPr>
                        <a:t>2.Organizarea ședințelor de planificare a activității de gestiune a riscurilor</a:t>
                      </a:r>
                      <a:r>
                        <a:rPr lang="ro-MD" sz="1000" b="0" kern="1200" dirty="0">
                          <a:solidFill>
                            <a:schemeClr val="dk1"/>
                          </a:solidFill>
                          <a:effectLst/>
                          <a:latin typeface="Times New Roman" panose="02020603050405020304" pitchFamily="18" charset="0"/>
                          <a:ea typeface="+mn-ea"/>
                          <a:cs typeface="Times New Roman" panose="02020603050405020304" pitchFamily="18" charset="0"/>
                        </a:rPr>
                        <a:t>; </a:t>
                      </a:r>
                    </a:p>
                    <a:p>
                      <a:pPr marL="0" marR="12700" lvl="0" indent="0" algn="just">
                        <a:lnSpc>
                          <a:spcPct val="115000"/>
                        </a:lnSpc>
                        <a:spcAft>
                          <a:spcPts val="0"/>
                        </a:spcAft>
                        <a:buClr>
                          <a:srgbClr val="000000"/>
                        </a:buClr>
                        <a:buSzPts val="1200"/>
                        <a:buFont typeface="+mj-lt"/>
                        <a:buNone/>
                        <a:tabLst/>
                      </a:pPr>
                      <a:endParaRPr lang="ro-MD" sz="1000" b="0" kern="1200" dirty="0">
                        <a:solidFill>
                          <a:schemeClr val="dk1"/>
                        </a:solidFill>
                        <a:effectLst/>
                        <a:latin typeface="Times New Roman" panose="02020603050405020304" pitchFamily="18" charset="0"/>
                        <a:ea typeface="+mn-ea"/>
                        <a:cs typeface="Times New Roman" panose="02020603050405020304" pitchFamily="18" charset="0"/>
                      </a:endParaRPr>
                    </a:p>
                    <a:p>
                      <a:pPr marL="0" marR="12700" lvl="0" indent="0" algn="l">
                        <a:lnSpc>
                          <a:spcPct val="115000"/>
                        </a:lnSpc>
                        <a:spcAft>
                          <a:spcPts val="0"/>
                        </a:spcAft>
                        <a:buClr>
                          <a:srgbClr val="000000"/>
                        </a:buClr>
                        <a:buSzPts val="1200"/>
                        <a:buFont typeface="+mj-lt"/>
                        <a:buNone/>
                        <a:tabLst>
                          <a:tab pos="181610" algn="l"/>
                          <a:tab pos="603250" algn="l"/>
                        </a:tabLst>
                      </a:pPr>
                      <a:r>
                        <a:rPr lang="ro-MD" sz="1000" b="0" kern="1200" dirty="0">
                          <a:solidFill>
                            <a:schemeClr val="dk1"/>
                          </a:solidFill>
                          <a:effectLst/>
                          <a:latin typeface="Times New Roman" panose="02020603050405020304" pitchFamily="18" charset="0"/>
                          <a:ea typeface="+mn-ea"/>
                          <a:cs typeface="Times New Roman" panose="02020603050405020304" pitchFamily="18" charset="0"/>
                        </a:rPr>
                        <a:t>3.</a:t>
                      </a:r>
                      <a:r>
                        <a:rPr lang="ro-RO" sz="1000" b="0" kern="1200" dirty="0">
                          <a:solidFill>
                            <a:schemeClr val="dk1"/>
                          </a:solidFill>
                          <a:effectLst/>
                          <a:latin typeface="Times New Roman" panose="02020603050405020304" pitchFamily="18" charset="0"/>
                          <a:ea typeface="+mn-ea"/>
                          <a:cs typeface="Times New Roman" panose="02020603050405020304" pitchFamily="18" charset="0"/>
                        </a:rPr>
                        <a:t>Instruirea continuă în domeniul celor mai bune practici în materia cadrului internațional de Excelență judecătorească în special în domeniul managementului și </a:t>
                      </a:r>
                      <a:r>
                        <a:rPr lang="ro-RO" sz="1000" b="0" kern="1200" dirty="0" err="1">
                          <a:solidFill>
                            <a:schemeClr val="dk1"/>
                          </a:solidFill>
                          <a:effectLst/>
                          <a:latin typeface="Times New Roman" panose="02020603050405020304" pitchFamily="18" charset="0"/>
                          <a:ea typeface="+mn-ea"/>
                          <a:cs typeface="Times New Roman" panose="02020603050405020304" pitchFamily="18" charset="0"/>
                        </a:rPr>
                        <a:t>liderismului</a:t>
                      </a:r>
                      <a:r>
                        <a:rPr lang="ro-RO" sz="10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000" u="none" strike="noStrike" spc="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800" dirty="0">
                          <a:effectLst/>
                        </a:rPr>
                        <a:t> </a:t>
                      </a:r>
                      <a:endParaRPr lang="ru-RU" sz="800" dirty="0">
                        <a:effectLst/>
                      </a:endParaRPr>
                    </a:p>
                    <a:p>
                      <a:pPr algn="ctr">
                        <a:lnSpc>
                          <a:spcPct val="115000"/>
                        </a:lnSpc>
                        <a:spcAft>
                          <a:spcPts val="0"/>
                        </a:spcAft>
                      </a:pPr>
                      <a:r>
                        <a:rPr lang="ro-RO" sz="1100" dirty="0">
                          <a:effectLst/>
                        </a:rPr>
                        <a:t>Toată perioada</a:t>
                      </a:r>
                    </a:p>
                    <a:p>
                      <a:pPr algn="ctr">
                        <a:lnSpc>
                          <a:spcPct val="115000"/>
                        </a:lnSpc>
                        <a:spcAft>
                          <a:spcPts val="0"/>
                        </a:spcAft>
                      </a:pPr>
                      <a:endParaRPr lang="ro-RO" sz="1100" dirty="0">
                        <a:effectLst/>
                      </a:endParaRPr>
                    </a:p>
                    <a:p>
                      <a:pPr marL="0" marR="0" lvl="0" indent="0" algn="ctr" defTabSz="685800" rtl="0" eaLnBrk="1" fontAlgn="auto" latinLnBrk="0" hangingPunct="1">
                        <a:lnSpc>
                          <a:spcPct val="115000"/>
                        </a:lnSpc>
                        <a:spcBef>
                          <a:spcPts val="0"/>
                        </a:spcBef>
                        <a:spcAft>
                          <a:spcPts val="0"/>
                        </a:spcAft>
                        <a:buClrTx/>
                        <a:buSzTx/>
                        <a:buFontTx/>
                        <a:buNone/>
                        <a:tabLst/>
                        <a:defRPr/>
                      </a:pPr>
                      <a:endParaRPr lang="ro-RO" sz="1100" dirty="0">
                        <a:effectLst/>
                        <a:latin typeface="Times New Roman" panose="02020603050405020304" pitchFamily="18" charset="0"/>
                        <a:cs typeface="Times New Roman" panose="02020603050405020304" pitchFamily="18" charset="0"/>
                      </a:endParaRPr>
                    </a:p>
                  </a:txBody>
                  <a:tcPr marL="52530" marR="52530" marT="0" marB="0">
                    <a:solidFill>
                      <a:schemeClr val="accent1">
                        <a:lumMod val="20000"/>
                        <a:lumOff val="80000"/>
                      </a:schemeClr>
                    </a:solidFill>
                  </a:tcPr>
                </a:tc>
                <a:tc>
                  <a:txBody>
                    <a:bodyPr/>
                    <a:lstStyle/>
                    <a:p>
                      <a:pPr algn="ctr"/>
                      <a:r>
                        <a:rPr lang="ro-RO" sz="1200" b="1" kern="1200" dirty="0">
                          <a:solidFill>
                            <a:schemeClr val="dk1"/>
                          </a:solidFill>
                          <a:effectLst/>
                          <a:latin typeface="+mn-lt"/>
                          <a:ea typeface="+mn-ea"/>
                          <a:cs typeface="+mn-cs"/>
                        </a:rPr>
                        <a:t>Risc intern</a:t>
                      </a:r>
                      <a:endParaRPr lang="ru-RU" sz="1200" kern="1200" dirty="0">
                        <a:solidFill>
                          <a:schemeClr val="dk1"/>
                        </a:solidFill>
                        <a:effectLst/>
                        <a:latin typeface="+mn-lt"/>
                        <a:ea typeface="+mn-ea"/>
                        <a:cs typeface="+mn-cs"/>
                      </a:endParaRPr>
                    </a:p>
                    <a:p>
                      <a:pPr algn="l"/>
                      <a:r>
                        <a:rPr lang="ro-RO" sz="1200" kern="1200" dirty="0">
                          <a:solidFill>
                            <a:schemeClr val="dk1"/>
                          </a:solidFill>
                          <a:effectLst/>
                          <a:latin typeface="+mn-lt"/>
                          <a:ea typeface="+mn-ea"/>
                          <a:cs typeface="+mn-cs"/>
                        </a:rPr>
                        <a:t>-Flux mare de cadre;</a:t>
                      </a:r>
                    </a:p>
                    <a:p>
                      <a:pPr algn="l"/>
                      <a:r>
                        <a:rPr lang="ro-RO" sz="1200" kern="1200" dirty="0">
                          <a:solidFill>
                            <a:schemeClr val="dk1"/>
                          </a:solidFill>
                          <a:effectLst/>
                          <a:latin typeface="+mn-lt"/>
                          <a:ea typeface="+mn-ea"/>
                          <a:cs typeface="+mn-cs"/>
                        </a:rPr>
                        <a:t>-Timp redus pentru implicare.</a:t>
                      </a:r>
                    </a:p>
                    <a:p>
                      <a:pPr algn="l"/>
                      <a:endParaRPr lang="ru-RU" sz="1200" kern="1200" dirty="0">
                        <a:solidFill>
                          <a:schemeClr val="dk1"/>
                        </a:solidFill>
                        <a:effectLst/>
                        <a:latin typeface="+mn-lt"/>
                        <a:ea typeface="+mn-ea"/>
                        <a:cs typeface="+mn-cs"/>
                      </a:endParaRPr>
                    </a:p>
                    <a:p>
                      <a:pPr algn="l"/>
                      <a:endParaRPr lang="ro-RO" sz="1200" kern="1200" dirty="0">
                        <a:solidFill>
                          <a:schemeClr val="dk1"/>
                        </a:solidFill>
                        <a:effectLst/>
                        <a:latin typeface="+mn-lt"/>
                        <a:ea typeface="+mn-ea"/>
                        <a:cs typeface="+mn-cs"/>
                      </a:endParaRPr>
                    </a:p>
                    <a:p>
                      <a:endParaRPr lang="ru-RU" sz="1200" kern="1200" dirty="0">
                        <a:solidFill>
                          <a:schemeClr val="dk1"/>
                        </a:solidFill>
                        <a:effectLst/>
                        <a:latin typeface="+mn-lt"/>
                        <a:ea typeface="+mn-ea"/>
                        <a:cs typeface="+mn-cs"/>
                      </a:endParaRPr>
                    </a:p>
                    <a:p>
                      <a:pPr algn="ctr"/>
                      <a:r>
                        <a:rPr lang="ro-RO" sz="1200" b="1" kern="1200" dirty="0">
                          <a:solidFill>
                            <a:schemeClr val="dk1"/>
                          </a:solidFill>
                          <a:effectLst/>
                          <a:latin typeface="+mn-lt"/>
                          <a:ea typeface="+mn-ea"/>
                          <a:cs typeface="+mn-cs"/>
                        </a:rPr>
                        <a:t> </a:t>
                      </a:r>
                      <a:r>
                        <a:rPr lang="ro-RO" sz="1200" b="1" kern="1200" dirty="0">
                          <a:solidFill>
                            <a:schemeClr val="dk1"/>
                          </a:solidFill>
                          <a:effectLst/>
                          <a:latin typeface="Times New Roman" panose="02020603050405020304" pitchFamily="18" charset="0"/>
                          <a:ea typeface="+mn-ea"/>
                          <a:cs typeface="Times New Roman" panose="02020603050405020304" pitchFamily="18" charset="0"/>
                        </a:rPr>
                        <a:t> Risc extern</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ro-RO" sz="1200" kern="1200" dirty="0">
                          <a:solidFill>
                            <a:schemeClr val="dk1"/>
                          </a:solidFill>
                          <a:effectLst/>
                          <a:latin typeface="Times New Roman" panose="02020603050405020304" pitchFamily="18" charset="0"/>
                          <a:ea typeface="+mn-ea"/>
                          <a:cs typeface="Times New Roman" panose="02020603050405020304" pitchFamily="18" charset="0"/>
                        </a:rPr>
                        <a:t>-Schimbări de ordin decizional și/sau organizațional în CSM, ADJAJ.</a:t>
                      </a:r>
                    </a:p>
                  </a:txBody>
                  <a:tcPr marL="52530" marR="52530" marT="0" marB="0">
                    <a:solidFill>
                      <a:schemeClr val="accent1">
                        <a:lumMod val="20000"/>
                        <a:lumOff val="80000"/>
                      </a:schemeClr>
                    </a:solidFill>
                  </a:tcPr>
                </a:tc>
                <a:tc>
                  <a:txBody>
                    <a:bodyPr/>
                    <a:lstStyle/>
                    <a:p>
                      <a:pPr marL="0" indent="0" algn="ctr">
                        <a:lnSpc>
                          <a:spcPct val="115000"/>
                        </a:lnSpc>
                        <a:spcAft>
                          <a:spcPts val="0"/>
                        </a:spcAft>
                        <a:buFontTx/>
                        <a:buNone/>
                      </a:pPr>
                      <a:r>
                        <a:rPr lang="ro-RO" sz="1200" dirty="0">
                          <a:effectLst/>
                          <a:latin typeface="Times New Roman" panose="02020603050405020304" pitchFamily="18" charset="0"/>
                          <a:cs typeface="Times New Roman" panose="02020603050405020304" pitchFamily="18" charset="0"/>
                        </a:rPr>
                        <a:t>Procesul de gestionare a riscurilor în Curtea de Apel Nord fortificat</a:t>
                      </a:r>
                    </a:p>
                  </a:txBody>
                  <a:tcPr marL="52530" marR="52530" marT="0" marB="0">
                    <a:solidFill>
                      <a:schemeClr val="accent1">
                        <a:lumMod val="20000"/>
                        <a:lumOff val="80000"/>
                      </a:schemeClr>
                    </a:solidFill>
                  </a:tcPr>
                </a:tc>
                <a:tc>
                  <a:txBody>
                    <a:bodyPr/>
                    <a:lstStyle/>
                    <a:p>
                      <a:pPr algn="ctr">
                        <a:lnSpc>
                          <a:spcPct val="115000"/>
                        </a:lnSpc>
                        <a:spcAft>
                          <a:spcPts val="0"/>
                        </a:spcAft>
                      </a:pPr>
                      <a:r>
                        <a:rPr lang="ro-RO" sz="1200" dirty="0">
                          <a:effectLst/>
                        </a:rPr>
                        <a:t>Președintele Curții de Apel Nord</a:t>
                      </a:r>
                      <a:endParaRPr lang="ru-RU" sz="1200" dirty="0">
                        <a:effectLst/>
                      </a:endParaRPr>
                    </a:p>
                    <a:p>
                      <a:pPr algn="ctr">
                        <a:lnSpc>
                          <a:spcPct val="115000"/>
                        </a:lnSpc>
                        <a:spcAft>
                          <a:spcPts val="0"/>
                        </a:spcAft>
                      </a:pPr>
                      <a:endParaRPr lang="ro-RO" sz="1200" dirty="0">
                        <a:effectLst/>
                      </a:endParaRPr>
                    </a:p>
                    <a:p>
                      <a:pPr algn="ctr">
                        <a:lnSpc>
                          <a:spcPct val="115000"/>
                        </a:lnSpc>
                        <a:spcAft>
                          <a:spcPts val="0"/>
                        </a:spcAft>
                      </a:pPr>
                      <a:endParaRPr lang="ro-RO" sz="1200" dirty="0">
                        <a:effectLst/>
                      </a:endParaRPr>
                    </a:p>
                    <a:p>
                      <a:pPr algn="ctr">
                        <a:lnSpc>
                          <a:spcPct val="115000"/>
                        </a:lnSpc>
                        <a:spcAft>
                          <a:spcPts val="0"/>
                        </a:spcAft>
                      </a:pPr>
                      <a:r>
                        <a:rPr lang="ro-RO" sz="1200" dirty="0">
                          <a:effectLst/>
                        </a:rPr>
                        <a:t>Șeful secretariatului</a:t>
                      </a:r>
                    </a:p>
                    <a:p>
                      <a:pPr algn="ctr">
                        <a:lnSpc>
                          <a:spcPct val="115000"/>
                        </a:lnSpc>
                        <a:spcAft>
                          <a:spcPts val="0"/>
                        </a:spcAft>
                      </a:pPr>
                      <a:endParaRPr lang="ro-RO" sz="1200" dirty="0">
                        <a:effectLst/>
                      </a:endParaRPr>
                    </a:p>
                    <a:p>
                      <a:pPr algn="ctr">
                        <a:lnSpc>
                          <a:spcPct val="115000"/>
                        </a:lnSpc>
                        <a:spcAft>
                          <a:spcPts val="0"/>
                        </a:spcAft>
                      </a:pPr>
                      <a:r>
                        <a:rPr lang="ro-RO" sz="1200" dirty="0">
                          <a:effectLst/>
                        </a:rPr>
                        <a:t>Șefii subdiviziunilor</a:t>
                      </a:r>
                      <a:endParaRPr lang="ru-RU" sz="1200" dirty="0"/>
                    </a:p>
                  </a:txBody>
                  <a:tcPr marL="52530" marR="52530" marT="0" marB="0">
                    <a:solidFill>
                      <a:schemeClr val="accent1">
                        <a:lumMod val="20000"/>
                        <a:lumOff val="80000"/>
                      </a:schemeClr>
                    </a:solidFill>
                  </a:tcPr>
                </a:tc>
                <a:extLst>
                  <a:ext uri="{0D108BD9-81ED-4DB2-BD59-A6C34878D82A}">
                    <a16:rowId xmlns:a16="http://schemas.microsoft.com/office/drawing/2014/main" val="1719258631"/>
                  </a:ext>
                </a:extLst>
              </a:tr>
            </a:tbl>
          </a:graphicData>
        </a:graphic>
      </p:graphicFrame>
    </p:spTree>
    <p:extLst>
      <p:ext uri="{BB962C8B-B14F-4D97-AF65-F5344CB8AC3E}">
        <p14:creationId xmlns:p14="http://schemas.microsoft.com/office/powerpoint/2010/main" val="2080314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306"/>
        <p:cNvGrpSpPr/>
        <p:nvPr/>
      </p:nvGrpSpPr>
      <p:grpSpPr>
        <a:xfrm>
          <a:off x="0" y="0"/>
          <a:ext cx="0" cy="0"/>
          <a:chOff x="0" y="0"/>
          <a:chExt cx="0" cy="0"/>
        </a:xfrm>
      </p:grpSpPr>
      <p:sp useBgFill="1">
        <p:nvSpPr>
          <p:cNvPr id="307" name="Google Shape;307;p8"/>
          <p:cNvSpPr txBox="1"/>
          <p:nvPr/>
        </p:nvSpPr>
        <p:spPr>
          <a:xfrm>
            <a:off x="888085" y="1151222"/>
            <a:ext cx="8009223" cy="1374889"/>
          </a:xfrm>
          <a:prstGeom prst="rect">
            <a:avLst/>
          </a:prstGeom>
          <a:ln>
            <a:solidFill>
              <a:schemeClr val="accent5">
                <a:lumMod val="60000"/>
                <a:lumOff val="40000"/>
                <a:alpha val="14000"/>
              </a:schemeClr>
            </a:solidFill>
          </a:ln>
        </p:spPr>
        <p:txBody>
          <a:bodyPr spcFirstLastPara="1" wrap="square" lIns="91425" tIns="45700" rIns="91425" bIns="45700" anchor="ctr" anchorCtr="0">
            <a:noAutofit/>
          </a:bodyPr>
          <a:lstStyle/>
          <a:p>
            <a:pPr lvl="0" algn="ctr">
              <a:buClr>
                <a:schemeClr val="dk1"/>
              </a:buClr>
              <a:buSzPct val="100000"/>
            </a:pPr>
            <a:endParaRPr sz="2800" b="1" i="0" u="none" strike="noStrike" cap="none" dirty="0">
              <a:latin typeface="Times New Roman" panose="02020603050405020304" pitchFamily="18" charset="0"/>
              <a:ea typeface="Calibri"/>
              <a:cs typeface="Times New Roman" panose="02020603050405020304" pitchFamily="18" charset="0"/>
              <a:sym typeface="Calibri"/>
            </a:endParaRPr>
          </a:p>
        </p:txBody>
      </p:sp>
      <p:sp>
        <p:nvSpPr>
          <p:cNvPr id="309" name="Google Shape;309;p8"/>
          <p:cNvSpPr txBox="1">
            <a:spLocks noGrp="1"/>
          </p:cNvSpPr>
          <p:nvPr>
            <p:ph type="sldNum" sz="quarter" idx="12"/>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20</a:t>
            </a:fld>
            <a:endParaRPr/>
          </a:p>
        </p:txBody>
      </p:sp>
      <p:graphicFrame>
        <p:nvGraphicFramePr>
          <p:cNvPr id="2" name="Таблица 1">
            <a:extLst>
              <a:ext uri="{FF2B5EF4-FFF2-40B4-BE49-F238E27FC236}">
                <a16:creationId xmlns:a16="http://schemas.microsoft.com/office/drawing/2014/main" id="{C65934F9-8115-4651-879E-CF5F38A3AAE7}"/>
              </a:ext>
            </a:extLst>
          </p:cNvPr>
          <p:cNvGraphicFramePr>
            <a:graphicFrameLocks noGrp="1"/>
          </p:cNvGraphicFramePr>
          <p:nvPr>
            <p:extLst>
              <p:ext uri="{D42A27DB-BD31-4B8C-83A1-F6EECF244321}">
                <p14:modId xmlns:p14="http://schemas.microsoft.com/office/powerpoint/2010/main" val="2117971107"/>
              </p:ext>
            </p:extLst>
          </p:nvPr>
        </p:nvGraphicFramePr>
        <p:xfrm>
          <a:off x="676195" y="347609"/>
          <a:ext cx="7733168" cy="243332"/>
        </p:xfrm>
        <a:graphic>
          <a:graphicData uri="http://schemas.openxmlformats.org/drawingml/2006/table">
            <a:tbl>
              <a:tblPr firstRow="1" firstCol="1" bandRow="1">
                <a:tableStyleId>{5C22544A-7EE6-4342-B048-85BDC9FD1C3A}</a:tableStyleId>
              </a:tblPr>
              <a:tblGrid>
                <a:gridCol w="7733168">
                  <a:extLst>
                    <a:ext uri="{9D8B030D-6E8A-4147-A177-3AD203B41FA5}">
                      <a16:colId xmlns:a16="http://schemas.microsoft.com/office/drawing/2014/main" val="2707015869"/>
                    </a:ext>
                  </a:extLst>
                </a:gridCol>
              </a:tblGrid>
              <a:tr h="0">
                <a:tc>
                  <a:txBody>
                    <a:bodyPr/>
                    <a:lstStyle/>
                    <a:p>
                      <a:pPr algn="ctr">
                        <a:lnSpc>
                          <a:spcPct val="107000"/>
                        </a:lnSpc>
                        <a:spcBef>
                          <a:spcPts val="1200"/>
                        </a:spcBef>
                        <a:spcAft>
                          <a:spcPts val="300"/>
                        </a:spcAft>
                      </a:pPr>
                      <a:r>
                        <a:rPr lang="ro-RO" sz="1100" i="1" dirty="0">
                          <a:effectLst/>
                          <a:latin typeface="Times New Roman" panose="02020603050405020304" pitchFamily="18" charset="0"/>
                          <a:cs typeface="Times New Roman" panose="02020603050405020304" pitchFamily="18" charset="0"/>
                        </a:rPr>
                        <a:t> </a:t>
                      </a:r>
                      <a:r>
                        <a:rPr lang="ro-RO" sz="1600" i="1" dirty="0">
                          <a:solidFill>
                            <a:schemeClr val="tx1"/>
                          </a:solidFill>
                          <a:effectLst/>
                          <a:latin typeface="Times New Roman" panose="02020603050405020304" pitchFamily="18" charset="0"/>
                          <a:cs typeface="Times New Roman" panose="02020603050405020304" pitchFamily="18" charset="0"/>
                        </a:rPr>
                        <a:t>NECESARUL DE CAPACITĂȚI ȘI SOLUȚIILE CONSOLIDATE</a:t>
                      </a:r>
                      <a:endParaRPr lang="ru-RU" sz="1600" b="1"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2">
                        <a:lumMod val="75000"/>
                      </a:schemeClr>
                    </a:solidFill>
                  </a:tcPr>
                </a:tc>
                <a:extLst>
                  <a:ext uri="{0D108BD9-81ED-4DB2-BD59-A6C34878D82A}">
                    <a16:rowId xmlns:a16="http://schemas.microsoft.com/office/drawing/2014/main" val="3853624428"/>
                  </a:ext>
                </a:extLst>
              </a:tr>
            </a:tbl>
          </a:graphicData>
        </a:graphic>
      </p:graphicFrame>
      <p:graphicFrame>
        <p:nvGraphicFramePr>
          <p:cNvPr id="3" name="Таблица 2">
            <a:extLst>
              <a:ext uri="{FF2B5EF4-FFF2-40B4-BE49-F238E27FC236}">
                <a16:creationId xmlns:a16="http://schemas.microsoft.com/office/drawing/2014/main" id="{19F4B81A-A933-4136-9A21-CC2B57A6D6C5}"/>
              </a:ext>
            </a:extLst>
          </p:cNvPr>
          <p:cNvGraphicFramePr>
            <a:graphicFrameLocks noGrp="1"/>
          </p:cNvGraphicFramePr>
          <p:nvPr>
            <p:extLst>
              <p:ext uri="{D42A27DB-BD31-4B8C-83A1-F6EECF244321}">
                <p14:modId xmlns:p14="http://schemas.microsoft.com/office/powerpoint/2010/main" val="1300655845"/>
              </p:ext>
            </p:extLst>
          </p:nvPr>
        </p:nvGraphicFramePr>
        <p:xfrm>
          <a:off x="167780" y="653144"/>
          <a:ext cx="8691911" cy="4386030"/>
        </p:xfrm>
        <a:graphic>
          <a:graphicData uri="http://schemas.openxmlformats.org/drawingml/2006/table">
            <a:tbl>
              <a:tblPr firstRow="1" firstCol="1" bandRow="1">
                <a:tableStyleId>{5C22544A-7EE6-4342-B048-85BDC9FD1C3A}</a:tableStyleId>
              </a:tblPr>
              <a:tblGrid>
                <a:gridCol w="1422815">
                  <a:extLst>
                    <a:ext uri="{9D8B030D-6E8A-4147-A177-3AD203B41FA5}">
                      <a16:colId xmlns:a16="http://schemas.microsoft.com/office/drawing/2014/main" val="995283390"/>
                    </a:ext>
                  </a:extLst>
                </a:gridCol>
                <a:gridCol w="3703810">
                  <a:extLst>
                    <a:ext uri="{9D8B030D-6E8A-4147-A177-3AD203B41FA5}">
                      <a16:colId xmlns:a16="http://schemas.microsoft.com/office/drawing/2014/main" val="872328595"/>
                    </a:ext>
                  </a:extLst>
                </a:gridCol>
                <a:gridCol w="3565286">
                  <a:extLst>
                    <a:ext uri="{9D8B030D-6E8A-4147-A177-3AD203B41FA5}">
                      <a16:colId xmlns:a16="http://schemas.microsoft.com/office/drawing/2014/main" val="2708152051"/>
                    </a:ext>
                  </a:extLst>
                </a:gridCol>
              </a:tblGrid>
              <a:tr h="771225">
                <a:tc>
                  <a:txBody>
                    <a:bodyPr/>
                    <a:lstStyle/>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Nivel organizațional</a:t>
                      </a:r>
                    </a:p>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Instrumente</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tc>
                  <a:txBody>
                    <a:bodyPr/>
                    <a:lstStyle/>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Descrierea  necesarului de  capacități</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tc>
                  <a:txBody>
                    <a:bodyPr/>
                    <a:lstStyle/>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Soluțiile preferabile</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extLst>
                  <a:ext uri="{0D108BD9-81ED-4DB2-BD59-A6C34878D82A}">
                    <a16:rowId xmlns:a16="http://schemas.microsoft.com/office/drawing/2014/main" val="1818756286"/>
                  </a:ext>
                </a:extLst>
              </a:tr>
              <a:tr h="576622">
                <a:tc>
                  <a:txBody>
                    <a:bodyPr/>
                    <a:lstStyle/>
                    <a:p>
                      <a:pPr algn="l" eaLnBrk="0" fontAlgn="base" hangingPunct="0">
                        <a:lnSpc>
                          <a:spcPct val="107000"/>
                        </a:lnSpc>
                        <a:spcBef>
                          <a:spcPts val="1140"/>
                        </a:spcBef>
                        <a:spcAft>
                          <a:spcPts val="0"/>
                        </a:spcAft>
                      </a:pPr>
                      <a:r>
                        <a:rPr lang="ro-RO" sz="1200" dirty="0">
                          <a:effectLst/>
                        </a:rPr>
                        <a:t>Schimbări la nivel funcțional </a:t>
                      </a:r>
                      <a:r>
                        <a:rPr lang="ro-RO" sz="1200" dirty="0" err="1">
                          <a:effectLst/>
                        </a:rPr>
                        <a:t>şi</a:t>
                      </a:r>
                      <a:r>
                        <a:rPr lang="ro-RO" sz="1200" dirty="0">
                          <a:effectLst/>
                        </a:rPr>
                        <a:t> structural</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tc>
                  <a:txBody>
                    <a:bodyPr/>
                    <a:lstStyle/>
                    <a:p>
                      <a:pPr algn="l">
                        <a:lnSpc>
                          <a:spcPct val="107000"/>
                        </a:lnSpc>
                        <a:spcAft>
                          <a:spcPts val="0"/>
                        </a:spcAft>
                      </a:pPr>
                      <a:r>
                        <a:rPr lang="ro-RO" sz="1200" dirty="0">
                          <a:effectLst/>
                        </a:rPr>
                        <a:t>Personal instruit privind utilizarea PIGD, sistemului de videoconferință, abilități privind raportarea statistică electronică, abilități de fortificare a riscurilor.</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tc>
                  <a:txBody>
                    <a:bodyPr/>
                    <a:lstStyle/>
                    <a:p>
                      <a:pPr algn="l">
                        <a:lnSpc>
                          <a:spcPct val="107000"/>
                        </a:lnSpc>
                        <a:spcAft>
                          <a:spcPts val="0"/>
                        </a:spcAft>
                      </a:pPr>
                      <a:r>
                        <a:rPr lang="ro-RO" sz="1200" dirty="0">
                          <a:effectLst/>
                        </a:rPr>
                        <a:t>Instruirea angajaților responsabili și utilizatori a PIGD, sistemului de videoconferință,  raportare statistică electronică, gestionarea riscurilor;</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extLst>
                  <a:ext uri="{0D108BD9-81ED-4DB2-BD59-A6C34878D82A}">
                    <a16:rowId xmlns:a16="http://schemas.microsoft.com/office/drawing/2014/main" val="4179022437"/>
                  </a:ext>
                </a:extLst>
              </a:tr>
              <a:tr h="792917">
                <a:tc>
                  <a:txBody>
                    <a:bodyPr/>
                    <a:lstStyle/>
                    <a:p>
                      <a:pPr algn="l" eaLnBrk="0" fontAlgn="base" hangingPunct="0">
                        <a:lnSpc>
                          <a:spcPct val="107000"/>
                        </a:lnSpc>
                        <a:spcBef>
                          <a:spcPts val="1140"/>
                        </a:spcBef>
                        <a:spcAft>
                          <a:spcPts val="0"/>
                        </a:spcAft>
                      </a:pPr>
                      <a:r>
                        <a:rPr lang="ro-RO" sz="1200" dirty="0">
                          <a:effectLst/>
                        </a:rPr>
                        <a:t>Schimbări la nivelul sistemelor de management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tc>
                  <a:txBody>
                    <a:bodyPr/>
                    <a:lstStyle/>
                    <a:p>
                      <a:pPr algn="l">
                        <a:lnSpc>
                          <a:spcPct val="107000"/>
                        </a:lnSpc>
                        <a:spcAft>
                          <a:spcPts val="0"/>
                        </a:spcAft>
                      </a:pPr>
                      <a:r>
                        <a:rPr lang="ro-RO" sz="1200" dirty="0" err="1">
                          <a:effectLst/>
                        </a:rPr>
                        <a:t>Perfecţionarea</a:t>
                      </a:r>
                      <a:r>
                        <a:rPr lang="ro-RO" sz="1200" dirty="0">
                          <a:effectLst/>
                        </a:rPr>
                        <a:t> procesului de monitorizare </a:t>
                      </a:r>
                      <a:r>
                        <a:rPr lang="ro-RO" sz="1200" dirty="0" err="1">
                          <a:effectLst/>
                        </a:rPr>
                        <a:t>şi</a:t>
                      </a:r>
                      <a:r>
                        <a:rPr lang="ro-RO" sz="1200" dirty="0">
                          <a:effectLst/>
                        </a:rPr>
                        <a:t> autoevaluare a performanței în cadrul Curții de Apel Nord</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tc>
                  <a:txBody>
                    <a:bodyPr/>
                    <a:lstStyle/>
                    <a:p>
                      <a:pPr algn="l">
                        <a:lnSpc>
                          <a:spcPct val="107000"/>
                        </a:lnSpc>
                        <a:spcAft>
                          <a:spcPts val="0"/>
                        </a:spcAft>
                      </a:pPr>
                      <a:r>
                        <a:rPr lang="ro-RO" sz="1200" dirty="0">
                          <a:effectLst/>
                        </a:rPr>
                        <a:t>Instrucțiuni, regulamente pentru ghidarea personalului asupra modalității selectării și analizei statisticii electronice din PIGD</a:t>
                      </a:r>
                      <a:endParaRPr lang="ru-RU" sz="1200" dirty="0">
                        <a:effectLst/>
                      </a:endParaRPr>
                    </a:p>
                  </a:txBody>
                  <a:tcPr marL="68137" marR="68137" marT="33820" marB="33820"/>
                </a:tc>
                <a:extLst>
                  <a:ext uri="{0D108BD9-81ED-4DB2-BD59-A6C34878D82A}">
                    <a16:rowId xmlns:a16="http://schemas.microsoft.com/office/drawing/2014/main" val="4089094"/>
                  </a:ext>
                </a:extLst>
              </a:tr>
              <a:tr h="1275243">
                <a:tc>
                  <a:txBody>
                    <a:bodyPr/>
                    <a:lstStyle/>
                    <a:p>
                      <a:pPr algn="l" eaLnBrk="0" fontAlgn="base" hangingPunct="0">
                        <a:lnSpc>
                          <a:spcPct val="107000"/>
                        </a:lnSpc>
                        <a:spcBef>
                          <a:spcPts val="1140"/>
                        </a:spcBef>
                        <a:spcAft>
                          <a:spcPts val="0"/>
                        </a:spcAft>
                      </a:pPr>
                      <a:r>
                        <a:rPr lang="ro-RO" sz="1200" dirty="0">
                          <a:effectLst/>
                        </a:rPr>
                        <a:t>Tehnologii </a:t>
                      </a:r>
                      <a:r>
                        <a:rPr lang="ro-RO" sz="1200" dirty="0" err="1">
                          <a:effectLst/>
                        </a:rPr>
                        <a:t>informaţionale</a:t>
                      </a:r>
                      <a:r>
                        <a:rPr lang="ro-RO" sz="1200" dirty="0">
                          <a:effectLst/>
                        </a:rPr>
                        <a:t> </a:t>
                      </a:r>
                      <a:r>
                        <a:rPr lang="ro-RO" sz="1200" dirty="0" err="1">
                          <a:effectLst/>
                        </a:rPr>
                        <a:t>şi</a:t>
                      </a:r>
                      <a:r>
                        <a:rPr lang="ro-RO" sz="1200" dirty="0">
                          <a:effectLst/>
                        </a:rPr>
                        <a:t> </a:t>
                      </a:r>
                      <a:r>
                        <a:rPr lang="ro-RO" sz="1200" dirty="0" err="1">
                          <a:effectLst/>
                        </a:rPr>
                        <a:t>comunicaţii</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tc>
                  <a:txBody>
                    <a:bodyPr/>
                    <a:lstStyle/>
                    <a:p>
                      <a:pPr algn="l">
                        <a:lnSpc>
                          <a:spcPct val="107000"/>
                        </a:lnSpc>
                        <a:spcAft>
                          <a:spcPts val="0"/>
                        </a:spcAft>
                      </a:pPr>
                      <a:r>
                        <a:rPr lang="ro-RO" sz="1200" dirty="0" err="1">
                          <a:effectLst/>
                        </a:rPr>
                        <a:t>Investiţii</a:t>
                      </a:r>
                      <a:r>
                        <a:rPr lang="ro-RO" sz="1200" dirty="0">
                          <a:effectLst/>
                        </a:rPr>
                        <a:t> în tehnologiile </a:t>
                      </a:r>
                      <a:r>
                        <a:rPr lang="ro-RO" sz="1200" dirty="0" err="1">
                          <a:effectLst/>
                        </a:rPr>
                        <a:t>informaţionale</a:t>
                      </a:r>
                      <a:r>
                        <a:rPr lang="ro-RO" sz="1200" dirty="0">
                          <a:effectLst/>
                        </a:rPr>
                        <a:t> (inclusiv tehnică, soft-uri noi/performante, programe performante, sistem de videoconferință); </a:t>
                      </a:r>
                      <a:endParaRPr lang="ru-RU" sz="1200" dirty="0">
                        <a:effectLst/>
                      </a:endParaRPr>
                    </a:p>
                    <a:p>
                      <a:pPr algn="l">
                        <a:lnSpc>
                          <a:spcPct val="107000"/>
                        </a:lnSpc>
                        <a:spcAft>
                          <a:spcPts val="0"/>
                        </a:spcAft>
                      </a:pPr>
                      <a:r>
                        <a:rPr lang="ro-RO" sz="1200" dirty="0">
                          <a:effectLst/>
                        </a:rPr>
                        <a:t>Asigurarea cu tehnică corespunzătoare sau cu parametri necesari bunei funcționări a  PIGD (calculatoare, imprimante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tc>
                  <a:txBody>
                    <a:bodyPr/>
                    <a:lstStyle/>
                    <a:p>
                      <a:pPr algn="l">
                        <a:lnSpc>
                          <a:spcPct val="107000"/>
                        </a:lnSpc>
                        <a:spcAft>
                          <a:spcPts val="0"/>
                        </a:spcAft>
                      </a:pPr>
                      <a:r>
                        <a:rPr lang="ro-RO" sz="1200" dirty="0">
                          <a:effectLst/>
                        </a:rPr>
                        <a:t>Identificarea </a:t>
                      </a:r>
                      <a:r>
                        <a:rPr lang="ro-RO" sz="1200" dirty="0" err="1">
                          <a:effectLst/>
                        </a:rPr>
                        <a:t>necesităţilor</a:t>
                      </a:r>
                      <a:r>
                        <a:rPr lang="ro-RO" sz="1200" dirty="0">
                          <a:effectLst/>
                        </a:rPr>
                        <a:t> </a:t>
                      </a:r>
                      <a:r>
                        <a:rPr lang="ro-RO" sz="1200" dirty="0" err="1">
                          <a:effectLst/>
                        </a:rPr>
                        <a:t>şi</a:t>
                      </a:r>
                      <a:r>
                        <a:rPr lang="ro-RO" sz="1200" dirty="0">
                          <a:effectLst/>
                        </a:rPr>
                        <a:t> </a:t>
                      </a:r>
                      <a:r>
                        <a:rPr lang="ro-RO" sz="1200" dirty="0" err="1">
                          <a:effectLst/>
                        </a:rPr>
                        <a:t>specificaţiilor</a:t>
                      </a:r>
                      <a:r>
                        <a:rPr lang="ro-RO" sz="1200" dirty="0">
                          <a:effectLst/>
                        </a:rPr>
                        <a:t> tehnice pentru tehnologiile </a:t>
                      </a:r>
                      <a:r>
                        <a:rPr lang="ro-RO" sz="1200" dirty="0" err="1">
                          <a:effectLst/>
                        </a:rPr>
                        <a:t>adiţionale</a:t>
                      </a:r>
                      <a:r>
                        <a:rPr lang="ro-RO" sz="1200" dirty="0">
                          <a:effectLst/>
                        </a:rPr>
                        <a:t> sau pentru modernizarea celor existente;</a:t>
                      </a:r>
                      <a:endParaRPr lang="ru-RU" sz="1200" dirty="0">
                        <a:effectLst/>
                      </a:endParaRPr>
                    </a:p>
                    <a:p>
                      <a:pPr algn="l">
                        <a:lnSpc>
                          <a:spcPct val="107000"/>
                        </a:lnSpc>
                        <a:spcAft>
                          <a:spcPts val="0"/>
                        </a:spcAft>
                      </a:pPr>
                      <a:r>
                        <a:rPr lang="ro-RO" sz="1200" dirty="0">
                          <a:effectLst/>
                        </a:rPr>
                        <a:t>Achiziționarea calculatoarelor  cu parametrii necesari </a:t>
                      </a:r>
                      <a:r>
                        <a:rPr lang="ro-RO" sz="1200" dirty="0" err="1">
                          <a:effectLst/>
                        </a:rPr>
                        <a:t>versiulii</a:t>
                      </a:r>
                      <a:r>
                        <a:rPr lang="ro-RO" sz="1200" dirty="0">
                          <a:effectLst/>
                        </a:rPr>
                        <a:t> 0.5 a PIGD, imprimantelor cu o capacitate mai mare, a sistemelor de videoconferință pentru sălile de ședințe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extLst>
                  <a:ext uri="{0D108BD9-81ED-4DB2-BD59-A6C34878D82A}">
                    <a16:rowId xmlns:a16="http://schemas.microsoft.com/office/drawing/2014/main" val="2349822182"/>
                  </a:ext>
                </a:extLst>
              </a:tr>
              <a:tr h="653851">
                <a:tc>
                  <a:txBody>
                    <a:bodyPr/>
                    <a:lstStyle/>
                    <a:p>
                      <a:pPr algn="l" eaLnBrk="0" fontAlgn="base" hangingPunct="0">
                        <a:lnSpc>
                          <a:spcPct val="107000"/>
                        </a:lnSpc>
                        <a:spcBef>
                          <a:spcPts val="1140"/>
                        </a:spcBef>
                        <a:spcAft>
                          <a:spcPts val="0"/>
                        </a:spcAft>
                      </a:pPr>
                      <a:r>
                        <a:rPr lang="ro-RO" sz="1200" dirty="0">
                          <a:effectLst/>
                        </a:rPr>
                        <a:t>Infrastructura</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solidFill>
                      <a:schemeClr val="bg2">
                        <a:lumMod val="75000"/>
                      </a:schemeClr>
                    </a:solidFill>
                  </a:tcPr>
                </a:tc>
                <a:tc>
                  <a:txBody>
                    <a:bodyPr/>
                    <a:lstStyle/>
                    <a:p>
                      <a:pPr algn="l">
                        <a:lnSpc>
                          <a:spcPct val="107000"/>
                        </a:lnSpc>
                        <a:spcAft>
                          <a:spcPts val="0"/>
                        </a:spcAft>
                      </a:pPr>
                      <a:r>
                        <a:rPr lang="ro-RO" sz="1200" dirty="0">
                          <a:effectLst/>
                        </a:rPr>
                        <a:t>Reparații: Birourile angajaților, camerele de baie, ajustarea condițiilor pentru persoane cu dizabilități.</a:t>
                      </a:r>
                      <a:endParaRPr lang="ru-RU" sz="1200" dirty="0">
                        <a:effectLst/>
                      </a:endParaRPr>
                    </a:p>
                    <a:p>
                      <a:pPr algn="l">
                        <a:lnSpc>
                          <a:spcPct val="107000"/>
                        </a:lnSpc>
                        <a:spcAft>
                          <a:spcPts val="0"/>
                        </a:spcAft>
                      </a:pPr>
                      <a:r>
                        <a:rPr lang="ro-RO" sz="1200" dirty="0">
                          <a:effectLst/>
                        </a:rPr>
                        <a:t>Procurări: Mobilă; automobil.</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tc>
                  <a:txBody>
                    <a:bodyPr/>
                    <a:lstStyle/>
                    <a:p>
                      <a:pPr algn="l">
                        <a:lnSpc>
                          <a:spcPct val="107000"/>
                        </a:lnSpc>
                        <a:spcAft>
                          <a:spcPts val="0"/>
                        </a:spcAft>
                      </a:pPr>
                      <a:r>
                        <a:rPr lang="ro-RO" sz="1200" dirty="0">
                          <a:effectLst/>
                        </a:rPr>
                        <a:t>Planificarea în buget a cheltuielilor conform devizelor de cheltuieli, achiziționarea necesarului.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137" marR="68137" marT="33820" marB="33820"/>
                </a:tc>
                <a:extLst>
                  <a:ext uri="{0D108BD9-81ED-4DB2-BD59-A6C34878D82A}">
                    <a16:rowId xmlns:a16="http://schemas.microsoft.com/office/drawing/2014/main" val="2558185748"/>
                  </a:ext>
                </a:extLst>
              </a:tr>
            </a:tbl>
          </a:graphicData>
        </a:graphic>
      </p:graphicFrame>
    </p:spTree>
    <p:extLst>
      <p:ext uri="{BB962C8B-B14F-4D97-AF65-F5344CB8AC3E}">
        <p14:creationId xmlns:p14="http://schemas.microsoft.com/office/powerpoint/2010/main" val="4086506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306"/>
        <p:cNvGrpSpPr/>
        <p:nvPr/>
      </p:nvGrpSpPr>
      <p:grpSpPr>
        <a:xfrm>
          <a:off x="0" y="0"/>
          <a:ext cx="0" cy="0"/>
          <a:chOff x="0" y="0"/>
          <a:chExt cx="0" cy="0"/>
        </a:xfrm>
      </p:grpSpPr>
      <p:sp useBgFill="1">
        <p:nvSpPr>
          <p:cNvPr id="307" name="Google Shape;307;p8"/>
          <p:cNvSpPr txBox="1"/>
          <p:nvPr/>
        </p:nvSpPr>
        <p:spPr>
          <a:xfrm>
            <a:off x="888085" y="1151222"/>
            <a:ext cx="8009223" cy="1374889"/>
          </a:xfrm>
          <a:prstGeom prst="rect">
            <a:avLst/>
          </a:prstGeom>
          <a:ln>
            <a:solidFill>
              <a:schemeClr val="accent5">
                <a:lumMod val="60000"/>
                <a:lumOff val="40000"/>
                <a:alpha val="14000"/>
              </a:schemeClr>
            </a:solidFill>
          </a:ln>
        </p:spPr>
        <p:txBody>
          <a:bodyPr spcFirstLastPara="1" wrap="square" lIns="91425" tIns="45700" rIns="91425" bIns="45700" anchor="ctr" anchorCtr="0">
            <a:noAutofit/>
          </a:bodyPr>
          <a:lstStyle/>
          <a:p>
            <a:pPr lvl="0" algn="ctr">
              <a:buClr>
                <a:schemeClr val="dk1"/>
              </a:buClr>
              <a:buSzPct val="100000"/>
            </a:pPr>
            <a:endParaRPr sz="2800" b="1" i="0" u="none" strike="noStrike" cap="none" dirty="0">
              <a:latin typeface="Times New Roman" panose="02020603050405020304" pitchFamily="18" charset="0"/>
              <a:ea typeface="Calibri"/>
              <a:cs typeface="Times New Roman" panose="02020603050405020304" pitchFamily="18" charset="0"/>
              <a:sym typeface="Calibri"/>
            </a:endParaRPr>
          </a:p>
        </p:txBody>
      </p:sp>
      <p:sp>
        <p:nvSpPr>
          <p:cNvPr id="309" name="Google Shape;309;p8"/>
          <p:cNvSpPr txBox="1">
            <a:spLocks noGrp="1"/>
          </p:cNvSpPr>
          <p:nvPr>
            <p:ph type="sldNum" sz="quarter" idx="12"/>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21</a:t>
            </a:fld>
            <a:endParaRPr/>
          </a:p>
        </p:txBody>
      </p:sp>
      <p:graphicFrame>
        <p:nvGraphicFramePr>
          <p:cNvPr id="8" name="Таблица 7">
            <a:extLst>
              <a:ext uri="{FF2B5EF4-FFF2-40B4-BE49-F238E27FC236}">
                <a16:creationId xmlns:a16="http://schemas.microsoft.com/office/drawing/2014/main" id="{9AE7C33F-8356-485E-A441-D099A5456406}"/>
              </a:ext>
            </a:extLst>
          </p:cNvPr>
          <p:cNvGraphicFramePr>
            <a:graphicFrameLocks noGrp="1"/>
          </p:cNvGraphicFramePr>
          <p:nvPr>
            <p:extLst>
              <p:ext uri="{D42A27DB-BD31-4B8C-83A1-F6EECF244321}">
                <p14:modId xmlns:p14="http://schemas.microsoft.com/office/powerpoint/2010/main" val="3600930370"/>
              </p:ext>
            </p:extLst>
          </p:nvPr>
        </p:nvGraphicFramePr>
        <p:xfrm>
          <a:off x="238205" y="503338"/>
          <a:ext cx="8621486" cy="4439029"/>
        </p:xfrm>
        <a:graphic>
          <a:graphicData uri="http://schemas.openxmlformats.org/drawingml/2006/table">
            <a:tbl>
              <a:tblPr firstRow="1" firstCol="1" bandRow="1">
                <a:tableStyleId>{5C22544A-7EE6-4342-B048-85BDC9FD1C3A}</a:tableStyleId>
              </a:tblPr>
              <a:tblGrid>
                <a:gridCol w="1313758">
                  <a:extLst>
                    <a:ext uri="{9D8B030D-6E8A-4147-A177-3AD203B41FA5}">
                      <a16:colId xmlns:a16="http://schemas.microsoft.com/office/drawing/2014/main" val="3525400083"/>
                    </a:ext>
                  </a:extLst>
                </a:gridCol>
                <a:gridCol w="3735221">
                  <a:extLst>
                    <a:ext uri="{9D8B030D-6E8A-4147-A177-3AD203B41FA5}">
                      <a16:colId xmlns:a16="http://schemas.microsoft.com/office/drawing/2014/main" val="220678656"/>
                    </a:ext>
                  </a:extLst>
                </a:gridCol>
                <a:gridCol w="3572507">
                  <a:extLst>
                    <a:ext uri="{9D8B030D-6E8A-4147-A177-3AD203B41FA5}">
                      <a16:colId xmlns:a16="http://schemas.microsoft.com/office/drawing/2014/main" val="1697940658"/>
                    </a:ext>
                  </a:extLst>
                </a:gridCol>
              </a:tblGrid>
              <a:tr h="988650">
                <a:tc>
                  <a:txBody>
                    <a:bodyPr/>
                    <a:lstStyle/>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Nivel individual</a:t>
                      </a:r>
                    </a:p>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Tipul necesarului de  capacități</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297" marR="48297" marT="0" marB="0">
                    <a:solidFill>
                      <a:schemeClr val="bg2">
                        <a:lumMod val="75000"/>
                      </a:schemeClr>
                    </a:solidFill>
                  </a:tcPr>
                </a:tc>
                <a:tc>
                  <a:txBody>
                    <a:bodyPr/>
                    <a:lstStyle/>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Descrierea  necesarului de  capacități</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297" marR="48297" marT="0" marB="0">
                    <a:solidFill>
                      <a:schemeClr val="bg2">
                        <a:lumMod val="75000"/>
                      </a:schemeClr>
                    </a:solidFill>
                  </a:tcPr>
                </a:tc>
                <a:tc>
                  <a:txBody>
                    <a:bodyPr/>
                    <a:lstStyle/>
                    <a:p>
                      <a:pPr algn="ctr" eaLnBrk="0" fontAlgn="base" hangingPunct="0">
                        <a:lnSpc>
                          <a:spcPct val="107000"/>
                        </a:lnSpc>
                        <a:spcBef>
                          <a:spcPts val="1020"/>
                        </a:spcBef>
                        <a:spcAft>
                          <a:spcPts val="0"/>
                        </a:spcAft>
                      </a:pPr>
                      <a:r>
                        <a:rPr lang="ro-RO" sz="1400" kern="1200" dirty="0">
                          <a:solidFill>
                            <a:schemeClr val="tx1"/>
                          </a:solidFill>
                          <a:effectLst/>
                          <a:latin typeface="Times New Roman" panose="02020603050405020304" pitchFamily="18" charset="0"/>
                          <a:cs typeface="Times New Roman" panose="02020603050405020304" pitchFamily="18" charset="0"/>
                        </a:rPr>
                        <a:t>Soluțiile preferabile</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297" marR="48297" marT="0" marB="0">
                    <a:solidFill>
                      <a:schemeClr val="bg2">
                        <a:lumMod val="75000"/>
                      </a:schemeClr>
                    </a:solidFill>
                  </a:tcPr>
                </a:tc>
                <a:extLst>
                  <a:ext uri="{0D108BD9-81ED-4DB2-BD59-A6C34878D82A}">
                    <a16:rowId xmlns:a16="http://schemas.microsoft.com/office/drawing/2014/main" val="346237363"/>
                  </a:ext>
                </a:extLst>
              </a:tr>
              <a:tr h="1055143">
                <a:tc rowSpan="4">
                  <a:txBody>
                    <a:bodyPr/>
                    <a:lstStyle/>
                    <a:p>
                      <a:pPr algn="ctr" eaLnBrk="0" fontAlgn="base" hangingPunct="0">
                        <a:lnSpc>
                          <a:spcPct val="107000"/>
                        </a:lnSpc>
                        <a:spcBef>
                          <a:spcPts val="1140"/>
                        </a:spcBef>
                        <a:spcAft>
                          <a:spcPts val="0"/>
                        </a:spcAft>
                      </a:pPr>
                      <a:r>
                        <a:rPr lang="ro-RO" sz="1400" dirty="0">
                          <a:effectLst/>
                          <a:latin typeface="Times New Roman" panose="02020603050405020304" pitchFamily="18" charset="0"/>
                          <a:cs typeface="Times New Roman" panose="02020603050405020304" pitchFamily="18" charset="0"/>
                        </a:rPr>
                        <a:t>Instruirea </a:t>
                      </a:r>
                      <a:r>
                        <a:rPr lang="ro-RO" sz="1400" dirty="0" err="1">
                          <a:effectLst/>
                          <a:latin typeface="Times New Roman" panose="02020603050405020304" pitchFamily="18" charset="0"/>
                          <a:cs typeface="Times New Roman" panose="02020603050405020304" pitchFamily="18" charset="0"/>
                        </a:rPr>
                        <a:t>şi</a:t>
                      </a:r>
                      <a:r>
                        <a:rPr lang="ro-RO" sz="1400" dirty="0">
                          <a:effectLst/>
                          <a:latin typeface="Times New Roman" panose="02020603050405020304" pitchFamily="18" charset="0"/>
                          <a:cs typeface="Times New Roman" panose="02020603050405020304" pitchFamily="18" charset="0"/>
                        </a:rPr>
                        <a:t> dezvoltarea profesională</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8297" marR="48297" marT="0" marB="0">
                    <a:solidFill>
                      <a:schemeClr val="bg2">
                        <a:lumMod val="75000"/>
                      </a:schemeClr>
                    </a:solidFill>
                  </a:tcPr>
                </a:tc>
                <a:tc>
                  <a:txBody>
                    <a:bodyPr/>
                    <a:lstStyle/>
                    <a:p>
                      <a:pPr algn="l">
                        <a:lnSpc>
                          <a:spcPct val="107000"/>
                        </a:lnSpc>
                        <a:spcAft>
                          <a:spcPts val="0"/>
                        </a:spcAft>
                      </a:pPr>
                      <a:r>
                        <a:rPr lang="ro-RO" sz="1200" dirty="0">
                          <a:effectLst/>
                        </a:rPr>
                        <a:t>Instruirea continuă a angajaților pentru asigurarea unui nivel înalt al </a:t>
                      </a:r>
                      <a:r>
                        <a:rPr lang="ro-RO" sz="1200" dirty="0" err="1">
                          <a:effectLst/>
                        </a:rPr>
                        <a:t>calităţii</a:t>
                      </a:r>
                      <a:r>
                        <a:rPr lang="ro-RO" sz="1200" dirty="0">
                          <a:effectLst/>
                        </a:rPr>
                        <a:t> serviciilor prestate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tc>
                  <a:txBody>
                    <a:bodyPr/>
                    <a:lstStyle/>
                    <a:p>
                      <a:pPr algn="l" eaLnBrk="0" fontAlgn="base" hangingPunct="0">
                        <a:lnSpc>
                          <a:spcPct val="107000"/>
                        </a:lnSpc>
                        <a:spcAft>
                          <a:spcPts val="0"/>
                        </a:spcAft>
                      </a:pPr>
                      <a:r>
                        <a:rPr lang="ro-RO" sz="1200" dirty="0">
                          <a:effectLst/>
                        </a:rPr>
                        <a:t>Elaborarea planului de instruiri individuale pe subdiviziuni;</a:t>
                      </a:r>
                      <a:endParaRPr lang="ru-RU" sz="1200" dirty="0">
                        <a:effectLst/>
                      </a:endParaRPr>
                    </a:p>
                    <a:p>
                      <a:pPr algn="l" eaLnBrk="0" fontAlgn="base" hangingPunct="0">
                        <a:lnSpc>
                          <a:spcPct val="107000"/>
                        </a:lnSpc>
                        <a:spcAft>
                          <a:spcPts val="0"/>
                        </a:spcAft>
                      </a:pPr>
                      <a:r>
                        <a:rPr lang="ro-RO" sz="1200" dirty="0">
                          <a:effectLst/>
                        </a:rPr>
                        <a:t>Participare la cursuri de </a:t>
                      </a:r>
                      <a:r>
                        <a:rPr lang="ro-RO" sz="1200" dirty="0" err="1">
                          <a:effectLst/>
                        </a:rPr>
                        <a:t>perfecţionare</a:t>
                      </a:r>
                      <a:r>
                        <a:rPr lang="ro-RO" sz="1200" dirty="0">
                          <a:effectLst/>
                        </a:rPr>
                        <a:t>, seminare în </a:t>
                      </a:r>
                      <a:r>
                        <a:rPr lang="ro-RO" sz="1200" dirty="0" err="1">
                          <a:effectLst/>
                        </a:rPr>
                        <a:t>ţară</a:t>
                      </a:r>
                      <a:r>
                        <a:rPr lang="ro-RO" sz="1200" dirty="0">
                          <a:effectLst/>
                        </a:rPr>
                        <a:t>;</a:t>
                      </a:r>
                      <a:endParaRPr lang="ru-RU" sz="1200" dirty="0">
                        <a:effectLst/>
                      </a:endParaRPr>
                    </a:p>
                    <a:p>
                      <a:pPr algn="l" eaLnBrk="0" fontAlgn="base" hangingPunct="0">
                        <a:lnSpc>
                          <a:spcPct val="107000"/>
                        </a:lnSpc>
                        <a:spcAft>
                          <a:spcPts val="0"/>
                        </a:spcAft>
                      </a:pPr>
                      <a:r>
                        <a:rPr lang="ro-RO" sz="1200" dirty="0">
                          <a:effectLst/>
                        </a:rPr>
                        <a:t>Vizite de studii</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extLst>
                  <a:ext uri="{0D108BD9-81ED-4DB2-BD59-A6C34878D82A}">
                    <a16:rowId xmlns:a16="http://schemas.microsoft.com/office/drawing/2014/main" val="1247183889"/>
                  </a:ext>
                </a:extLst>
              </a:tr>
              <a:tr h="548979">
                <a:tc vMerge="1">
                  <a:txBody>
                    <a:bodyPr/>
                    <a:lstStyle/>
                    <a:p>
                      <a:endParaRPr lang="ru-RU"/>
                    </a:p>
                  </a:txBody>
                  <a:tcPr/>
                </a:tc>
                <a:tc>
                  <a:txBody>
                    <a:bodyPr/>
                    <a:lstStyle/>
                    <a:p>
                      <a:pPr algn="l">
                        <a:lnSpc>
                          <a:spcPct val="107000"/>
                        </a:lnSpc>
                        <a:spcAft>
                          <a:spcPts val="0"/>
                        </a:spcAft>
                      </a:pPr>
                      <a:r>
                        <a:rPr lang="ro-RO" sz="1200" dirty="0">
                          <a:effectLst/>
                        </a:rPr>
                        <a:t>Fortificarea </a:t>
                      </a:r>
                      <a:r>
                        <a:rPr lang="ro-RO" sz="1200" dirty="0" err="1">
                          <a:effectLst/>
                        </a:rPr>
                        <a:t>capacităţilor</a:t>
                      </a:r>
                      <a:r>
                        <a:rPr lang="ro-RO" sz="1200" dirty="0">
                          <a:effectLst/>
                        </a:rPr>
                        <a:t> de planificare bugetară </a:t>
                      </a:r>
                      <a:r>
                        <a:rPr lang="ro-RO" sz="1200" dirty="0" err="1">
                          <a:effectLst/>
                        </a:rPr>
                        <a:t>şi</a:t>
                      </a:r>
                      <a:r>
                        <a:rPr lang="ro-RO" sz="1200" dirty="0">
                          <a:effectLst/>
                        </a:rPr>
                        <a:t> evaluare a costurilor</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tc>
                  <a:txBody>
                    <a:bodyPr/>
                    <a:lstStyle/>
                    <a:p>
                      <a:pPr algn="l" eaLnBrk="0" fontAlgn="base" hangingPunct="0">
                        <a:lnSpc>
                          <a:spcPct val="107000"/>
                        </a:lnSpc>
                        <a:spcAft>
                          <a:spcPts val="0"/>
                        </a:spcAft>
                      </a:pPr>
                      <a:r>
                        <a:rPr lang="ro-RO" sz="1200" dirty="0">
                          <a:effectLst/>
                        </a:rPr>
                        <a:t>Cursuri de instruire în domeniul planificării bugetare </a:t>
                      </a:r>
                      <a:r>
                        <a:rPr lang="ro-RO" sz="1200" dirty="0" err="1">
                          <a:effectLst/>
                        </a:rPr>
                        <a:t>şi</a:t>
                      </a:r>
                      <a:r>
                        <a:rPr lang="ro-RO" sz="1200" dirty="0">
                          <a:effectLst/>
                        </a:rPr>
                        <a:t> evaluării costurilor</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extLst>
                  <a:ext uri="{0D108BD9-81ED-4DB2-BD59-A6C34878D82A}">
                    <a16:rowId xmlns:a16="http://schemas.microsoft.com/office/drawing/2014/main" val="3217582415"/>
                  </a:ext>
                </a:extLst>
              </a:tr>
              <a:tr h="698201">
                <a:tc vMerge="1">
                  <a:txBody>
                    <a:bodyPr/>
                    <a:lstStyle/>
                    <a:p>
                      <a:endParaRPr lang="ru-RU"/>
                    </a:p>
                  </a:txBody>
                  <a:tcPr/>
                </a:tc>
                <a:tc>
                  <a:txBody>
                    <a:bodyPr/>
                    <a:lstStyle/>
                    <a:p>
                      <a:pPr algn="l">
                        <a:lnSpc>
                          <a:spcPct val="107000"/>
                        </a:lnSpc>
                        <a:spcAft>
                          <a:spcPts val="0"/>
                        </a:spcAft>
                      </a:pPr>
                      <a:r>
                        <a:rPr lang="ro-RO" sz="1200">
                          <a:effectLst/>
                        </a:rPr>
                        <a:t>Cunoştinţe de limbă engleză pentru studierea experienţei avansate şi interacţiunea cu partenerii străini</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tc>
                  <a:txBody>
                    <a:bodyPr/>
                    <a:lstStyle/>
                    <a:p>
                      <a:pPr algn="l" eaLnBrk="0" fontAlgn="base" hangingPunct="0">
                        <a:lnSpc>
                          <a:spcPct val="107000"/>
                        </a:lnSpc>
                        <a:spcAft>
                          <a:spcPts val="0"/>
                        </a:spcAft>
                      </a:pPr>
                      <a:r>
                        <a:rPr lang="ro-RO" sz="1200" dirty="0">
                          <a:effectLst/>
                        </a:rPr>
                        <a:t>Instruiri de limbă engleză, vizite de studiu peste hotare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extLst>
                  <a:ext uri="{0D108BD9-81ED-4DB2-BD59-A6C34878D82A}">
                    <a16:rowId xmlns:a16="http://schemas.microsoft.com/office/drawing/2014/main" val="2583009188"/>
                  </a:ext>
                </a:extLst>
              </a:tr>
              <a:tr h="1111879">
                <a:tc vMerge="1">
                  <a:txBody>
                    <a:bodyPr/>
                    <a:lstStyle/>
                    <a:p>
                      <a:endParaRPr lang="ru-RU"/>
                    </a:p>
                  </a:txBody>
                  <a:tcPr/>
                </a:tc>
                <a:tc>
                  <a:txBody>
                    <a:bodyPr/>
                    <a:lstStyle/>
                    <a:p>
                      <a:pPr algn="l">
                        <a:lnSpc>
                          <a:spcPct val="107000"/>
                        </a:lnSpc>
                        <a:spcAft>
                          <a:spcPts val="0"/>
                        </a:spcAft>
                      </a:pPr>
                      <a:r>
                        <a:rPr lang="ro-RO" sz="1200" dirty="0">
                          <a:effectLst/>
                        </a:rPr>
                        <a:t> </a:t>
                      </a:r>
                      <a:endParaRPr lang="ru-RU" sz="1200" dirty="0">
                        <a:effectLst/>
                      </a:endParaRPr>
                    </a:p>
                    <a:p>
                      <a:pPr algn="l">
                        <a:lnSpc>
                          <a:spcPct val="107000"/>
                        </a:lnSpc>
                        <a:spcAft>
                          <a:spcPts val="0"/>
                        </a:spcAft>
                      </a:pPr>
                      <a:r>
                        <a:rPr lang="ro-RO" sz="1200" dirty="0">
                          <a:effectLst/>
                        </a:rPr>
                        <a:t>Dezvoltarea sistemului intern de motivare a personalului</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tc>
                  <a:txBody>
                    <a:bodyPr/>
                    <a:lstStyle/>
                    <a:p>
                      <a:pPr algn="l" eaLnBrk="0" fontAlgn="base" hangingPunct="0">
                        <a:lnSpc>
                          <a:spcPct val="107000"/>
                        </a:lnSpc>
                        <a:spcAft>
                          <a:spcPts val="0"/>
                        </a:spcAft>
                      </a:pPr>
                      <a:r>
                        <a:rPr lang="ro-RO" sz="1200" dirty="0">
                          <a:effectLst/>
                        </a:rPr>
                        <a:t>Identificarea schimbărilor posibile în politicile interne în domeniul resurselor umane;</a:t>
                      </a:r>
                      <a:endParaRPr lang="ru-RU" sz="1200" dirty="0">
                        <a:effectLst/>
                      </a:endParaRPr>
                    </a:p>
                    <a:p>
                      <a:pPr algn="l" eaLnBrk="0" fontAlgn="base" hangingPunct="0">
                        <a:lnSpc>
                          <a:spcPct val="107000"/>
                        </a:lnSpc>
                        <a:spcAft>
                          <a:spcPts val="0"/>
                        </a:spcAft>
                      </a:pPr>
                      <a:r>
                        <a:rPr lang="ro-RO" sz="1200" dirty="0">
                          <a:effectLst/>
                        </a:rPr>
                        <a:t>Stabilirea obiectivelor individuale;</a:t>
                      </a:r>
                      <a:endParaRPr lang="ru-RU" sz="1200" dirty="0">
                        <a:effectLst/>
                      </a:endParaRPr>
                    </a:p>
                    <a:p>
                      <a:pPr algn="l" eaLnBrk="0" fontAlgn="base" hangingPunct="0">
                        <a:lnSpc>
                          <a:spcPct val="107000"/>
                        </a:lnSpc>
                        <a:spcAft>
                          <a:spcPts val="0"/>
                        </a:spcAft>
                      </a:pPr>
                      <a:r>
                        <a:rPr lang="ro-RO" sz="1200" dirty="0">
                          <a:effectLst/>
                        </a:rPr>
                        <a:t>Evaluarea semestrială a performanțelor profesionale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8297" marR="48297" marT="0" marB="0"/>
                </a:tc>
                <a:extLst>
                  <a:ext uri="{0D108BD9-81ED-4DB2-BD59-A6C34878D82A}">
                    <a16:rowId xmlns:a16="http://schemas.microsoft.com/office/drawing/2014/main" val="2570741531"/>
                  </a:ext>
                </a:extLst>
              </a:tr>
            </a:tbl>
          </a:graphicData>
        </a:graphic>
      </p:graphicFrame>
    </p:spTree>
    <p:extLst>
      <p:ext uri="{BB962C8B-B14F-4D97-AF65-F5344CB8AC3E}">
        <p14:creationId xmlns:p14="http://schemas.microsoft.com/office/powerpoint/2010/main" val="1048288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306"/>
        <p:cNvGrpSpPr/>
        <p:nvPr/>
      </p:nvGrpSpPr>
      <p:grpSpPr>
        <a:xfrm>
          <a:off x="0" y="0"/>
          <a:ext cx="0" cy="0"/>
          <a:chOff x="0" y="0"/>
          <a:chExt cx="0" cy="0"/>
        </a:xfrm>
      </p:grpSpPr>
      <p:sp useBgFill="1">
        <p:nvSpPr>
          <p:cNvPr id="307" name="Google Shape;307;p8"/>
          <p:cNvSpPr txBox="1"/>
          <p:nvPr/>
        </p:nvSpPr>
        <p:spPr>
          <a:xfrm>
            <a:off x="888085" y="1151222"/>
            <a:ext cx="8009223" cy="1374889"/>
          </a:xfrm>
          <a:prstGeom prst="rect">
            <a:avLst/>
          </a:prstGeom>
          <a:ln>
            <a:solidFill>
              <a:schemeClr val="accent5">
                <a:lumMod val="60000"/>
                <a:lumOff val="40000"/>
                <a:alpha val="14000"/>
              </a:schemeClr>
            </a:solidFill>
          </a:ln>
        </p:spPr>
        <p:txBody>
          <a:bodyPr spcFirstLastPara="1" wrap="square" lIns="91425" tIns="45700" rIns="91425" bIns="45700" anchor="ctr" anchorCtr="0">
            <a:noAutofit/>
          </a:bodyPr>
          <a:lstStyle/>
          <a:p>
            <a:pPr lvl="0" algn="ctr">
              <a:buClr>
                <a:schemeClr val="dk1"/>
              </a:buClr>
              <a:buSzPct val="100000"/>
            </a:pPr>
            <a:endParaRPr sz="2800" b="1" i="0" u="none" strike="noStrike" cap="none" dirty="0">
              <a:latin typeface="Times New Roman" panose="02020603050405020304" pitchFamily="18" charset="0"/>
              <a:ea typeface="Calibri"/>
              <a:cs typeface="Times New Roman" panose="02020603050405020304" pitchFamily="18" charset="0"/>
              <a:sym typeface="Calibri"/>
            </a:endParaRPr>
          </a:p>
        </p:txBody>
      </p:sp>
      <p:sp>
        <p:nvSpPr>
          <p:cNvPr id="309" name="Google Shape;309;p8"/>
          <p:cNvSpPr txBox="1">
            <a:spLocks noGrp="1"/>
          </p:cNvSpPr>
          <p:nvPr>
            <p:ph type="sldNum" sz="quarter" idx="12"/>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22</a:t>
            </a:fld>
            <a:endParaRPr/>
          </a:p>
        </p:txBody>
      </p:sp>
      <p:sp>
        <p:nvSpPr>
          <p:cNvPr id="3" name="Прямоугольник 2">
            <a:extLst>
              <a:ext uri="{FF2B5EF4-FFF2-40B4-BE49-F238E27FC236}">
                <a16:creationId xmlns:a16="http://schemas.microsoft.com/office/drawing/2014/main" id="{D40743C4-5FCB-4DA7-8903-CB6107D3DA6B}"/>
              </a:ext>
            </a:extLst>
          </p:cNvPr>
          <p:cNvSpPr/>
          <p:nvPr/>
        </p:nvSpPr>
        <p:spPr>
          <a:xfrm>
            <a:off x="317215" y="795226"/>
            <a:ext cx="8580093" cy="4273157"/>
          </a:xfrm>
          <a:prstGeom prst="rect">
            <a:avLst/>
          </a:prstGeom>
        </p:spPr>
        <p:txBody>
          <a:bodyPr wrap="square">
            <a:spAutoFit/>
          </a:bodyPr>
          <a:lstStyle/>
          <a:p>
            <a:pPr marR="288290" algn="ctr">
              <a:lnSpc>
                <a:spcPct val="115000"/>
              </a:lnSpc>
              <a:spcBef>
                <a:spcPts val="1200"/>
              </a:spcBef>
              <a:spcAft>
                <a:spcPts val="600"/>
              </a:spcAft>
            </a:pPr>
            <a:r>
              <a:rPr lang="ro-RO" sz="1200" b="1" i="1" dirty="0">
                <a:latin typeface="Times New Roman" panose="02020603050405020304" pitchFamily="18" charset="0"/>
                <a:ea typeface="Times New Roman" panose="02020603050405020304" pitchFamily="18" charset="0"/>
              </a:rPr>
              <a:t>MONITORIZARE  ŞI  EVALUARE</a:t>
            </a:r>
            <a:r>
              <a:rPr lang="ro-RO" sz="1200" i="1" dirty="0">
                <a:latin typeface="Times New Roman" panose="02020603050405020304" pitchFamily="18" charset="0"/>
                <a:ea typeface="Times New Roman" panose="02020603050405020304" pitchFamily="18" charset="0"/>
              </a:rPr>
              <a:t> </a:t>
            </a:r>
            <a:endParaRPr lang="ru-RU" sz="1200" b="1" i="1" dirty="0">
              <a:latin typeface="Times New Roman" panose="02020603050405020304" pitchFamily="18" charset="0"/>
              <a:ea typeface="Times New Roman" panose="02020603050405020304" pitchFamily="18" charset="0"/>
            </a:endParaRPr>
          </a:p>
          <a:p>
            <a:pPr marR="288290" algn="just"/>
            <a:r>
              <a:rPr lang="ro-RO" sz="1200" dirty="0">
                <a:latin typeface="Times New Roman" panose="02020603050405020304" pitchFamily="18" charset="0"/>
                <a:ea typeface="Times New Roman" panose="02020603050405020304" pitchFamily="18" charset="0"/>
              </a:rPr>
              <a:t>         Responsabilitatea în ceea ce ține de procesul de monitorizare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evaluare a </a:t>
            </a:r>
            <a:r>
              <a:rPr lang="ro-RO" sz="1200" dirty="0" err="1">
                <a:latin typeface="Times New Roman" panose="02020603050405020304" pitchFamily="18" charset="0"/>
                <a:ea typeface="Times New Roman" panose="02020603050405020304" pitchFamily="18" charset="0"/>
              </a:rPr>
              <a:t>activităţii</a:t>
            </a:r>
            <a:r>
              <a:rPr lang="ro-RO" sz="1200" dirty="0">
                <a:latin typeface="Times New Roman" panose="02020603050405020304" pitchFamily="18" charset="0"/>
                <a:ea typeface="Times New Roman" panose="02020603050405020304" pitchFamily="18" charset="0"/>
              </a:rPr>
              <a:t> Curții de Apel Nord (PDS) este pusă în seama Șefului secretariatului. La solicitarea acestuia, toate subdiviziunile urmează să prezinte în termenul solicitat </a:t>
            </a:r>
            <a:r>
              <a:rPr lang="ro-RO" sz="1200" dirty="0" err="1">
                <a:latin typeface="Times New Roman" panose="02020603050405020304" pitchFamily="18" charset="0"/>
                <a:ea typeface="Times New Roman" panose="02020603050405020304" pitchFamily="18" charset="0"/>
              </a:rPr>
              <a:t>informaţia</a:t>
            </a:r>
            <a:r>
              <a:rPr lang="ro-RO" sz="1200" dirty="0">
                <a:latin typeface="Times New Roman" panose="02020603050405020304" pitchFamily="18" charset="0"/>
                <a:ea typeface="Times New Roman" panose="02020603050405020304" pitchFamily="18" charset="0"/>
              </a:rPr>
              <a:t> relevantă, privind realizarea obiectivelor/</a:t>
            </a:r>
            <a:r>
              <a:rPr lang="ro-RO" sz="1200" dirty="0" err="1">
                <a:latin typeface="Times New Roman" panose="02020603050405020304" pitchFamily="18" charset="0"/>
                <a:ea typeface="Times New Roman" panose="02020603050405020304" pitchFamily="18" charset="0"/>
              </a:rPr>
              <a:t>acţiunilor</a:t>
            </a:r>
            <a:r>
              <a:rPr lang="ro-RO" sz="1200" dirty="0">
                <a:latin typeface="Times New Roman" panose="02020603050405020304" pitchFamily="18" charset="0"/>
                <a:ea typeface="Times New Roman" panose="02020603050405020304" pitchFamily="18" charset="0"/>
              </a:rPr>
              <a:t> de care, </a:t>
            </a:r>
            <a:r>
              <a:rPr lang="ro-RO" sz="1200" dirty="0" err="1">
                <a:latin typeface="Times New Roman" panose="02020603050405020304" pitchFamily="18" charset="0"/>
                <a:ea typeface="Times New Roman" panose="02020603050405020304" pitchFamily="18" charset="0"/>
              </a:rPr>
              <a:t>aceştia</a:t>
            </a:r>
            <a:r>
              <a:rPr lang="ro-RO" sz="1200" dirty="0">
                <a:latin typeface="Times New Roman" panose="02020603050405020304" pitchFamily="18" charset="0"/>
                <a:ea typeface="Times New Roman" panose="02020603050405020304" pitchFamily="18" charset="0"/>
              </a:rPr>
              <a:t> din urmă, sunt responsabili.</a:t>
            </a:r>
            <a:endParaRPr lang="ro-RO" sz="1200" b="1" dirty="0">
              <a:latin typeface="Times New Roman" panose="02020603050405020304" pitchFamily="18" charset="0"/>
              <a:ea typeface="Times New Roman" panose="02020603050405020304" pitchFamily="18" charset="0"/>
            </a:endParaRPr>
          </a:p>
          <a:p>
            <a:pPr marR="288290" indent="360363" algn="just">
              <a:tabLst>
                <a:tab pos="444500" algn="l"/>
              </a:tabLst>
            </a:pPr>
            <a:r>
              <a:rPr lang="ro-RO" sz="1200" dirty="0">
                <a:latin typeface="Times New Roman" panose="02020603050405020304" pitchFamily="18" charset="0"/>
                <a:ea typeface="Times New Roman" panose="02020603050405020304" pitchFamily="18" charset="0"/>
              </a:rPr>
              <a:t>Monitorizarea reprezintă o analiză permanentă a progreselor la implementarea obiectivelor/</a:t>
            </a:r>
            <a:r>
              <a:rPr lang="ro-RO" sz="1200" dirty="0" err="1">
                <a:latin typeface="Times New Roman" panose="02020603050405020304" pitchFamily="18" charset="0"/>
                <a:ea typeface="Times New Roman" panose="02020603050405020304" pitchFamily="18" charset="0"/>
              </a:rPr>
              <a:t>acţiunilor</a:t>
            </a:r>
            <a:r>
              <a:rPr lang="ro-RO" sz="1200" dirty="0">
                <a:latin typeface="Times New Roman" panose="02020603050405020304" pitchFamily="18" charset="0"/>
                <a:ea typeface="Times New Roman" panose="02020603050405020304" pitchFamily="18" charset="0"/>
              </a:rPr>
              <a:t>. Acest proces se va efectua în baza </a:t>
            </a:r>
            <a:r>
              <a:rPr lang="ro-RO" sz="1200" dirty="0" err="1">
                <a:latin typeface="Times New Roman" panose="02020603050405020304" pitchFamily="18" charset="0"/>
                <a:ea typeface="Times New Roman" panose="02020603050405020304" pitchFamily="18" charset="0"/>
              </a:rPr>
              <a:t>acţiunilor</a:t>
            </a:r>
            <a:r>
              <a:rPr lang="ro-RO" sz="1200" dirty="0">
                <a:latin typeface="Times New Roman" panose="02020603050405020304" pitchFamily="18" charset="0"/>
                <a:ea typeface="Times New Roman" panose="02020603050405020304" pitchFamily="18" charset="0"/>
              </a:rPr>
              <a:t> incluse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a rezultatelor propuse în Planurile anuale de activitate, care la rândul lor reies din obiectivele Programului de Dezvoltare Strategică.</a:t>
            </a:r>
          </a:p>
          <a:p>
            <a:pPr marR="288290" indent="360363" algn="just">
              <a:tabLst>
                <a:tab pos="444500" algn="l"/>
              </a:tabLst>
            </a:pPr>
            <a:r>
              <a:rPr lang="ro-RO" sz="1200" dirty="0">
                <a:latin typeface="Times New Roman" panose="02020603050405020304" pitchFamily="18" charset="0"/>
                <a:ea typeface="Times New Roman" panose="02020603050405020304" pitchFamily="18" charset="0"/>
              </a:rPr>
              <a:t>Evaluarea anuală se va realiza la finele anului în baza Planului anual al Curții de Apel Nord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va rezulta în Raportul privind activitatea Curții de Apel Nord.</a:t>
            </a:r>
            <a:endParaRPr lang="ro-RO" sz="1200" b="1" dirty="0">
              <a:latin typeface="Times New Roman" panose="02020603050405020304" pitchFamily="18" charset="0"/>
              <a:ea typeface="Times New Roman" panose="02020603050405020304" pitchFamily="18" charset="0"/>
            </a:endParaRPr>
          </a:p>
          <a:p>
            <a:pPr marR="288290" indent="360363" algn="just">
              <a:tabLst>
                <a:tab pos="444500" algn="l"/>
              </a:tabLst>
            </a:pPr>
            <a:r>
              <a:rPr lang="ro-RO" sz="1200" dirty="0">
                <a:latin typeface="Times New Roman" panose="02020603050405020304" pitchFamily="18" charset="0"/>
                <a:ea typeface="Times New Roman" panose="02020603050405020304" pitchFamily="18" charset="0"/>
              </a:rPr>
              <a:t>Raportul anual va indica realizările vizavi de obiectivele stabilite și va sta la baza stabilirii necesităților care vor îmbunătăți activitatea instanței. Acesta va constitui o analiză mai detaliată decât monitorizarea, deoarece vor fi identificate cauzele/factorii care au influențat succesul sau insuccesul realizării în vederea propunerii de măsuri corective mai substanțiale pentru anul următor. Totodată, raportul de evaluare va compara activitatea cu anul precedent. </a:t>
            </a:r>
            <a:endParaRPr lang="ro-RO" sz="1200" b="1" dirty="0">
              <a:latin typeface="Times New Roman" panose="02020603050405020304" pitchFamily="18" charset="0"/>
              <a:ea typeface="Times New Roman" panose="02020603050405020304" pitchFamily="18" charset="0"/>
            </a:endParaRPr>
          </a:p>
          <a:p>
            <a:pPr marR="288290" indent="360363" algn="just">
              <a:tabLst>
                <a:tab pos="444500" algn="l"/>
              </a:tabLst>
            </a:pPr>
            <a:r>
              <a:rPr lang="ro-RO" sz="1200" dirty="0">
                <a:latin typeface="Times New Roman" panose="02020603050405020304" pitchFamily="18" charset="0"/>
                <a:ea typeface="Times New Roman" panose="02020603050405020304" pitchFamily="18" charset="0"/>
              </a:rPr>
              <a:t>Evaluarea finală a PDS se va realiza la finele anului de implementare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va servi în calitate de bază pentru elaborarea următorului PDS. Scopul acestei evaluări este identificarea nivelului de realizare a Obiectivelor PDS, impactul ca urmare a realizării acestora, schimbările care s-au produs la compartimentul probleme pe care programele sectoriale urmau să le </a:t>
            </a:r>
            <a:r>
              <a:rPr lang="ro-RO" sz="1200" dirty="0" err="1">
                <a:latin typeface="Times New Roman" panose="02020603050405020304" pitchFamily="18" charset="0"/>
                <a:ea typeface="Times New Roman" panose="02020603050405020304" pitchFamily="18" charset="0"/>
              </a:rPr>
              <a:t>soluţioneze</a:t>
            </a:r>
            <a:r>
              <a:rPr lang="ro-RO" sz="1200" dirty="0">
                <a:latin typeface="Times New Roman" panose="02020603050405020304" pitchFamily="18" charset="0"/>
                <a:ea typeface="Times New Roman" panose="02020603050405020304" pitchFamily="18" charset="0"/>
              </a:rPr>
              <a:t>, etc..</a:t>
            </a:r>
          </a:p>
          <a:p>
            <a:pPr marR="288290" indent="360363" algn="just">
              <a:tabLst>
                <a:tab pos="444500" algn="l"/>
              </a:tabLst>
            </a:pPr>
            <a:r>
              <a:rPr lang="ro-RO" sz="1200" dirty="0">
                <a:latin typeface="Times New Roman" panose="02020603050405020304" pitchFamily="18" charset="0"/>
                <a:ea typeface="Times New Roman" panose="02020603050405020304" pitchFamily="18" charset="0"/>
              </a:rPr>
              <a:t>Evaluarea finală a PDS va include rezultatul consultărilor interne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externe în vederea </a:t>
            </a:r>
            <a:r>
              <a:rPr lang="ro-RO" sz="1200" dirty="0" err="1">
                <a:latin typeface="Times New Roman" panose="02020603050405020304" pitchFamily="18" charset="0"/>
                <a:ea typeface="Times New Roman" panose="02020603050405020304" pitchFamily="18" charset="0"/>
              </a:rPr>
              <a:t>obţinerii</a:t>
            </a:r>
            <a:r>
              <a:rPr lang="ro-RO" sz="1200" dirty="0">
                <a:latin typeface="Times New Roman" panose="02020603050405020304" pitchFamily="18" charset="0"/>
                <a:ea typeface="Times New Roman" panose="02020603050405020304" pitchFamily="18" charset="0"/>
              </a:rPr>
              <a:t> opiniei celor din exterior, cât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în vederea asigurării unei evaluări mai obiective </a:t>
            </a:r>
            <a:r>
              <a:rPr lang="ro-RO" sz="1200" dirty="0" err="1">
                <a:latin typeface="Times New Roman" panose="02020603050405020304" pitchFamily="18" charset="0"/>
                <a:ea typeface="Times New Roman" panose="02020603050405020304" pitchFamily="18" charset="0"/>
              </a:rPr>
              <a:t>şi</a:t>
            </a:r>
            <a:r>
              <a:rPr lang="ro-RO" sz="1200" dirty="0">
                <a:latin typeface="Times New Roman" panose="02020603050405020304" pitchFamily="18" charset="0"/>
                <a:ea typeface="Times New Roman" panose="02020603050405020304" pitchFamily="18" charset="0"/>
              </a:rPr>
              <a:t> </a:t>
            </a:r>
            <a:r>
              <a:rPr lang="ro-RO" sz="1200" dirty="0" err="1">
                <a:latin typeface="Times New Roman" panose="02020603050405020304" pitchFamily="18" charset="0"/>
                <a:ea typeface="Times New Roman" panose="02020603050405020304" pitchFamily="18" charset="0"/>
              </a:rPr>
              <a:t>imparţiale</a:t>
            </a:r>
            <a:r>
              <a:rPr lang="ro-RO" sz="1200" dirty="0">
                <a:latin typeface="Times New Roman" panose="02020603050405020304" pitchFamily="18" charset="0"/>
                <a:ea typeface="Times New Roman" panose="02020603050405020304" pitchFamily="18" charset="0"/>
              </a:rPr>
              <a:t>. </a:t>
            </a:r>
            <a:endParaRPr lang="ru-RU" sz="1200" b="1" dirty="0">
              <a:latin typeface="Times New Roman" panose="02020603050405020304" pitchFamily="18" charset="0"/>
              <a:ea typeface="Times New Roman" panose="02020603050405020304" pitchFamily="18" charset="0"/>
            </a:endParaRPr>
          </a:p>
          <a:p>
            <a:pPr>
              <a:spcAft>
                <a:spcPts val="800"/>
              </a:spcAft>
            </a:pPr>
            <a:r>
              <a:rPr lang="ro-RO" sz="12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o-RO" sz="1200" dirty="0">
                <a:latin typeface="Times New Roman" panose="02020603050405020304" pitchFamily="18" charset="0"/>
                <a:ea typeface="Times New Roman" panose="02020603050405020304" pitchFamily="18" charset="0"/>
                <a:cs typeface="Times New Roman" panose="02020603050405020304" pitchFamily="18" charset="0"/>
              </a:rPr>
              <a:t>          Întocmit: Șefă a secretariatului instanței Plămădeală Ludmila</a:t>
            </a:r>
            <a:endParaRPr lang="ru-RU"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1996975"/>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6808</TotalTime>
  <Words>3829</Words>
  <Application>Microsoft Office PowerPoint</Application>
  <PresentationFormat>Произвольный</PresentationFormat>
  <Paragraphs>812</Paragraphs>
  <Slides>22</Slides>
  <Notes>6</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22</vt:i4>
      </vt:variant>
    </vt:vector>
  </HeadingPairs>
  <TitlesOfParts>
    <vt:vector size="28" baseType="lpstr">
      <vt:lpstr>Times New Roman</vt:lpstr>
      <vt:lpstr>Wingdings</vt:lpstr>
      <vt:lpstr>Calibri</vt:lpstr>
      <vt:lpstr>Calibri Light</vt:lpstr>
      <vt:lpstr>Arial</vt:lpstr>
      <vt:lpstr>Ретро</vt:lpstr>
      <vt:lpstr>Aprobat prin Ordinul Președintelui interimar  al Curții de Apel Nord  nr. 10 I din 05.01.2026</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Obiective strategice și acțiuni</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USAID</dc:creator>
  <cp:lastModifiedBy>Ludmila Plamadeala</cp:lastModifiedBy>
  <cp:revision>265</cp:revision>
  <cp:lastPrinted>2026-08-25T11:57:19Z</cp:lastPrinted>
  <dcterms:created xsi:type="dcterms:W3CDTF">2017-03-16T17:43:27Z</dcterms:created>
  <dcterms:modified xsi:type="dcterms:W3CDTF">2026-08-25T13:16:27Z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0x01010069D151F96F061741A5FFA95FBD74E297</vt:lpwstr>
  </property>
  <property fmtid="{D5CDD505-2E9C-101B-9397-08002B2CF9AE}" pid="3" name="MediaServiceImageTags">
    <vt:lpwstr/>
  </property>
</Properties>
</file>