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8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10.10.2025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16.wdp"/><Relationship Id="rId4" Type="http://schemas.openxmlformats.org/officeDocument/2006/relationships/image" Target="../media/image18.png"/><Relationship Id="rId9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0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7412" y="2158209"/>
            <a:ext cx="5514883" cy="2328334"/>
          </a:xfrm>
        </p:spPr>
        <p:txBody>
          <a:bodyPr rtlCol="0" anchor="ctr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o-MD" sz="1800" b="1" kern="0" cap="none" dirty="0">
                <a:solidFill>
                  <a:srgbClr val="000000"/>
                </a:solidFill>
                <a:latin typeface="Times New Roman"/>
              </a:rPr>
              <a:t>      EVALUAREA GRADULUI DE SATISFACȚIE </a:t>
            </a:r>
            <a:br>
              <a:rPr lang="ro-MD" sz="1800" b="1" kern="0" cap="none" dirty="0">
                <a:solidFill>
                  <a:srgbClr val="000000"/>
                </a:solidFill>
                <a:latin typeface="Times New Roman"/>
              </a:rPr>
            </a:br>
            <a:r>
              <a:rPr lang="ro-MD" sz="1800" b="1" kern="0" cap="none" dirty="0">
                <a:solidFill>
                  <a:srgbClr val="000000"/>
                </a:solidFill>
                <a:latin typeface="Times New Roman"/>
              </a:rPr>
              <a:t>             A JUSTIȚIABILILOR PRIVIND
    ACTIVITATEA INSTANȚELOR DE JUDECATĂ </a:t>
            </a: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br>
              <a:rPr lang="ro-MD" sz="1400" b="1" kern="0" cap="none" dirty="0">
                <a:solidFill>
                  <a:srgbClr val="000000"/>
                </a:solidFill>
                <a:latin typeface="Times New Roman"/>
              </a:rPr>
            </a:br>
            <a:r>
              <a:rPr lang="ro-MD" sz="1400" b="1" kern="0" cap="none" dirty="0">
                <a:solidFill>
                  <a:srgbClr val="000000"/>
                </a:solidFill>
                <a:latin typeface="Times New Roman"/>
              </a:rPr>
              <a:t>2025</a:t>
            </a:r>
            <a:endParaRPr lang="ru-RU" sz="2000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C038EB-8D73-4F1D-B575-558C89D79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06" y="1282572"/>
            <a:ext cx="5902294" cy="42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072BE9-632F-4F26-ABAB-B9172F16A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505333" y="718167"/>
            <a:ext cx="7181334" cy="542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93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005AB0-0BC3-43CB-8257-59B125CE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83669" y="297331"/>
            <a:ext cx="7181334" cy="122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4F206-09E1-4946-8B03-DA44685E8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83669" y="1715211"/>
            <a:ext cx="7181334" cy="122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6492C5-82C1-406D-98BF-5B40A3770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83669" y="3130090"/>
            <a:ext cx="7181334" cy="122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7AF187-5743-4D15-86E9-CE9A126657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83669" y="4497664"/>
            <a:ext cx="7181334" cy="197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7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0C9C5E-2AD8-4D58-980A-B376C469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70424" y="495529"/>
            <a:ext cx="7475953" cy="29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0CFF69-9981-4A78-858E-23F8DA88F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7022" y="3672281"/>
            <a:ext cx="7475952" cy="2933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3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5293" y="1151531"/>
            <a:ext cx="7074366" cy="1088330"/>
          </a:xfrm>
        </p:spPr>
        <p:txBody>
          <a:bodyPr rtlCol="0"/>
          <a:lstStyle/>
          <a:p>
            <a:pPr rtl="0"/>
            <a:r>
              <a:rPr lang="ro-RO" dirty="0"/>
              <a:t>                     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826" y="2155971"/>
            <a:ext cx="10402348" cy="3313650"/>
          </a:xfrm>
        </p:spPr>
        <p:txBody>
          <a:bodyPr rtlCol="0"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Analiza sugestiilor și observațiilor formulate de participanții la procesele judiciare relevă o preocupare constantă pentru îmbunătățirea organizării și desfășurării activității instanței. Cele mai frecvente propuneri vizează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Creșterea transparenței și eficienței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gestionarea cauzelor prin digitalizare, îmbunătățirea comunicării cu publicul și asigurarea accesului rapid la informații.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Optimizarea condițiilor administrative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în special în ceea ce privește programarea cauzelor, condițiile din sălile de judecată și accesul în incinta instanței.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Reducerea duratei procedurilor judiciare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prin respectarea termenelor, evitarea amânărilor nejustificate și eficientizarea audierilor.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Respectarea drepturilor participanților la proces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prin asigurarea respectării drepturilor tuturor părților implicate în proces și menținerea imparțialității prin excluderea oricăror influențe din exterior.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Creșterea gradului de profesionalism și responsabilitate</a:t>
            </a: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atât în rândul judecătorilor, cât și al personalului auxiliar, în vederea consolidării încrederii publicului.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o-RO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Per ansamblu, feedbackul indică un nivel crescut de așteptări din partea justițiabililor față de calitatea actului de justiție și o deschidere spre modernizarea procedurilor și a infrastructurii. Recomandările formulate pot constitui un suport valoros pentru măsuri strategice de dezvoltare instituțională, în special în domeniile logistic, administrativ și comunicare publică.</a:t>
            </a:r>
          </a:p>
          <a:p>
            <a:pPr rtl="0"/>
            <a:r>
              <a:rPr lang="ro-RO" dirty="0"/>
              <a:t>	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 Curții de Apel Nord 					Ion Talpa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3382" y="573740"/>
            <a:ext cx="9980682" cy="964608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o-MD" sz="1200" b="1" kern="0" dirty="0">
                <a:solidFill>
                  <a:srgbClr val="000000"/>
                </a:solidFill>
                <a:latin typeface="Times New Roman"/>
              </a:rPr>
              <a:t>CAPITOLUL 1.1 PERCEPȚIA VIZITATORILOR DESPRE SISTEMUL  JUDECĂTORESC, ACCESUL LA INFORMAȚII CU PRIVIRE LA DREPTURILE JUSTIȚIABILILOR ȘI SUFICIENȚA RESURSELOR MATERIALE ALE INSTANȚELOR</a:t>
            </a:r>
            <a:br>
              <a:rPr lang="ro-MD" sz="1200" b="1" kern="0" dirty="0">
                <a:solidFill>
                  <a:srgbClr val="000000"/>
                </a:solidFill>
                <a:latin typeface="Times New Roman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B81FA2-3FEE-4ED5-8BFD-EA9DA16C9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03382" y="1387347"/>
            <a:ext cx="9982200" cy="27951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685BFE-FE8C-4A2C-ACF9-814187F0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2718" y="1535185"/>
            <a:ext cx="9671026" cy="364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CB769C-6B27-46F6-B412-857E42AF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41262" y="793049"/>
            <a:ext cx="7709478" cy="231119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B90832-4204-4DF6-947A-EBE35D637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41261" y="3753757"/>
            <a:ext cx="7709478" cy="2369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3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82397E-D0AD-41D0-B7CF-E4A1F1504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80972" y="564629"/>
            <a:ext cx="7181334" cy="246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D0D189-EDE7-40E9-93F5-CEB6988B8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80973" y="3688352"/>
            <a:ext cx="7181334" cy="246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6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FA498B-B560-45C9-8AB4-6571D116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06250" y="977004"/>
            <a:ext cx="7373310" cy="21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67EEF-42D5-471A-A49A-D7E5695F9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106249" y="3871881"/>
            <a:ext cx="7373309" cy="232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6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33883-4240-48CB-9A46-9D45155C0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96125" y="725992"/>
            <a:ext cx="7181334" cy="245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D4913-3F06-4C9C-931C-33D389F8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96125" y="3680935"/>
            <a:ext cx="7181334" cy="2254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4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DB6303-3E15-42DE-8657-A2673546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71413" y="1634831"/>
            <a:ext cx="7910817" cy="26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9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B73BDF-4DDD-463C-AF39-BAFC3278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70390" y="851498"/>
            <a:ext cx="7181334" cy="5421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29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      EVALUAREA GRADULUI DE SATISFACȚIE               A JUSTIȚIABILILOR PRIVIND
    ACTIVITATEA INSTANȚELOR DE JUDECATĂ       2025</vt:lpstr>
      <vt:lpstr>CAPITOLUL 1.1 PERCEPȚIA VIZITATORILOR DESPRE SISTEMUL  JUDECĂTORESC, ACCESUL LA INFORMAȚII CU PRIVIRE LA DREPTURILE JUSTIȚIABILILOR ȘI SUFICIENȚA RESURSELOR MATERIALE ALE INSTANȚELOR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concluzii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2025-10-07T12:07:24Z</dcterms:created>
  <dcterms:modified xsi:type="dcterms:W3CDTF">2025-10-10T09:14:04Z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