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7"/>
  </p:notesMasterIdLst>
  <p:sldIdLst>
    <p:sldId id="256" r:id="rId2"/>
    <p:sldId id="265" r:id="rId3"/>
    <p:sldId id="260" r:id="rId4"/>
    <p:sldId id="263" r:id="rId5"/>
    <p:sldId id="264" r:id="rId6"/>
    <p:sldId id="266" r:id="rId7"/>
    <p:sldId id="268" r:id="rId8"/>
    <p:sldId id="269" r:id="rId9"/>
    <p:sldId id="267" r:id="rId10"/>
    <p:sldId id="270" r:id="rId11"/>
    <p:sldId id="271" r:id="rId12"/>
    <p:sldId id="275" r:id="rId13"/>
    <p:sldId id="276" r:id="rId14"/>
    <p:sldId id="277" r:id="rId15"/>
    <p:sldId id="274"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0BCBCB2-3D5A-43D1-A755-968B72A6C0CB}">
          <p14:sldIdLst>
            <p14:sldId id="256"/>
            <p14:sldId id="265"/>
            <p14:sldId id="260"/>
            <p14:sldId id="263"/>
            <p14:sldId id="264"/>
          </p14:sldIdLst>
        </p14:section>
        <p14:section name="Раздел без заголовка" id="{C7AB1AD0-4537-4B51-B8A2-821EBF994049}">
          <p14:sldIdLst>
            <p14:sldId id="266"/>
            <p14:sldId id="268"/>
            <p14:sldId id="269"/>
            <p14:sldId id="267"/>
            <p14:sldId id="270"/>
            <p14:sldId id="271"/>
            <p14:sldId id="275"/>
            <p14:sldId id="276"/>
            <p14:sldId id="277"/>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3" clrIdx="0">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6374" autoAdjust="0"/>
  </p:normalViewPr>
  <p:slideViewPr>
    <p:cSldViewPr snapToGrid="0">
      <p:cViewPr varScale="1">
        <p:scale>
          <a:sx n="77" d="100"/>
          <a:sy n="77" d="100"/>
        </p:scale>
        <p:origin x="30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BA6D4-D883-4FEF-971E-656FD4CCCDFF}" type="datetimeFigureOut">
              <a:rPr lang="ru-RU" smtClean="0"/>
              <a:t>23.02.2026</a:t>
            </a:fld>
            <a:endParaRPr lang="ru-RU"/>
          </a:p>
        </p:txBody>
      </p:sp>
      <p:sp>
        <p:nvSpPr>
          <p:cNvPr id="4" name="Образ слайда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A11EF-66A9-4DA7-BD9E-7BBA8F5B7F40}" type="slidenum">
              <a:rPr lang="ru-RU" smtClean="0"/>
              <a:t>‹#›</a:t>
            </a:fld>
            <a:endParaRPr lang="ru-RU"/>
          </a:p>
        </p:txBody>
      </p:sp>
    </p:spTree>
    <p:extLst>
      <p:ext uri="{BB962C8B-B14F-4D97-AF65-F5344CB8AC3E}">
        <p14:creationId xmlns:p14="http://schemas.microsoft.com/office/powerpoint/2010/main" val="29340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28563"/>
            <a:ext cx="5044547" cy="39858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341" y="6129999"/>
            <a:ext cx="1730873" cy="400024"/>
          </a:xfrm>
          <a:prstGeom prst="rect">
            <a:avLst/>
          </a:prstGeom>
        </p:spPr>
      </p:pic>
      <p:sp>
        <p:nvSpPr>
          <p:cNvPr id="9" name="Rectangle 8"/>
          <p:cNvSpPr/>
          <p:nvPr/>
        </p:nvSpPr>
        <p:spPr bwMode="ltGray">
          <a:xfrm>
            <a:off x="0" y="3741224"/>
            <a:ext cx="5044548" cy="239825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5125340" y="3741224"/>
            <a:ext cx="1730874" cy="239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2682" y="3948691"/>
            <a:ext cx="4551951" cy="1983323"/>
          </a:xfrm>
        </p:spPr>
        <p:txBody>
          <a:bodyPr anchor="b">
            <a:noAutofit/>
          </a:bodyPr>
          <a:lstStyle>
            <a:lvl1pPr algn="r">
              <a:defRPr sz="3600"/>
            </a:lvl1pPr>
          </a:lstStyle>
          <a:p>
            <a:r>
              <a:rPr lang="ru-RU"/>
              <a:t>Образец заголовка</a:t>
            </a:r>
            <a:endParaRPr lang="en-US" dirty="0"/>
          </a:p>
        </p:txBody>
      </p:sp>
      <p:sp>
        <p:nvSpPr>
          <p:cNvPr id="3" name="Subtitle 2"/>
          <p:cNvSpPr>
            <a:spLocks noGrp="1"/>
          </p:cNvSpPr>
          <p:nvPr>
            <p:ph type="subTitle" idx="1"/>
          </p:nvPr>
        </p:nvSpPr>
        <p:spPr>
          <a:xfrm>
            <a:off x="382681" y="6346947"/>
            <a:ext cx="4581076" cy="161443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3416741" y="8574494"/>
            <a:ext cx="1543050" cy="527403"/>
          </a:xfrm>
        </p:spPr>
        <p:txBody>
          <a:bodyPr/>
          <a:lstStyle/>
          <a:p>
            <a:fld id="{78ABE3C1-DBE1-495D-B57B-2849774B866A}" type="datetimeFigureOut">
              <a:rPr lang="en-US" smtClean="0"/>
              <a:t>2/23/2026</a:t>
            </a:fld>
            <a:endParaRPr lang="en-US" dirty="0"/>
          </a:p>
        </p:txBody>
      </p:sp>
      <p:sp>
        <p:nvSpPr>
          <p:cNvPr id="5" name="Footer Placeholder 4"/>
          <p:cNvSpPr>
            <a:spLocks noGrp="1"/>
          </p:cNvSpPr>
          <p:nvPr>
            <p:ph type="ftr" sz="quarter" idx="11"/>
          </p:nvPr>
        </p:nvSpPr>
        <p:spPr>
          <a:xfrm>
            <a:off x="400051" y="8574496"/>
            <a:ext cx="3016250" cy="527403"/>
          </a:xfrm>
        </p:spPr>
        <p:txBody>
          <a:bodyPr/>
          <a:lstStyle/>
          <a:p>
            <a:endParaRPr lang="en-US" dirty="0"/>
          </a:p>
        </p:txBody>
      </p:sp>
      <p:sp>
        <p:nvSpPr>
          <p:cNvPr id="6" name="Slide Number Placeholder 5"/>
          <p:cNvSpPr>
            <a:spLocks noGrp="1"/>
          </p:cNvSpPr>
          <p:nvPr>
            <p:ph type="sldNum" sz="quarter" idx="12"/>
          </p:nvPr>
        </p:nvSpPr>
        <p:spPr>
          <a:xfrm>
            <a:off x="5257800" y="3972709"/>
            <a:ext cx="1027720" cy="195930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455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20" name="Group 19"/>
          <p:cNvGrpSpPr/>
          <p:nvPr/>
        </p:nvGrpSpPr>
        <p:grpSpPr>
          <a:xfrm>
            <a:off x="0" y="6604001"/>
            <a:ext cx="6871477" cy="2422384"/>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0052" y="6805669"/>
            <a:ext cx="5171078" cy="786474"/>
          </a:xfrm>
        </p:spPr>
        <p:txBody>
          <a:bodyPr anchor="b">
            <a:normAutofit/>
          </a:bodyPr>
          <a:lstStyle>
            <a:lvl1pPr>
              <a:defRPr sz="1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98729" y="880531"/>
            <a:ext cx="5172401" cy="518494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400051" y="7592142"/>
            <a:ext cx="5171079" cy="7912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892329" y="6805226"/>
            <a:ext cx="862377" cy="157558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89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21" name="Group 20"/>
          <p:cNvGrpSpPr/>
          <p:nvPr/>
        </p:nvGrpSpPr>
        <p:grpSpPr>
          <a:xfrm>
            <a:off x="0" y="6604001"/>
            <a:ext cx="6871477" cy="2422384"/>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3191" y="880529"/>
            <a:ext cx="5172401" cy="5189528"/>
          </a:xfrm>
        </p:spPr>
        <p:txBody>
          <a:bodyPr anchor="ctr"/>
          <a:lstStyle>
            <a:lvl1pPr>
              <a:defRPr sz="2400"/>
            </a:lvl1pPr>
          </a:lstStyle>
          <a:p>
            <a:r>
              <a:rPr lang="ru-RU"/>
              <a:t>Образец заголовка</a:t>
            </a:r>
            <a:endParaRPr lang="en-US" dirty="0"/>
          </a:p>
        </p:txBody>
      </p:sp>
      <p:sp>
        <p:nvSpPr>
          <p:cNvPr id="4" name="Text Placeholder 3"/>
          <p:cNvSpPr>
            <a:spLocks noGrp="1"/>
          </p:cNvSpPr>
          <p:nvPr>
            <p:ph type="body" sz="half" idx="2"/>
          </p:nvPr>
        </p:nvSpPr>
        <p:spPr>
          <a:xfrm>
            <a:off x="398729" y="6803824"/>
            <a:ext cx="5166863" cy="159143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892329" y="6805668"/>
            <a:ext cx="862377" cy="157558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810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29" name="Group 28"/>
          <p:cNvGrpSpPr/>
          <p:nvPr/>
        </p:nvGrpSpPr>
        <p:grpSpPr>
          <a:xfrm>
            <a:off x="0" y="6604001"/>
            <a:ext cx="6871477" cy="2422384"/>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5941" y="891199"/>
            <a:ext cx="4818860" cy="4385421"/>
          </a:xfrm>
        </p:spPr>
        <p:txBody>
          <a:bodyPr anchor="ctr"/>
          <a:lstStyle>
            <a:lvl1pPr>
              <a:defRPr sz="2400"/>
            </a:lvl1pPr>
          </a:lstStyle>
          <a:p>
            <a:r>
              <a:rPr lang="ru-RU"/>
              <a:t>Образец заголовка</a:t>
            </a:r>
            <a:endParaRPr lang="en-US" dirty="0"/>
          </a:p>
        </p:txBody>
      </p:sp>
      <p:sp>
        <p:nvSpPr>
          <p:cNvPr id="12" name="Text Placeholder 3"/>
          <p:cNvSpPr>
            <a:spLocks noGrp="1"/>
          </p:cNvSpPr>
          <p:nvPr>
            <p:ph type="body" sz="half" idx="13"/>
          </p:nvPr>
        </p:nvSpPr>
        <p:spPr>
          <a:xfrm>
            <a:off x="742079" y="5287769"/>
            <a:ext cx="4490798" cy="792954"/>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4" name="Text Placeholder 3"/>
          <p:cNvSpPr>
            <a:spLocks noGrp="1"/>
          </p:cNvSpPr>
          <p:nvPr>
            <p:ph type="body" sz="half" idx="2"/>
          </p:nvPr>
        </p:nvSpPr>
        <p:spPr>
          <a:xfrm>
            <a:off x="398729" y="6803824"/>
            <a:ext cx="5177939" cy="159143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892329" y="6803227"/>
            <a:ext cx="862377" cy="1575584"/>
          </a:xfrm>
        </p:spPr>
        <p:txBody>
          <a:bodyPr/>
          <a:lstStyle/>
          <a:p>
            <a:fld id="{6D22F896-40B5-4ADD-8801-0D06FADFA095}" type="slidenum">
              <a:rPr lang="en-US" smtClean="0"/>
              <a:t>‹#›</a:t>
            </a:fld>
            <a:endParaRPr lang="en-US" dirty="0"/>
          </a:p>
        </p:txBody>
      </p:sp>
      <p:sp>
        <p:nvSpPr>
          <p:cNvPr id="27" name="TextBox 26"/>
          <p:cNvSpPr txBox="1"/>
          <p:nvPr/>
        </p:nvSpPr>
        <p:spPr>
          <a:xfrm>
            <a:off x="203199" y="1080612"/>
            <a:ext cx="40005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28" name="TextBox 27"/>
          <p:cNvSpPr txBox="1"/>
          <p:nvPr/>
        </p:nvSpPr>
        <p:spPr>
          <a:xfrm>
            <a:off x="5225393" y="4331273"/>
            <a:ext cx="342900" cy="844678"/>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235139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grpSp>
        <p:nvGrpSpPr>
          <p:cNvPr id="22" name="Group 21"/>
          <p:cNvGrpSpPr/>
          <p:nvPr/>
        </p:nvGrpSpPr>
        <p:grpSpPr>
          <a:xfrm>
            <a:off x="0" y="6604001"/>
            <a:ext cx="6871477" cy="2422384"/>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8" y="6803824"/>
            <a:ext cx="5172401" cy="851951"/>
          </a:xfrm>
        </p:spPr>
        <p:txBody>
          <a:bodyPr anchor="b"/>
          <a:lstStyle>
            <a:lvl1pPr>
              <a:defRPr sz="2400"/>
            </a:lvl1pPr>
          </a:lstStyle>
          <a:p>
            <a:r>
              <a:rPr lang="ru-RU"/>
              <a:t>Образец заголовка</a:t>
            </a:r>
            <a:endParaRPr lang="en-US" dirty="0"/>
          </a:p>
        </p:txBody>
      </p:sp>
      <p:sp>
        <p:nvSpPr>
          <p:cNvPr id="4" name="Text Placeholder 3"/>
          <p:cNvSpPr>
            <a:spLocks noGrp="1"/>
          </p:cNvSpPr>
          <p:nvPr>
            <p:ph type="body" sz="half" idx="2"/>
          </p:nvPr>
        </p:nvSpPr>
        <p:spPr>
          <a:xfrm>
            <a:off x="398729" y="7655772"/>
            <a:ext cx="5172401" cy="739489"/>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892329" y="6803227"/>
            <a:ext cx="862377" cy="157558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262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grpSp>
        <p:nvGrpSpPr>
          <p:cNvPr id="23" name="Group 22"/>
          <p:cNvGrpSpPr/>
          <p:nvPr/>
        </p:nvGrpSpPr>
        <p:grpSpPr>
          <a:xfrm>
            <a:off x="0" y="880534"/>
            <a:ext cx="6871477" cy="2422384"/>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398729" y="1087996"/>
            <a:ext cx="5172401" cy="1561355"/>
          </a:xfrm>
        </p:spPr>
        <p:txBody>
          <a:bodyPr/>
          <a:lstStyle/>
          <a:p>
            <a:r>
              <a:rPr lang="ru-RU"/>
              <a:t>Образец заголовка</a:t>
            </a:r>
            <a:endParaRPr lang="en-US" dirty="0"/>
          </a:p>
        </p:txBody>
      </p:sp>
      <p:sp>
        <p:nvSpPr>
          <p:cNvPr id="7" name="Text Placeholder 2"/>
          <p:cNvSpPr>
            <a:spLocks noGrp="1"/>
          </p:cNvSpPr>
          <p:nvPr>
            <p:ph type="body" idx="1"/>
          </p:nvPr>
        </p:nvSpPr>
        <p:spPr>
          <a:xfrm>
            <a:off x="399472" y="3364818"/>
            <a:ext cx="164592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8" name="Text Placeholder 3"/>
          <p:cNvSpPr>
            <a:spLocks noGrp="1"/>
          </p:cNvSpPr>
          <p:nvPr>
            <p:ph type="body" sz="half" idx="15"/>
          </p:nvPr>
        </p:nvSpPr>
        <p:spPr>
          <a:xfrm>
            <a:off x="404833" y="4355419"/>
            <a:ext cx="1645920" cy="420840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9" name="Text Placeholder 4"/>
          <p:cNvSpPr>
            <a:spLocks noGrp="1"/>
          </p:cNvSpPr>
          <p:nvPr>
            <p:ph type="body" sz="quarter" idx="3"/>
          </p:nvPr>
        </p:nvSpPr>
        <p:spPr>
          <a:xfrm>
            <a:off x="2158810" y="3375483"/>
            <a:ext cx="164592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0" name="Text Placeholder 3"/>
          <p:cNvSpPr>
            <a:spLocks noGrp="1"/>
          </p:cNvSpPr>
          <p:nvPr>
            <p:ph type="body" sz="half" idx="16"/>
          </p:nvPr>
        </p:nvSpPr>
        <p:spPr>
          <a:xfrm>
            <a:off x="2159783" y="4344754"/>
            <a:ext cx="1645920" cy="420840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1" name="Text Placeholder 4"/>
          <p:cNvSpPr>
            <a:spLocks noGrp="1"/>
          </p:cNvSpPr>
          <p:nvPr>
            <p:ph type="body" sz="quarter" idx="13"/>
          </p:nvPr>
        </p:nvSpPr>
        <p:spPr>
          <a:xfrm>
            <a:off x="3919602" y="3375483"/>
            <a:ext cx="164592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2" name="Text Placeholder 3"/>
          <p:cNvSpPr>
            <a:spLocks noGrp="1"/>
          </p:cNvSpPr>
          <p:nvPr>
            <p:ph type="body" sz="half" idx="17"/>
          </p:nvPr>
        </p:nvSpPr>
        <p:spPr>
          <a:xfrm>
            <a:off x="3925140" y="4344752"/>
            <a:ext cx="1645920" cy="420840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smtClean="0"/>
              <a:t>2/23/2026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833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grpSp>
        <p:nvGrpSpPr>
          <p:cNvPr id="34" name="Group 33"/>
          <p:cNvGrpSpPr/>
          <p:nvPr/>
        </p:nvGrpSpPr>
        <p:grpSpPr>
          <a:xfrm>
            <a:off x="0" y="880534"/>
            <a:ext cx="6871477" cy="2422384"/>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398729" y="1087996"/>
            <a:ext cx="5172401" cy="1561355"/>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399294" y="6207505"/>
            <a:ext cx="1644193"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Picture Placeholder 2"/>
          <p:cNvSpPr>
            <a:spLocks noGrp="1" noChangeAspect="1"/>
          </p:cNvSpPr>
          <p:nvPr>
            <p:ph type="pic" idx="15"/>
          </p:nvPr>
        </p:nvSpPr>
        <p:spPr>
          <a:xfrm>
            <a:off x="399294" y="3375483"/>
            <a:ext cx="1644193" cy="2201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1" name="Text Placeholder 3"/>
          <p:cNvSpPr>
            <a:spLocks noGrp="1"/>
          </p:cNvSpPr>
          <p:nvPr>
            <p:ph type="body" sz="half" idx="18"/>
          </p:nvPr>
        </p:nvSpPr>
        <p:spPr>
          <a:xfrm>
            <a:off x="399294" y="7039883"/>
            <a:ext cx="1644193" cy="153461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22" name="Text Placeholder 4"/>
          <p:cNvSpPr>
            <a:spLocks noGrp="1"/>
          </p:cNvSpPr>
          <p:nvPr>
            <p:ph type="body" sz="quarter" idx="3"/>
          </p:nvPr>
        </p:nvSpPr>
        <p:spPr>
          <a:xfrm>
            <a:off x="2152873" y="6207505"/>
            <a:ext cx="1661303"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3" name="Picture Placeholder 2"/>
          <p:cNvSpPr>
            <a:spLocks noGrp="1" noChangeAspect="1"/>
          </p:cNvSpPr>
          <p:nvPr>
            <p:ph type="pic" idx="21"/>
          </p:nvPr>
        </p:nvSpPr>
        <p:spPr>
          <a:xfrm>
            <a:off x="2152873" y="3375483"/>
            <a:ext cx="1661303" cy="2201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4" name="Text Placeholder 3"/>
          <p:cNvSpPr>
            <a:spLocks noGrp="1"/>
          </p:cNvSpPr>
          <p:nvPr>
            <p:ph type="body" sz="half" idx="19"/>
          </p:nvPr>
        </p:nvSpPr>
        <p:spPr>
          <a:xfrm>
            <a:off x="2152112" y="7039881"/>
            <a:ext cx="1663503" cy="153461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25" name="Text Placeholder 4"/>
          <p:cNvSpPr>
            <a:spLocks noGrp="1"/>
          </p:cNvSpPr>
          <p:nvPr>
            <p:ph type="body" sz="quarter" idx="13"/>
          </p:nvPr>
        </p:nvSpPr>
        <p:spPr>
          <a:xfrm>
            <a:off x="3923271" y="6207505"/>
            <a:ext cx="164575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6" name="Picture Placeholder 2"/>
          <p:cNvSpPr>
            <a:spLocks noGrp="1" noChangeAspect="1"/>
          </p:cNvSpPr>
          <p:nvPr>
            <p:ph type="pic" idx="22"/>
          </p:nvPr>
        </p:nvSpPr>
        <p:spPr>
          <a:xfrm>
            <a:off x="3923271" y="3375483"/>
            <a:ext cx="1645750" cy="2201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7" name="Text Placeholder 3"/>
          <p:cNvSpPr>
            <a:spLocks noGrp="1"/>
          </p:cNvSpPr>
          <p:nvPr>
            <p:ph type="body" sz="half" idx="20"/>
          </p:nvPr>
        </p:nvSpPr>
        <p:spPr>
          <a:xfrm>
            <a:off x="3923201" y="7039878"/>
            <a:ext cx="1647929" cy="153461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smtClean="0"/>
              <a:t>2/23/2026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983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16" name="Group 15"/>
          <p:cNvGrpSpPr/>
          <p:nvPr/>
        </p:nvGrpSpPr>
        <p:grpSpPr>
          <a:xfrm>
            <a:off x="0" y="880534"/>
            <a:ext cx="6871477" cy="2422384"/>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7996"/>
            <a:ext cx="5172401" cy="1561355"/>
          </a:xfrm>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729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14" name="Group 13"/>
          <p:cNvGrpSpPr/>
          <p:nvPr/>
        </p:nvGrpSpPr>
        <p:grpSpPr>
          <a:xfrm rot="5400000">
            <a:off x="1048648" y="4443216"/>
            <a:ext cx="9912579" cy="102614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598598" y="880529"/>
            <a:ext cx="802202" cy="644501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2681" y="880531"/>
            <a:ext cx="4932269" cy="76939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3771858" y="8574494"/>
            <a:ext cx="1543050" cy="527403"/>
          </a:xfrm>
        </p:spPr>
        <p:txBody>
          <a:bodyPr/>
          <a:lstStyle/>
          <a:p>
            <a:fld id="{6178E61D-D431-422C-9764-11DAFE33AB63}" type="datetimeFigureOut">
              <a:rPr lang="en-US" smtClean="0"/>
              <a:t>2/23/2026</a:t>
            </a:fld>
            <a:endParaRPr lang="en-US" dirty="0"/>
          </a:p>
        </p:txBody>
      </p:sp>
      <p:sp>
        <p:nvSpPr>
          <p:cNvPr id="5" name="Footer Placeholder 4"/>
          <p:cNvSpPr>
            <a:spLocks noGrp="1"/>
          </p:cNvSpPr>
          <p:nvPr>
            <p:ph type="ftr" sz="quarter" idx="11"/>
          </p:nvPr>
        </p:nvSpPr>
        <p:spPr>
          <a:xfrm>
            <a:off x="382681" y="8574496"/>
            <a:ext cx="3389219" cy="527403"/>
          </a:xfrm>
        </p:spPr>
        <p:txBody>
          <a:bodyPr/>
          <a:lstStyle/>
          <a:p>
            <a:endParaRPr lang="en-US" dirty="0"/>
          </a:p>
        </p:txBody>
      </p:sp>
      <p:sp>
        <p:nvSpPr>
          <p:cNvPr id="6" name="Slide Number Placeholder 5"/>
          <p:cNvSpPr>
            <a:spLocks noGrp="1"/>
          </p:cNvSpPr>
          <p:nvPr>
            <p:ph type="sldNum" sz="quarter" idx="12"/>
          </p:nvPr>
        </p:nvSpPr>
        <p:spPr>
          <a:xfrm>
            <a:off x="5573364" y="7846945"/>
            <a:ext cx="862227" cy="1838922"/>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53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27" name="Group 26"/>
          <p:cNvGrpSpPr/>
          <p:nvPr/>
        </p:nvGrpSpPr>
        <p:grpSpPr>
          <a:xfrm>
            <a:off x="0" y="880534"/>
            <a:ext cx="6871477" cy="2422384"/>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912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18" name="Group 17"/>
          <p:cNvGrpSpPr/>
          <p:nvPr/>
        </p:nvGrpSpPr>
        <p:grpSpPr>
          <a:xfrm>
            <a:off x="0" y="3941069"/>
            <a:ext cx="6871477" cy="2422384"/>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4145404"/>
            <a:ext cx="5166863" cy="1575583"/>
          </a:xfrm>
        </p:spPr>
        <p:txBody>
          <a:bodyPr anchor="ctr">
            <a:normAutofit/>
          </a:bodyPr>
          <a:lstStyle>
            <a:lvl1pPr algn="r">
              <a:defRPr sz="2700"/>
            </a:lvl1pPr>
          </a:lstStyle>
          <a:p>
            <a:r>
              <a:rPr lang="ru-RU"/>
              <a:t>Образец заголовка</a:t>
            </a:r>
            <a:endParaRPr lang="en-US" dirty="0"/>
          </a:p>
        </p:txBody>
      </p:sp>
      <p:sp>
        <p:nvSpPr>
          <p:cNvPr id="3" name="Text Placeholder 2"/>
          <p:cNvSpPr>
            <a:spLocks noGrp="1"/>
          </p:cNvSpPr>
          <p:nvPr>
            <p:ph type="body" idx="1"/>
          </p:nvPr>
        </p:nvSpPr>
        <p:spPr>
          <a:xfrm>
            <a:off x="398729" y="6113138"/>
            <a:ext cx="5166863" cy="2461358"/>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4024358" y="8574494"/>
            <a:ext cx="1543050" cy="527403"/>
          </a:xfrm>
        </p:spPr>
        <p:txBody>
          <a:bodyPr/>
          <a:lstStyle/>
          <a:p>
            <a:fld id="{30578ACC-22D6-47C1-A373-4FD133E34F3C}" type="datetimeFigureOut">
              <a:rPr lang="en-US" smtClean="0"/>
              <a:t>2/23/2026</a:t>
            </a:fld>
            <a:endParaRPr lang="en-US" dirty="0"/>
          </a:p>
        </p:txBody>
      </p:sp>
      <p:sp>
        <p:nvSpPr>
          <p:cNvPr id="5" name="Footer Placeholder 4"/>
          <p:cNvSpPr>
            <a:spLocks noGrp="1"/>
          </p:cNvSpPr>
          <p:nvPr>
            <p:ph type="ftr" sz="quarter" idx="11"/>
          </p:nvPr>
        </p:nvSpPr>
        <p:spPr>
          <a:xfrm>
            <a:off x="400050" y="8574496"/>
            <a:ext cx="3626005" cy="527403"/>
          </a:xfrm>
        </p:spPr>
        <p:txBody>
          <a:bodyPr/>
          <a:lstStyle/>
          <a:p>
            <a:endParaRPr lang="en-US" dirty="0"/>
          </a:p>
        </p:txBody>
      </p:sp>
      <p:sp>
        <p:nvSpPr>
          <p:cNvPr id="6" name="Slide Number Placeholder 5"/>
          <p:cNvSpPr>
            <a:spLocks noGrp="1"/>
          </p:cNvSpPr>
          <p:nvPr>
            <p:ph type="sldNum" sz="quarter" idx="12"/>
          </p:nvPr>
        </p:nvSpPr>
        <p:spPr>
          <a:xfrm>
            <a:off x="5892329" y="4145406"/>
            <a:ext cx="862377" cy="157558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167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17" name="Group 16"/>
          <p:cNvGrpSpPr/>
          <p:nvPr/>
        </p:nvGrpSpPr>
        <p:grpSpPr>
          <a:xfrm>
            <a:off x="0" y="880534"/>
            <a:ext cx="6871477" cy="2422384"/>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0050" y="1087996"/>
            <a:ext cx="5165543" cy="156135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400051" y="3375483"/>
            <a:ext cx="2518424" cy="51990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045846" y="3375483"/>
            <a:ext cx="2519746" cy="51990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351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28" name="Group 27"/>
          <p:cNvGrpSpPr/>
          <p:nvPr/>
        </p:nvGrpSpPr>
        <p:grpSpPr>
          <a:xfrm>
            <a:off x="0" y="880534"/>
            <a:ext cx="6871477" cy="2422384"/>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8000"/>
            <a:ext cx="5172401" cy="156135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70741" y="3375485"/>
            <a:ext cx="2358810" cy="10011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398729" y="4376680"/>
            <a:ext cx="2525284" cy="41978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211985" y="3375483"/>
            <a:ext cx="2359145" cy="9996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045847" y="4376680"/>
            <a:ext cx="2525283" cy="41978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496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15" name="Group 14"/>
          <p:cNvGrpSpPr/>
          <p:nvPr/>
        </p:nvGrpSpPr>
        <p:grpSpPr>
          <a:xfrm>
            <a:off x="0" y="880534"/>
            <a:ext cx="6871477" cy="2422384"/>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346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5787913" y="2850267"/>
            <a:ext cx="1083564" cy="208390"/>
          </a:xfrm>
          <a:prstGeom prst="rect">
            <a:avLst/>
          </a:prstGeom>
        </p:spPr>
      </p:pic>
      <p:sp>
        <p:nvSpPr>
          <p:cNvPr id="14" name="Rectangle 13"/>
          <p:cNvSpPr/>
          <p:nvPr/>
        </p:nvSpPr>
        <p:spPr>
          <a:xfrm>
            <a:off x="5783077" y="880533"/>
            <a:ext cx="1074923" cy="1976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2/23/2026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07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17" name="Group 16"/>
          <p:cNvGrpSpPr/>
          <p:nvPr/>
        </p:nvGrpSpPr>
        <p:grpSpPr>
          <a:xfrm>
            <a:off x="0" y="880534"/>
            <a:ext cx="6871477" cy="2422384"/>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7994"/>
            <a:ext cx="5172401" cy="1561358"/>
          </a:xfrm>
        </p:spPr>
        <p:txBody>
          <a:bodyPr anchor="ct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a:xfrm>
            <a:off x="2635789" y="3375485"/>
            <a:ext cx="2935341" cy="5199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00051" y="3375484"/>
            <a:ext cx="2097180" cy="5199013"/>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43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7" name="Group 16"/>
          <p:cNvGrpSpPr/>
          <p:nvPr/>
        </p:nvGrpSpPr>
        <p:grpSpPr>
          <a:xfrm>
            <a:off x="0" y="880534"/>
            <a:ext cx="6871477" cy="2422384"/>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7996"/>
            <a:ext cx="5172401" cy="1561355"/>
          </a:xfrm>
        </p:spPr>
        <p:txBody>
          <a:bodyPr anchor="ctr">
            <a:normAutofit/>
          </a:bodyPr>
          <a:lstStyle>
            <a:lvl1pPr>
              <a:defRPr sz="27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633217" y="3375485"/>
            <a:ext cx="2937913" cy="5199006"/>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398729" y="3375485"/>
            <a:ext cx="2098865" cy="5199011"/>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210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6858000" cy="9906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398729" y="1087996"/>
            <a:ext cx="5172401" cy="156135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00050" y="3375483"/>
            <a:ext cx="5165542" cy="519901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025911" y="8574494"/>
            <a:ext cx="1543050" cy="527403"/>
          </a:xfrm>
          <a:prstGeom prst="rect">
            <a:avLst/>
          </a:prstGeom>
        </p:spPr>
        <p:txBody>
          <a:bodyPr vert="horz" lIns="91440" tIns="45720" rIns="91440" bIns="45720" rtlCol="0" anchor="ctr"/>
          <a:lstStyle>
            <a:lvl1pPr algn="r">
              <a:defRPr sz="788">
                <a:solidFill>
                  <a:schemeClr val="tx1">
                    <a:tint val="75000"/>
                  </a:schemeClr>
                </a:solidFill>
              </a:defRPr>
            </a:lvl1pPr>
          </a:lstStyle>
          <a:p>
            <a:fld id="{9D6E9DEC-419B-4CC5-A080-3B06BD5A8291}" type="datetimeFigureOut">
              <a:rPr lang="en-US" smtClean="0"/>
              <a:t>2/23/2026</a:t>
            </a:fld>
            <a:endParaRPr lang="en-US" dirty="0"/>
          </a:p>
        </p:txBody>
      </p:sp>
      <p:sp>
        <p:nvSpPr>
          <p:cNvPr id="5" name="Footer Placeholder 4"/>
          <p:cNvSpPr>
            <a:spLocks noGrp="1"/>
          </p:cNvSpPr>
          <p:nvPr>
            <p:ph type="ftr" sz="quarter" idx="3"/>
          </p:nvPr>
        </p:nvSpPr>
        <p:spPr>
          <a:xfrm>
            <a:off x="400050" y="8574496"/>
            <a:ext cx="3626005" cy="527403"/>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86450" y="1087997"/>
            <a:ext cx="868256" cy="1575584"/>
          </a:xfrm>
          <a:prstGeom prst="rect">
            <a:avLst/>
          </a:prstGeom>
        </p:spPr>
        <p:txBody>
          <a:bodyPr vert="horz" lIns="91440" tIns="45720" rIns="91440" bIns="45720" rtlCol="0" anchor="ctr"/>
          <a:lstStyle>
            <a:lvl1pPr algn="l">
              <a:defRPr sz="27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0774392"/>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1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7.xml"/><Relationship Id="rId4" Type="http://schemas.openxmlformats.org/officeDocument/2006/relationships/image" Target="../media/image20.jfi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B5F1362-094F-4CF7-BF5F-BD6D8C5CF82B}"/>
              </a:ext>
            </a:extLst>
          </p:cNvPr>
          <p:cNvSpPr/>
          <p:nvPr/>
        </p:nvSpPr>
        <p:spPr>
          <a:xfrm>
            <a:off x="0" y="3489960"/>
            <a:ext cx="5013960" cy="295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B45AE6D9-E24E-4C81-A193-38A89336AAF0}"/>
              </a:ext>
            </a:extLst>
          </p:cNvPr>
          <p:cNvPicPr>
            <a:picLocks noChangeAspect="1"/>
          </p:cNvPicPr>
          <p:nvPr/>
        </p:nvPicPr>
        <p:blipFill>
          <a:blip r:embed="rId2"/>
          <a:stretch>
            <a:fillRect/>
          </a:stretch>
        </p:blipFill>
        <p:spPr>
          <a:xfrm>
            <a:off x="0" y="3438763"/>
            <a:ext cx="5013960" cy="3007757"/>
          </a:xfrm>
          <a:prstGeom prst="rect">
            <a:avLst/>
          </a:prstGeom>
          <a:effectLst>
            <a:reflection blurRad="6350" stA="52000" endA="300" endPos="35000" dir="5400000" sy="-100000" algn="bl" rotWithShape="0"/>
          </a:effectLst>
          <a:scene3d>
            <a:camera prst="orthographicFront"/>
            <a:lightRig rig="threePt" dir="t"/>
          </a:scene3d>
          <a:sp3d>
            <a:bevelT w="114300" prst="hardEdge"/>
          </a:sp3d>
        </p:spPr>
      </p:pic>
      <p:sp>
        <p:nvSpPr>
          <p:cNvPr id="2" name="Заголовок 1">
            <a:extLst>
              <a:ext uri="{FF2B5EF4-FFF2-40B4-BE49-F238E27FC236}">
                <a16:creationId xmlns:a16="http://schemas.microsoft.com/office/drawing/2014/main" id="{DE3B1CE9-8221-4BD2-81D7-AD644DEA49A5}"/>
              </a:ext>
            </a:extLst>
          </p:cNvPr>
          <p:cNvSpPr>
            <a:spLocks noGrp="1"/>
          </p:cNvSpPr>
          <p:nvPr>
            <p:ph type="ctrTitle"/>
          </p:nvPr>
        </p:nvSpPr>
        <p:spPr>
          <a:xfrm>
            <a:off x="148239" y="3900599"/>
            <a:ext cx="4688220" cy="2104802"/>
          </a:xfrm>
        </p:spPr>
        <p:txBody>
          <a:bodyPr/>
          <a:lstStyle/>
          <a:p>
            <a:r>
              <a:rPr lang="ro-RO" sz="4400" dirty="0">
                <a:latin typeface="Times New Roman" panose="02020603050405020304" pitchFamily="18" charset="0"/>
                <a:cs typeface="Times New Roman" panose="02020603050405020304" pitchFamily="18" charset="0"/>
              </a:rPr>
              <a:t>Buletin Informativ</a:t>
            </a:r>
            <a:endParaRPr lang="ru-RU" sz="44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9AFE4F51-F0A4-4206-833A-3F95BFBCA324}"/>
              </a:ext>
            </a:extLst>
          </p:cNvPr>
          <p:cNvSpPr>
            <a:spLocks noGrp="1"/>
          </p:cNvSpPr>
          <p:nvPr>
            <p:ph type="subTitle" idx="1"/>
          </p:nvPr>
        </p:nvSpPr>
        <p:spPr>
          <a:xfrm>
            <a:off x="132735" y="6668626"/>
            <a:ext cx="6386052" cy="2104802"/>
          </a:xfrm>
        </p:spPr>
        <p:txBody>
          <a:bodyPr>
            <a:normAutofit/>
          </a:bodyPr>
          <a:lstStyle/>
          <a:p>
            <a:r>
              <a:rPr lang="ro-RO" sz="4400" dirty="0">
                <a:latin typeface="Times New Roman" panose="02020603050405020304" pitchFamily="18" charset="0"/>
                <a:cs typeface="Times New Roman" panose="02020603050405020304" pitchFamily="18" charset="0"/>
              </a:rPr>
              <a:t>al Curții de Apel Nord</a:t>
            </a:r>
          </a:p>
          <a:p>
            <a:r>
              <a:rPr lang="ro-RO" sz="3200" dirty="0">
                <a:latin typeface="Times New Roman" panose="02020603050405020304" pitchFamily="18" charset="0"/>
                <a:cs typeface="Times New Roman" panose="02020603050405020304" pitchFamily="18" charset="0"/>
              </a:rPr>
              <a:t>01.07.2025 – 31.12.2025</a:t>
            </a:r>
            <a:r>
              <a:rPr lang="ro-RO" sz="3200" dirty="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209993F-C1C9-489E-A697-C3FBB564B8D9}"/>
              </a:ext>
            </a:extLst>
          </p:cNvPr>
          <p:cNvSpPr/>
          <p:nvPr/>
        </p:nvSpPr>
        <p:spPr>
          <a:xfrm>
            <a:off x="0" y="-91440"/>
            <a:ext cx="5715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12FF443D-38D8-4A76-B731-91175CBA67EA}"/>
              </a:ext>
            </a:extLst>
          </p:cNvPr>
          <p:cNvPicPr>
            <a:picLocks noChangeAspect="1"/>
          </p:cNvPicPr>
          <p:nvPr/>
        </p:nvPicPr>
        <p:blipFill>
          <a:blip r:embed="rId2"/>
          <a:stretch>
            <a:fillRect/>
          </a:stretch>
        </p:blipFill>
        <p:spPr>
          <a:xfrm>
            <a:off x="-34026" y="374628"/>
            <a:ext cx="5749026" cy="2566638"/>
          </a:xfrm>
          <a:prstGeom prst="rect">
            <a:avLst/>
          </a:prstGeom>
        </p:spPr>
      </p:pic>
      <p:sp>
        <p:nvSpPr>
          <p:cNvPr id="2" name="Заголовок 1">
            <a:extLst>
              <a:ext uri="{FF2B5EF4-FFF2-40B4-BE49-F238E27FC236}">
                <a16:creationId xmlns:a16="http://schemas.microsoft.com/office/drawing/2014/main" id="{F8016320-4997-4412-9702-2980FCDA0391}"/>
              </a:ext>
            </a:extLst>
          </p:cNvPr>
          <p:cNvSpPr>
            <a:spLocks noGrp="1"/>
          </p:cNvSpPr>
          <p:nvPr>
            <p:ph type="title"/>
          </p:nvPr>
        </p:nvSpPr>
        <p:spPr>
          <a:xfrm>
            <a:off x="342079" y="630589"/>
            <a:ext cx="4996815" cy="1921668"/>
          </a:xfrm>
        </p:spPr>
        <p:txBody>
          <a:bodyPr>
            <a:normAutofit/>
          </a:bodyPr>
          <a:lstStyle/>
          <a:p>
            <a:r>
              <a:rPr lang="ro-RO" sz="24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În atenția justițiabililor !!!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Restituirea Taxei de timbru</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13BDBBE-4C8B-4C1B-93B7-039E7F0C0D42}"/>
              </a:ext>
            </a:extLst>
          </p:cNvPr>
          <p:cNvSpPr>
            <a:spLocks noGrp="1"/>
          </p:cNvSpPr>
          <p:nvPr>
            <p:ph idx="1"/>
          </p:nvPr>
        </p:nvSpPr>
        <p:spPr>
          <a:xfrm>
            <a:off x="398145" y="5254769"/>
            <a:ext cx="6097248" cy="4427850"/>
          </a:xfrm>
        </p:spPr>
        <p:txBody>
          <a:bodyPr>
            <a:normAutofit fontScale="92500" lnSpcReduction="20000"/>
          </a:bodyPr>
          <a:lstStyle/>
          <a:p>
            <a:pPr marL="0" indent="0">
              <a:buNone/>
            </a:pPr>
            <a:r>
              <a:rPr lang="ro-RO" dirty="0"/>
              <a:t>	</a:t>
            </a:r>
            <a:r>
              <a:rPr lang="ro-RO" sz="2100" dirty="0">
                <a:latin typeface="Times New Roman" panose="02020603050405020304" pitchFamily="18" charset="0"/>
                <a:cs typeface="Times New Roman" panose="02020603050405020304" pitchFamily="18" charset="0"/>
              </a:rPr>
              <a:t>Pentru a veni în sprijinul justițiabililor, Vă prezentăm pe scurt noile prevederi legale privind restituirea taxei de timbru, astfel încât persoanele interesate să cunoască situațiile în care pot solicita restituirea sumelor achitate și pașii necesari pentru depunerea cererii.</a:t>
            </a:r>
          </a:p>
          <a:p>
            <a:pPr marL="0" indent="0">
              <a:buNone/>
            </a:pPr>
            <a:r>
              <a:rPr lang="ro-RO" sz="2100" dirty="0">
                <a:solidFill>
                  <a:srgbClr val="FFFFFF"/>
                </a:solidFill>
                <a:latin typeface="Times New Roman" panose="02020603050405020304" pitchFamily="18" charset="0"/>
                <a:cs typeface="Times New Roman" panose="02020603050405020304" pitchFamily="18" charset="0"/>
              </a:rPr>
              <a:t>	Totodată, cererea de restituire a taxei de timbru va fi însoțită de documentele confirmative ale achitării acesteia (chitanță, ordin de plată), precum și, după caz, de actele care atestă temeiul legal al restituirii (dovada scutirii de la plata taxei de timbru, confirmarea neînregistrării cererii în instanță etc.).</a:t>
            </a:r>
          </a:p>
          <a:p>
            <a:pPr marL="0" indent="0">
              <a:buNone/>
            </a:pPr>
            <a:r>
              <a:rPr lang="ro-RO" sz="2100" dirty="0">
                <a:solidFill>
                  <a:srgbClr val="FFFFFF"/>
                </a:solidFill>
                <a:latin typeface="Times New Roman" panose="02020603050405020304" pitchFamily="18" charset="0"/>
                <a:cs typeface="Times New Roman" panose="02020603050405020304" pitchFamily="18" charset="0"/>
              </a:rPr>
              <a:t>	 Examinarea cererii se efectuează în conformitate cu prevederile legale în vigoare, iar restituirea sumelor aprobate are loc prin transfer bancar, exclusiv în contul indicat de solicitant. Prezentele prevederi urmăresc asigurarea unei aplicări unitare a normelor privind restituirea taxei de timbru, facilitarea exercitării drepturilor procedurale ale justițiabililor și prevenirea eventualelor erori sau întârzieri în procesul de restituire a sumelor achitate.</a:t>
            </a:r>
            <a:endParaRPr lang="ru-RU" sz="21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E916F517-3933-4E68-B021-1DD0EA793B90}"/>
              </a:ext>
            </a:extLst>
          </p:cNvPr>
          <p:cNvPicPr>
            <a:picLocks noChangeAspect="1"/>
          </p:cNvPicPr>
          <p:nvPr/>
        </p:nvPicPr>
        <p:blipFill>
          <a:blip r:embed="rId3"/>
          <a:stretch>
            <a:fillRect/>
          </a:stretch>
        </p:blipFill>
        <p:spPr>
          <a:xfrm>
            <a:off x="1196990" y="3065397"/>
            <a:ext cx="4141904" cy="2065240"/>
          </a:xfrm>
          <a:prstGeom prst="rect">
            <a:avLst/>
          </a:prstGeom>
          <a:effectLst>
            <a:softEdge rad="317500"/>
          </a:effectLst>
        </p:spPr>
      </p:pic>
    </p:spTree>
    <p:extLst>
      <p:ext uri="{BB962C8B-B14F-4D97-AF65-F5344CB8AC3E}">
        <p14:creationId xmlns:p14="http://schemas.microsoft.com/office/powerpoint/2010/main" val="28471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2A211B3-F9F6-45B1-85C6-43CC678B5D4B}"/>
              </a:ext>
            </a:extLst>
          </p:cNvPr>
          <p:cNvSpPr/>
          <p:nvPr/>
        </p:nvSpPr>
        <p:spPr>
          <a:xfrm>
            <a:off x="0" y="407944"/>
            <a:ext cx="5695950" cy="2510639"/>
          </a:xfrm>
          <a:prstGeom prst="rect">
            <a:avLst/>
          </a:prstGeom>
          <a:gradFill>
            <a:gsLst>
              <a:gs pos="0">
                <a:schemeClr val="bg2">
                  <a:tint val="96000"/>
                  <a:shade val="100000"/>
                  <a:hueMod val="270000"/>
                  <a:satMod val="200000"/>
                  <a:lumMod val="128000"/>
                </a:schemeClr>
              </a:gs>
              <a:gs pos="0">
                <a:schemeClr val="bg2">
                  <a:shade val="100000"/>
                  <a:hueMod val="100000"/>
                  <a:satMod val="110000"/>
                  <a:lumMod val="130000"/>
                </a:schemeClr>
              </a:gs>
              <a:gs pos="100000">
                <a:schemeClr val="bg2">
                  <a:shade val="78000"/>
                  <a:hueMod val="44000"/>
                  <a:satMod val="200000"/>
                  <a:lumMod val="69000"/>
                </a:schemeClr>
              </a:gs>
            </a:gsLst>
            <a:lin ang="252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EA0559A2-A0D9-4E47-BF44-78F1D975FE6D}"/>
              </a:ext>
            </a:extLst>
          </p:cNvPr>
          <p:cNvSpPr>
            <a:spLocks noGrp="1"/>
          </p:cNvSpPr>
          <p:nvPr>
            <p:ph type="title"/>
          </p:nvPr>
        </p:nvSpPr>
        <p:spPr>
          <a:xfrm>
            <a:off x="430268" y="702429"/>
            <a:ext cx="5265682" cy="1921668"/>
          </a:xfrm>
        </p:spPr>
        <p:txBody>
          <a:bodyPr>
            <a:normAutofit/>
          </a:bodyPr>
          <a:lstStyle/>
          <a:p>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Ședința de lucru</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 Schimb de bune practic</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1237664-E5AD-41DB-AC23-9D04E80150F5}"/>
              </a:ext>
            </a:extLst>
          </p:cNvPr>
          <p:cNvSpPr>
            <a:spLocks noGrp="1"/>
          </p:cNvSpPr>
          <p:nvPr>
            <p:ph idx="1"/>
          </p:nvPr>
        </p:nvSpPr>
        <p:spPr>
          <a:xfrm>
            <a:off x="378372" y="2998977"/>
            <a:ext cx="6101256" cy="8130506"/>
          </a:xfrm>
        </p:spPr>
        <p:txBody>
          <a:bodyPr/>
          <a:lstStyle/>
          <a:p>
            <a:pPr marL="0" indent="0">
              <a:buNone/>
            </a:pPr>
            <a:r>
              <a:rPr lang="ro-RO" sz="2000"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În vederea consolidării unei practici unitare și a eficientizării activității instanțelor judecătorești, Curtea de Apel Nord a organizat o ședință lucrativă de tip „Schimb de bune practici”, destinată personalului implicat în activitățile de evidență, documentare procesuală, generalizare a practicii judiciare și relații publice.</a:t>
            </a:r>
            <a:r>
              <a:rPr lang="ro-RO" dirty="0"/>
              <a:t>	</a:t>
            </a:r>
          </a:p>
          <a:p>
            <a:pPr marL="0" indent="0">
              <a:buNone/>
            </a:pPr>
            <a:r>
              <a:rPr lang="ro-RO" dirty="0">
                <a:latin typeface="Times New Roman" panose="02020603050405020304" pitchFamily="18" charset="0"/>
                <a:cs typeface="Times New Roman" panose="02020603050405020304" pitchFamily="18" charset="0"/>
              </a:rPr>
              <a:t>În urma discuțiilor, participanții au subliniat importanța aplicării unitare a procedurilor de lucru în toate instanțele din circumscripție, ca premisă esențială pentru asigurarea eficienței, transparenței și calității actului de justiție. </a:t>
            </a:r>
            <a:endParaRPr lang="en-US"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A fost evidențiat rolul personalului auxiliar în buna funcționare a instanțelor, precum și necesitatea adaptării continue la instrumentele digitale utilizate în activitatea judiciară.</a:t>
            </a:r>
          </a:p>
          <a:p>
            <a:pPr marL="0" indent="0">
              <a:buNone/>
            </a:pPr>
            <a:r>
              <a:rPr lang="ro-RO"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E02D6923-34D1-4962-86AD-F56C6C6D515D}"/>
              </a:ext>
            </a:extLst>
          </p:cNvPr>
          <p:cNvPicPr>
            <a:picLocks noChangeAspect="1"/>
          </p:cNvPicPr>
          <p:nvPr/>
        </p:nvPicPr>
        <p:blipFill>
          <a:blip r:embed="rId2"/>
          <a:stretch>
            <a:fillRect/>
          </a:stretch>
        </p:blipFill>
        <p:spPr>
          <a:xfrm>
            <a:off x="493126" y="6562452"/>
            <a:ext cx="5871747" cy="3082589"/>
          </a:xfrm>
          <a:prstGeom prst="rect">
            <a:avLst/>
          </a:prstGeom>
          <a:effectLst>
            <a:softEdge rad="63500"/>
          </a:effectLst>
        </p:spPr>
      </p:pic>
    </p:spTree>
    <p:extLst>
      <p:ext uri="{BB962C8B-B14F-4D97-AF65-F5344CB8AC3E}">
        <p14:creationId xmlns:p14="http://schemas.microsoft.com/office/powerpoint/2010/main" val="189353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B5DB602-4A1B-4678-B586-70B82C272756}"/>
              </a:ext>
            </a:extLst>
          </p:cNvPr>
          <p:cNvSpPr/>
          <p:nvPr/>
        </p:nvSpPr>
        <p:spPr>
          <a:xfrm>
            <a:off x="520262" y="240320"/>
            <a:ext cx="5328745" cy="7109639"/>
          </a:xfrm>
          <a:prstGeom prst="rect">
            <a:avLst/>
          </a:prstGeom>
        </p:spPr>
        <p:txBody>
          <a:bodyPr wrap="square">
            <a:spAutoFit/>
          </a:bodyPr>
          <a:lstStyle/>
          <a:p>
            <a:r>
              <a:rPr lang="ro-RO" dirty="0">
                <a:latin typeface="Times New Roman" panose="02020603050405020304" pitchFamily="18" charset="0"/>
                <a:cs typeface="Times New Roman" panose="02020603050405020304" pitchFamily="18" charset="0"/>
              </a:rPr>
              <a:t>Totodată, schimbul de bune practici a contribuit la identificarea unor soluții concrete pentru optimizarea proceselor interne, reducerea erorilor procedurale și îmbunătățirea comunicării între structurile instanțelor. Aspectele analizate urmează a fi valorificate în activitatea curentă, în vederea eficientizării gestionării cauzelor, respectării termenelor legale și uniformizării practicii administrative și judiciare.</a:t>
            </a:r>
          </a:p>
          <a:p>
            <a:r>
              <a:rPr lang="ro-RO" dirty="0">
                <a:latin typeface="Times New Roman" panose="02020603050405020304" pitchFamily="18" charset="0"/>
                <a:cs typeface="Times New Roman" panose="02020603050405020304" pitchFamily="18" charset="0"/>
              </a:rPr>
              <a:t>Astfel de întruniri reprezintă un instrument util de coordonare și perfecționare profesională, contribuind la consolidarea unui sistem judecătoresc modern, orientat spre nevoile justițiabililor.</a:t>
            </a:r>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6935B57-AFD2-42AC-93A5-05D11C915AB0}"/>
              </a:ext>
            </a:extLst>
          </p:cNvPr>
          <p:cNvPicPr>
            <a:picLocks noChangeAspect="1"/>
          </p:cNvPicPr>
          <p:nvPr/>
        </p:nvPicPr>
        <p:blipFill>
          <a:blip r:embed="rId2"/>
          <a:stretch>
            <a:fillRect/>
          </a:stretch>
        </p:blipFill>
        <p:spPr>
          <a:xfrm>
            <a:off x="124587" y="3589746"/>
            <a:ext cx="3303928" cy="3726525"/>
          </a:xfrm>
          <a:prstGeom prst="rect">
            <a:avLst/>
          </a:prstGeom>
          <a:effectLst>
            <a:softEdge rad="127000"/>
          </a:effectLst>
        </p:spPr>
      </p:pic>
      <p:pic>
        <p:nvPicPr>
          <p:cNvPr id="6" name="Рисунок 5">
            <a:extLst>
              <a:ext uri="{FF2B5EF4-FFF2-40B4-BE49-F238E27FC236}">
                <a16:creationId xmlns:a16="http://schemas.microsoft.com/office/drawing/2014/main" id="{B2EC91B0-117F-42C2-8DCA-F48F8E90E693}"/>
              </a:ext>
            </a:extLst>
          </p:cNvPr>
          <p:cNvPicPr>
            <a:picLocks noChangeAspect="1"/>
          </p:cNvPicPr>
          <p:nvPr/>
        </p:nvPicPr>
        <p:blipFill>
          <a:blip r:embed="rId3"/>
          <a:stretch>
            <a:fillRect/>
          </a:stretch>
        </p:blipFill>
        <p:spPr>
          <a:xfrm>
            <a:off x="1008993" y="7230248"/>
            <a:ext cx="5083894" cy="2675752"/>
          </a:xfrm>
          <a:prstGeom prst="rect">
            <a:avLst/>
          </a:prstGeom>
          <a:effectLst>
            <a:softEdge rad="127000"/>
          </a:effectLst>
        </p:spPr>
      </p:pic>
      <p:pic>
        <p:nvPicPr>
          <p:cNvPr id="8" name="Рисунок 7">
            <a:extLst>
              <a:ext uri="{FF2B5EF4-FFF2-40B4-BE49-F238E27FC236}">
                <a16:creationId xmlns:a16="http://schemas.microsoft.com/office/drawing/2014/main" id="{B862F8AB-2BF5-4494-BB12-BB11917FE879}"/>
              </a:ext>
            </a:extLst>
          </p:cNvPr>
          <p:cNvPicPr>
            <a:picLocks noChangeAspect="1"/>
          </p:cNvPicPr>
          <p:nvPr/>
        </p:nvPicPr>
        <p:blipFill>
          <a:blip r:embed="rId4"/>
          <a:stretch>
            <a:fillRect/>
          </a:stretch>
        </p:blipFill>
        <p:spPr>
          <a:xfrm>
            <a:off x="3428515" y="3407405"/>
            <a:ext cx="3113690" cy="3726525"/>
          </a:xfrm>
          <a:prstGeom prst="rect">
            <a:avLst/>
          </a:prstGeom>
          <a:effectLst>
            <a:softEdge rad="63500"/>
          </a:effectLst>
        </p:spPr>
      </p:pic>
    </p:spTree>
    <p:extLst>
      <p:ext uri="{BB962C8B-B14F-4D97-AF65-F5344CB8AC3E}">
        <p14:creationId xmlns:p14="http://schemas.microsoft.com/office/powerpoint/2010/main" val="223338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2D72888-43C5-4C7E-A838-D1F57B2C29DA}"/>
              </a:ext>
            </a:extLst>
          </p:cNvPr>
          <p:cNvPicPr>
            <a:picLocks noChangeAspect="1"/>
          </p:cNvPicPr>
          <p:nvPr/>
        </p:nvPicPr>
        <p:blipFill>
          <a:blip r:embed="rId2"/>
          <a:stretch>
            <a:fillRect/>
          </a:stretch>
        </p:blipFill>
        <p:spPr>
          <a:xfrm>
            <a:off x="0" y="356782"/>
            <a:ext cx="5992721" cy="2545081"/>
          </a:xfrm>
          <a:prstGeom prst="rect">
            <a:avLst/>
          </a:prstGeom>
          <a:effectLst/>
        </p:spPr>
      </p:pic>
      <p:sp>
        <p:nvSpPr>
          <p:cNvPr id="3" name="Объект 2">
            <a:extLst>
              <a:ext uri="{FF2B5EF4-FFF2-40B4-BE49-F238E27FC236}">
                <a16:creationId xmlns:a16="http://schemas.microsoft.com/office/drawing/2014/main" id="{7FB45A33-ADE5-4600-8EC8-3C3705810514}"/>
              </a:ext>
            </a:extLst>
          </p:cNvPr>
          <p:cNvSpPr>
            <a:spLocks noGrp="1"/>
          </p:cNvSpPr>
          <p:nvPr>
            <p:ph idx="1"/>
          </p:nvPr>
        </p:nvSpPr>
        <p:spPr>
          <a:xfrm>
            <a:off x="350730" y="3088853"/>
            <a:ext cx="6151356" cy="8071944"/>
          </a:xfrm>
        </p:spPr>
        <p:txBody>
          <a:bodyPr>
            <a:normAutofit/>
          </a:bodyPr>
          <a:lstStyle/>
          <a:p>
            <a:pPr marL="0" indent="0">
              <a:buNone/>
            </a:pPr>
            <a:r>
              <a:rPr lang="ro-RO" sz="2000" dirty="0">
                <a:solidFill>
                  <a:srgbClr val="FFFFFF"/>
                </a:solidFill>
                <a:latin typeface="Times New Roman" panose="02020603050405020304" pitchFamily="18" charset="0"/>
                <a:cs typeface="Times New Roman" panose="02020603050405020304" pitchFamily="18" charset="0"/>
              </a:rPr>
              <a:t>     	 </a:t>
            </a:r>
            <a:r>
              <a:rPr lang="ro-RO" dirty="0">
                <a:solidFill>
                  <a:srgbClr val="FFFFFF"/>
                </a:solidFill>
                <a:latin typeface="Times New Roman" panose="02020603050405020304" pitchFamily="18" charset="0"/>
                <a:cs typeface="Times New Roman" panose="02020603050405020304" pitchFamily="18" charset="0"/>
              </a:rPr>
              <a:t>În contextul consolidării capacităților profesionale în domeniul combaterii criminalității financiare, a fost organizată o instruire profesională cu tema „Bunurile infracționale”, dedicată judecătorilor și procurorilor, având drept scop aprofundarea cunoștințelor privind investigarea spălării banilor și recuperarea bunurilor provenite din activități ilegale</a:t>
            </a:r>
            <a:endParaRPr lang="ro-RO" b="1" dirty="0">
              <a:solidFill>
                <a:srgbClr val="1C1E21"/>
              </a:solidFill>
              <a:latin typeface="Times New Roman" panose="02020603050405020304" pitchFamily="18" charset="0"/>
              <a:cs typeface="Times New Roman" panose="02020603050405020304" pitchFamily="18" charset="0"/>
            </a:endParaRPr>
          </a:p>
          <a:p>
            <a:pPr marL="0" indent="0">
              <a:buNone/>
            </a:pPr>
            <a:r>
              <a:rPr lang="ro-RO" dirty="0">
                <a:solidFill>
                  <a:srgbClr val="FFFFFF"/>
                </a:solidFill>
                <a:latin typeface="Times New Roman" panose="02020603050405020304" pitchFamily="18" charset="0"/>
                <a:cs typeface="Times New Roman" panose="02020603050405020304" pitchFamily="18" charset="0"/>
              </a:rPr>
              <a:t>      	În cadrul instruirii, accentul a fost pus pe importanța cooperării eficiente dintre procurori și judecători în procesul de investigare a infracțiunilor financiare, precum și pe aplicarea corectă a instrumentelor legale disponibile pentru identificarea și recuperarea bunurilor infracționale. Participanții au avut posibilitatea să analizeze studii de caz relevante și să discute provocările întâlnite în practica judiciară, inclusiv în contextul cooperării internaționale</a:t>
            </a:r>
            <a:r>
              <a:rPr lang="ro-RO" sz="2000" dirty="0">
                <a:solidFill>
                  <a:srgbClr val="FFFFFF"/>
                </a:solidFill>
                <a:latin typeface="Times New Roman" panose="02020603050405020304" pitchFamily="18" charset="0"/>
                <a:cs typeface="Times New Roman" panose="02020603050405020304" pitchFamily="18" charset="0"/>
              </a:rPr>
              <a:t>. 	</a:t>
            </a:r>
            <a:endParaRPr lang="ru-RU" sz="2000" dirty="0"/>
          </a:p>
        </p:txBody>
      </p:sp>
      <p:sp>
        <p:nvSpPr>
          <p:cNvPr id="5" name="TextBox 4">
            <a:extLst>
              <a:ext uri="{FF2B5EF4-FFF2-40B4-BE49-F238E27FC236}">
                <a16:creationId xmlns:a16="http://schemas.microsoft.com/office/drawing/2014/main" id="{C03A5F37-B83D-440F-BA51-F2B521D8DC5B}"/>
              </a:ext>
            </a:extLst>
          </p:cNvPr>
          <p:cNvSpPr txBox="1"/>
          <p:nvPr/>
        </p:nvSpPr>
        <p:spPr>
          <a:xfrm>
            <a:off x="-355915" y="1045348"/>
            <a:ext cx="5608320" cy="954107"/>
          </a:xfrm>
          <a:prstGeom prst="rect">
            <a:avLst/>
          </a:prstGeom>
          <a:noFill/>
        </p:spPr>
        <p:txBody>
          <a:bodyPr wrap="square" rtlCol="0">
            <a:spAutoFit/>
          </a:bodyPr>
          <a:lstStyle/>
          <a:p>
            <a:r>
              <a:rPr lang="ro-RO" sz="2800" dirty="0">
                <a:latin typeface="Times New Roman" panose="02020603050405020304" pitchFamily="18" charset="0"/>
                <a:cs typeface="Times New Roman" panose="02020603050405020304" pitchFamily="18" charset="0"/>
              </a:rPr>
              <a:t>                  Instruire profesională</a:t>
            </a:r>
          </a:p>
          <a:p>
            <a:r>
              <a:rPr lang="ro-RO"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Bunuri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infrac</a:t>
            </a:r>
            <a:r>
              <a:rPr lang="ro-RO" sz="2800" dirty="0" err="1">
                <a:latin typeface="Times New Roman" panose="02020603050405020304" pitchFamily="18" charset="0"/>
                <a:cs typeface="Times New Roman" panose="02020603050405020304" pitchFamily="18" charset="0"/>
              </a:rPr>
              <a:t>ționale</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D644F57-3898-474B-B65B-775DCAF3EAB6}"/>
              </a:ext>
            </a:extLst>
          </p:cNvPr>
          <p:cNvPicPr>
            <a:picLocks noChangeAspect="1"/>
          </p:cNvPicPr>
          <p:nvPr/>
        </p:nvPicPr>
        <p:blipFill>
          <a:blip r:embed="rId3"/>
          <a:stretch>
            <a:fillRect/>
          </a:stretch>
        </p:blipFill>
        <p:spPr>
          <a:xfrm>
            <a:off x="350730" y="6739003"/>
            <a:ext cx="2805133" cy="2954238"/>
          </a:xfrm>
          <a:prstGeom prst="rect">
            <a:avLst/>
          </a:prstGeom>
          <a:effectLst>
            <a:softEdge rad="127000"/>
          </a:effectLst>
        </p:spPr>
      </p:pic>
      <p:pic>
        <p:nvPicPr>
          <p:cNvPr id="8" name="Рисунок 7">
            <a:extLst>
              <a:ext uri="{FF2B5EF4-FFF2-40B4-BE49-F238E27FC236}">
                <a16:creationId xmlns:a16="http://schemas.microsoft.com/office/drawing/2014/main" id="{4F5C4C3C-0EA5-444B-9A09-B00E205921B5}"/>
              </a:ext>
            </a:extLst>
          </p:cNvPr>
          <p:cNvPicPr>
            <a:picLocks noChangeAspect="1"/>
          </p:cNvPicPr>
          <p:nvPr/>
        </p:nvPicPr>
        <p:blipFill>
          <a:blip r:embed="rId4"/>
          <a:stretch>
            <a:fillRect/>
          </a:stretch>
        </p:blipFill>
        <p:spPr>
          <a:xfrm>
            <a:off x="3292431" y="6513534"/>
            <a:ext cx="3073086" cy="3179707"/>
          </a:xfrm>
          <a:prstGeom prst="rect">
            <a:avLst/>
          </a:prstGeom>
          <a:effectLst>
            <a:softEdge rad="127000"/>
          </a:effectLst>
        </p:spPr>
      </p:pic>
    </p:spTree>
    <p:extLst>
      <p:ext uri="{BB962C8B-B14F-4D97-AF65-F5344CB8AC3E}">
        <p14:creationId xmlns:p14="http://schemas.microsoft.com/office/powerpoint/2010/main" val="348079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1C0991-1431-447E-B730-B5765613BDE3}"/>
              </a:ext>
            </a:extLst>
          </p:cNvPr>
          <p:cNvSpPr txBox="1"/>
          <p:nvPr/>
        </p:nvSpPr>
        <p:spPr>
          <a:xfrm>
            <a:off x="520261" y="260141"/>
            <a:ext cx="5391808" cy="3416320"/>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Activitatea a contribuit la aprofundarea cunoștințelor profesionale și la armonizarea practicilor naționale cu standardele internaționale în domeniul combaterii spălării banilor și al recuperării activelor provenite din infracțiuni. Totodată, instruirea a facilitat schimbul de experiență și consolidarea dialogului profesional între actorii implicați în procesul de înfăptuire a justiției.</a:t>
            </a:r>
          </a:p>
          <a:p>
            <a:r>
              <a:rPr lang="ro-RO" dirty="0">
                <a:latin typeface="Times New Roman" panose="02020603050405020304" pitchFamily="18" charset="0"/>
                <a:cs typeface="Times New Roman" panose="02020603050405020304" pitchFamily="18" charset="0"/>
              </a:rPr>
              <a:t>	 Astfel de evenimente de formare continuă reprezintă un instrument important pentru creșterea eficienței actului de justiție și pentru întărirea capacității instituționale de combatere a criminalității financiare în Republica Moldova.</a:t>
            </a:r>
          </a:p>
        </p:txBody>
      </p:sp>
      <p:pic>
        <p:nvPicPr>
          <p:cNvPr id="8" name="Рисунок 7">
            <a:extLst>
              <a:ext uri="{FF2B5EF4-FFF2-40B4-BE49-F238E27FC236}">
                <a16:creationId xmlns:a16="http://schemas.microsoft.com/office/drawing/2014/main" id="{3CBCDEBA-8F87-4B6F-AEF0-C8153E3E4DED}"/>
              </a:ext>
            </a:extLst>
          </p:cNvPr>
          <p:cNvPicPr>
            <a:picLocks noChangeAspect="1"/>
          </p:cNvPicPr>
          <p:nvPr/>
        </p:nvPicPr>
        <p:blipFill>
          <a:blip r:embed="rId2"/>
          <a:stretch>
            <a:fillRect/>
          </a:stretch>
        </p:blipFill>
        <p:spPr>
          <a:xfrm>
            <a:off x="3556478" y="3370905"/>
            <a:ext cx="2908739" cy="3761724"/>
          </a:xfrm>
          <a:prstGeom prst="rect">
            <a:avLst/>
          </a:prstGeom>
          <a:effectLst>
            <a:softEdge rad="63500"/>
          </a:effectLst>
        </p:spPr>
      </p:pic>
      <p:pic>
        <p:nvPicPr>
          <p:cNvPr id="10" name="Рисунок 9">
            <a:extLst>
              <a:ext uri="{FF2B5EF4-FFF2-40B4-BE49-F238E27FC236}">
                <a16:creationId xmlns:a16="http://schemas.microsoft.com/office/drawing/2014/main" id="{BE1DEBFA-9983-44EE-9C7E-164B0CE2FF01}"/>
              </a:ext>
            </a:extLst>
          </p:cNvPr>
          <p:cNvPicPr>
            <a:picLocks noChangeAspect="1"/>
          </p:cNvPicPr>
          <p:nvPr/>
        </p:nvPicPr>
        <p:blipFill>
          <a:blip r:embed="rId3"/>
          <a:stretch>
            <a:fillRect/>
          </a:stretch>
        </p:blipFill>
        <p:spPr>
          <a:xfrm>
            <a:off x="520261" y="3563540"/>
            <a:ext cx="2908739" cy="3569089"/>
          </a:xfrm>
          <a:prstGeom prst="rect">
            <a:avLst/>
          </a:prstGeom>
          <a:effectLst>
            <a:softEdge rad="63500"/>
          </a:effectLst>
        </p:spPr>
      </p:pic>
      <p:pic>
        <p:nvPicPr>
          <p:cNvPr id="12" name="Рисунок 11">
            <a:extLst>
              <a:ext uri="{FF2B5EF4-FFF2-40B4-BE49-F238E27FC236}">
                <a16:creationId xmlns:a16="http://schemas.microsoft.com/office/drawing/2014/main" id="{DE7BE96F-6600-4C37-BCBA-E7AB54A0B48C}"/>
              </a:ext>
            </a:extLst>
          </p:cNvPr>
          <p:cNvPicPr>
            <a:picLocks noChangeAspect="1"/>
          </p:cNvPicPr>
          <p:nvPr/>
        </p:nvPicPr>
        <p:blipFill>
          <a:blip r:embed="rId4"/>
          <a:stretch>
            <a:fillRect/>
          </a:stretch>
        </p:blipFill>
        <p:spPr>
          <a:xfrm>
            <a:off x="1895451" y="6979861"/>
            <a:ext cx="2812143" cy="2926140"/>
          </a:xfrm>
          <a:prstGeom prst="rect">
            <a:avLst/>
          </a:prstGeom>
          <a:effectLst>
            <a:softEdge rad="63500"/>
          </a:effectLst>
        </p:spPr>
      </p:pic>
    </p:spTree>
    <p:extLst>
      <p:ext uri="{BB962C8B-B14F-4D97-AF65-F5344CB8AC3E}">
        <p14:creationId xmlns:p14="http://schemas.microsoft.com/office/powerpoint/2010/main" val="110135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7BA24EF-7787-46DF-A5D5-D62D1512729A}"/>
              </a:ext>
            </a:extLst>
          </p:cNvPr>
          <p:cNvSpPr/>
          <p:nvPr/>
        </p:nvSpPr>
        <p:spPr>
          <a:xfrm>
            <a:off x="381000" y="-716280"/>
            <a:ext cx="5844436" cy="1042139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r>
              <a:rPr lang="ro-RO" sz="2000" dirty="0">
                <a:solidFill>
                  <a:schemeClr val="tx1"/>
                </a:solidFill>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927E42F7-73A7-40ED-B65B-E2A3D10EAE77}"/>
              </a:ext>
            </a:extLst>
          </p:cNvPr>
          <p:cNvPicPr>
            <a:picLocks noChangeAspect="1"/>
          </p:cNvPicPr>
          <p:nvPr/>
        </p:nvPicPr>
        <p:blipFill>
          <a:blip r:embed="rId2"/>
          <a:stretch>
            <a:fillRect/>
          </a:stretch>
        </p:blipFill>
        <p:spPr>
          <a:xfrm>
            <a:off x="1033617" y="2232214"/>
            <a:ext cx="4539201" cy="7472897"/>
          </a:xfrm>
          <a:prstGeom prst="rect">
            <a:avLst/>
          </a:prstGeom>
          <a:effectLst>
            <a:outerShdw blurRad="63500" sx="102000" sy="102000" algn="ctr" rotWithShape="0">
              <a:prstClr val="black">
                <a:alpha val="40000"/>
              </a:prstClr>
            </a:outerShdw>
            <a:softEdge rad="63500"/>
          </a:effectLst>
        </p:spPr>
      </p:pic>
      <p:sp>
        <p:nvSpPr>
          <p:cNvPr id="5" name="TextBox 4">
            <a:extLst>
              <a:ext uri="{FF2B5EF4-FFF2-40B4-BE49-F238E27FC236}">
                <a16:creationId xmlns:a16="http://schemas.microsoft.com/office/drawing/2014/main" id="{FEDAEC06-E452-4BCD-9E2A-E2DDAC9F435F}"/>
              </a:ext>
            </a:extLst>
          </p:cNvPr>
          <p:cNvSpPr txBox="1"/>
          <p:nvPr/>
        </p:nvSpPr>
        <p:spPr>
          <a:xfrm>
            <a:off x="472966" y="200889"/>
            <a:ext cx="5404945" cy="2031325"/>
          </a:xfrm>
          <a:prstGeom prst="rect">
            <a:avLst/>
          </a:prstGeom>
          <a:noFill/>
        </p:spPr>
        <p:txBody>
          <a:bodyPr wrap="square" rtlCol="0">
            <a:spAutoFit/>
          </a:bodyPr>
          <a:lstStyle/>
          <a:p>
            <a:r>
              <a:rPr lang="ro-RO" sz="1600"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Mesajul de sărbătoare transmis de conducerea Curții de Apel Nord este un gând bun și  un semn     de recunoștință adresată tuturor celor care, prin muncă, responsabilitate și devotament, contribuie zi de zi la buna funcționare a justiției. Fie ca aceste sărbători să aducă liniște, speranță și energie pentru un nou an plin de realizări și împliniri.</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51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6AE5F12-E6A7-4401-B089-139B6AA85CC9}"/>
              </a:ext>
            </a:extLst>
          </p:cNvPr>
          <p:cNvSpPr/>
          <p:nvPr/>
        </p:nvSpPr>
        <p:spPr>
          <a:xfrm>
            <a:off x="0" y="-30480"/>
            <a:ext cx="5638800" cy="237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D23356E7-4F48-4231-8638-E3EDC073601A}"/>
              </a:ext>
            </a:extLst>
          </p:cNvPr>
          <p:cNvPicPr>
            <a:picLocks noChangeAspect="1"/>
          </p:cNvPicPr>
          <p:nvPr/>
        </p:nvPicPr>
        <p:blipFill>
          <a:blip r:embed="rId2"/>
          <a:stretch>
            <a:fillRect/>
          </a:stretch>
        </p:blipFill>
        <p:spPr>
          <a:xfrm>
            <a:off x="0" y="332775"/>
            <a:ext cx="5749026" cy="2566638"/>
          </a:xfrm>
          <a:prstGeom prst="rect">
            <a:avLst/>
          </a:prstGeom>
        </p:spPr>
      </p:pic>
      <p:sp>
        <p:nvSpPr>
          <p:cNvPr id="2" name="Заголовок 1">
            <a:extLst>
              <a:ext uri="{FF2B5EF4-FFF2-40B4-BE49-F238E27FC236}">
                <a16:creationId xmlns:a16="http://schemas.microsoft.com/office/drawing/2014/main" id="{C17C80D1-D697-428D-A8C6-D33726B2A4B0}"/>
              </a:ext>
            </a:extLst>
          </p:cNvPr>
          <p:cNvSpPr>
            <a:spLocks noGrp="1"/>
          </p:cNvSpPr>
          <p:nvPr>
            <p:ph type="title"/>
          </p:nvPr>
        </p:nvSpPr>
        <p:spPr>
          <a:xfrm>
            <a:off x="233199" y="633167"/>
            <a:ext cx="5172401" cy="1921668"/>
          </a:xfrm>
        </p:spPr>
        <p:txBody>
          <a:bodyPr/>
          <a:lstStyle/>
          <a:p>
            <a:r>
              <a:rPr lang="ro-RO" dirty="0">
                <a:latin typeface="Times New Roman" panose="02020603050405020304" pitchFamily="18" charset="0"/>
                <a:cs typeface="Times New Roman" panose="02020603050405020304" pitchFamily="18" charset="0"/>
              </a:rPr>
              <a:t>Mesajul Președintelui – Talpa Ion</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C1B35DE-3799-43A1-BFF5-295EB8280694}"/>
              </a:ext>
            </a:extLst>
          </p:cNvPr>
          <p:cNvSpPr>
            <a:spLocks noGrp="1"/>
          </p:cNvSpPr>
          <p:nvPr>
            <p:ph idx="1"/>
          </p:nvPr>
        </p:nvSpPr>
        <p:spPr>
          <a:xfrm>
            <a:off x="294361" y="3192105"/>
            <a:ext cx="6269277" cy="6381120"/>
          </a:xfrm>
        </p:spPr>
        <p:txBody>
          <a:bodyPr>
            <a:noAutofit/>
          </a:bodyPr>
          <a:lstStyle/>
          <a:p>
            <a:pPr marL="0" indent="0">
              <a:lnSpc>
                <a:spcPct val="107000"/>
              </a:lnSpc>
              <a:spcAft>
                <a:spcPts val="800"/>
              </a:spcAft>
              <a:buNone/>
            </a:pPr>
            <a:r>
              <a:rPr lang="ro-RO" sz="22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a:latin typeface="Times New Roman" panose="02020603050405020304" pitchFamily="18" charset="0"/>
                <a:ea typeface="Calibri" panose="020F0502020204030204" pitchFamily="34" charset="0"/>
                <a:cs typeface="Times New Roman" panose="02020603050405020304" pitchFamily="18" charset="0"/>
              </a:rPr>
              <a:t>Cea de-a doua jumătate a anului 2025 a reprezentat pentru Curtea de Apel Nord o perioadă de continuitate responsabilă, dar și de consolidare a eforturilor orientate spre asigurarea unei justiții eficiente și transparente. În acest interval, activitatea instanței s-a desfășurat sub semnul profesionalismului și al angajamentului ferm față de valorile statului de drept. Judecătorii și personalul Curții de Apel Nord au demonstrat, prin munca lor constantă că actul de justiție presupune nu doar competență juridică, ci și responsabilitate față de cetățean. Un obiectiv important al acestei perioade a fost menținerea unui dialog instituțional constructiv, precum și îmbunătățirea practicilor judiciare, în vederea asigurării unei jurisprudențe coerente și previzibile.</a:t>
            </a:r>
          </a:p>
          <a:p>
            <a:pPr marL="0" indent="0">
              <a:lnSpc>
                <a:spcPct val="107000"/>
              </a:lnSpc>
              <a:spcAft>
                <a:spcPts val="800"/>
              </a:spcAft>
              <a:buNone/>
            </a:pPr>
            <a:r>
              <a:rPr lang="ro-RO" sz="2000" dirty="0">
                <a:latin typeface="Times New Roman" panose="02020603050405020304" pitchFamily="18" charset="0"/>
                <a:ea typeface="Calibri" panose="020F0502020204030204" pitchFamily="34" charset="0"/>
                <a:cs typeface="Times New Roman" panose="02020603050405020304" pitchFamily="18" charset="0"/>
              </a:rPr>
              <a:t>      Mulțumesc tuturor colegilor pentru dedicarea și efortul depus, precum și pentru colaborarea cu instituțiile partenere. Rezultatele obținute în această perioadă reflectă angajamentul constant al instanței față de realizarea unui act de justiție echilibrat și independent. </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1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558A996-78CA-4E57-AC10-029F69A59003}"/>
              </a:ext>
            </a:extLst>
          </p:cNvPr>
          <p:cNvSpPr/>
          <p:nvPr/>
        </p:nvSpPr>
        <p:spPr>
          <a:xfrm>
            <a:off x="0" y="0"/>
            <a:ext cx="4121063"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EA212CA-E83D-4FF6-A9E2-0537B251BCB7}"/>
              </a:ext>
            </a:extLst>
          </p:cNvPr>
          <p:cNvPicPr>
            <a:picLocks noChangeAspect="1"/>
          </p:cNvPicPr>
          <p:nvPr/>
        </p:nvPicPr>
        <p:blipFill>
          <a:blip r:embed="rId2"/>
          <a:stretch>
            <a:fillRect/>
          </a:stretch>
        </p:blipFill>
        <p:spPr>
          <a:xfrm>
            <a:off x="-16075" y="300372"/>
            <a:ext cx="5749026" cy="2566638"/>
          </a:xfrm>
          <a:prstGeom prst="rect">
            <a:avLst/>
          </a:prstGeom>
        </p:spPr>
      </p:pic>
      <p:sp>
        <p:nvSpPr>
          <p:cNvPr id="2" name="Заголовок 1">
            <a:extLst>
              <a:ext uri="{FF2B5EF4-FFF2-40B4-BE49-F238E27FC236}">
                <a16:creationId xmlns:a16="http://schemas.microsoft.com/office/drawing/2014/main" id="{E09B7A28-A4AB-4E51-8696-44E103A7EA02}"/>
              </a:ext>
            </a:extLst>
          </p:cNvPr>
          <p:cNvSpPr>
            <a:spLocks noGrp="1"/>
          </p:cNvSpPr>
          <p:nvPr>
            <p:ph type="title"/>
          </p:nvPr>
        </p:nvSpPr>
        <p:spPr>
          <a:xfrm>
            <a:off x="175654" y="684026"/>
            <a:ext cx="5557297" cy="1710812"/>
          </a:xfrm>
        </p:spPr>
        <p:txBody>
          <a:bodyPr>
            <a:normAutofit/>
          </a:bodyPr>
          <a:lstStyle/>
          <a:p>
            <a:r>
              <a:rPr lang="ro-RO" sz="2600" dirty="0">
                <a:latin typeface="Times New Roman" panose="02020603050405020304" pitchFamily="18" charset="0"/>
                <a:cs typeface="Times New Roman" panose="02020603050405020304" pitchFamily="18" charset="0"/>
              </a:rPr>
              <a:t>Evaluarea satisfacției utilizatorilor serviciilor instanței</a:t>
            </a:r>
            <a:endParaRPr lang="ru-RU" sz="2600"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02E44B02-8D23-4FF8-BDB3-F447E986A03A}"/>
              </a:ext>
            </a:extLst>
          </p:cNvPr>
          <p:cNvSpPr>
            <a:spLocks noGrp="1"/>
          </p:cNvSpPr>
          <p:nvPr>
            <p:ph type="body" sz="half" idx="2"/>
          </p:nvPr>
        </p:nvSpPr>
        <p:spPr>
          <a:xfrm>
            <a:off x="238857" y="5727479"/>
            <a:ext cx="6634173" cy="3989706"/>
          </a:xfrm>
        </p:spPr>
        <p:txBody>
          <a:bodyPr>
            <a:normAutofit/>
          </a:bodyPr>
          <a:lstStyle/>
          <a:p>
            <a:pPr>
              <a:lnSpc>
                <a:spcPct val="107000"/>
              </a:lnSpc>
              <a:spcAft>
                <a:spcPts val="800"/>
              </a:spcAft>
            </a:pPr>
            <a:r>
              <a:rPr lang="ro-RO" sz="2000" i="1" dirty="0">
                <a:latin typeface="Times New Roman" panose="02020603050405020304" pitchFamily="18" charset="0"/>
                <a:ea typeface="Calibri" panose="020F0502020204030204" pitchFamily="34" charset="0"/>
                <a:cs typeface="Times New Roman" panose="02020603050405020304" pitchFamily="18" charset="0"/>
              </a:rPr>
              <a:t>Evaluarea percepției avocaților privind activitatea instanței</a:t>
            </a:r>
            <a:endParaRPr lang="ro-RO" sz="2000" i="1" dirty="0">
              <a:solidFill>
                <a:prstClr val="white"/>
              </a:solidFill>
              <a:latin typeface="Times New Roman" panose="02020603050405020304" pitchFamily="18" charset="0"/>
              <a:cs typeface="Times New Roman" panose="02020603050405020304" pitchFamily="18" charset="0"/>
            </a:endParaRPr>
          </a:p>
          <a:p>
            <a:pPr lvl="0"/>
            <a:r>
              <a:rPr lang="ro-RO" sz="1800" dirty="0">
                <a:solidFill>
                  <a:prstClr val="white"/>
                </a:solidFill>
                <a:latin typeface="Times New Roman" panose="02020603050405020304" pitchFamily="18" charset="0"/>
                <a:cs typeface="Times New Roman" panose="02020603050405020304" pitchFamily="18" charset="0"/>
              </a:rPr>
              <a:t>Tot în luna august 2025, Curtea de Apel Nord a desfășurat un sondaj distinct, destinat avocaților, având ca obiect evaluarea percepției acestora asupra:</a:t>
            </a:r>
          </a:p>
          <a:p>
            <a:pPr lvl="0"/>
            <a:r>
              <a:rPr lang="ro-RO" sz="1800" dirty="0">
                <a:solidFill>
                  <a:prstClr val="white"/>
                </a:solidFill>
                <a:latin typeface="Times New Roman" panose="02020603050405020304" pitchFamily="18" charset="0"/>
                <a:cs typeface="Times New Roman" panose="02020603050405020304" pitchFamily="18" charset="0"/>
              </a:rPr>
              <a:t>	•   calității serviciilor judiciare;</a:t>
            </a:r>
          </a:p>
          <a:p>
            <a:pPr lvl="0"/>
            <a:r>
              <a:rPr lang="ro-RO" sz="1800" dirty="0">
                <a:solidFill>
                  <a:prstClr val="white"/>
                </a:solidFill>
                <a:latin typeface="Times New Roman" panose="02020603050405020304" pitchFamily="18" charset="0"/>
                <a:cs typeface="Times New Roman" panose="02020603050405020304" pitchFamily="18" charset="0"/>
              </a:rPr>
              <a:t>	•   nivelului de profesionalism;</a:t>
            </a:r>
          </a:p>
          <a:p>
            <a:pPr lvl="0"/>
            <a:r>
              <a:rPr lang="ro-RO" sz="1800" dirty="0">
                <a:solidFill>
                  <a:prstClr val="white"/>
                </a:solidFill>
                <a:latin typeface="Times New Roman" panose="02020603050405020304" pitchFamily="18" charset="0"/>
                <a:cs typeface="Times New Roman" panose="02020603050405020304" pitchFamily="18" charset="0"/>
              </a:rPr>
              <a:t>	•   integrității personalului implicat în actul de justiție.</a:t>
            </a:r>
          </a:p>
          <a:p>
            <a:pPr lvl="0"/>
            <a:r>
              <a:rPr lang="ro-RO" sz="1800" dirty="0">
                <a:solidFill>
                  <a:prstClr val="white"/>
                </a:solidFill>
                <a:latin typeface="Times New Roman" panose="02020603050405020304" pitchFamily="18" charset="0"/>
                <a:cs typeface="Times New Roman" panose="02020603050405020304" pitchFamily="18" charset="0"/>
              </a:rPr>
              <a:t>Datele colectate contribuie la identificarea aspectelor care pot fi perfecționate, în vederea consolidării încrederii în sistemul judecătoresc și a creșterii calității serviciilor oferite.</a:t>
            </a:r>
          </a:p>
          <a:p>
            <a:pPr lvl="0"/>
            <a:r>
              <a:rPr lang="ro-RO" sz="1800" dirty="0">
                <a:solidFill>
                  <a:prstClr val="white"/>
                </a:solidFill>
                <a:latin typeface="Times New Roman" panose="02020603050405020304" pitchFamily="18" charset="0"/>
                <a:cs typeface="Times New Roman" panose="02020603050405020304" pitchFamily="18" charset="0"/>
              </a:rPr>
              <a:t>📌 Rezultatele sunt disponibile pe pagina web a instanței, rubrica Transparența – Statistica.</a:t>
            </a:r>
          </a:p>
        </p:txBody>
      </p:sp>
      <p:sp>
        <p:nvSpPr>
          <p:cNvPr id="8" name="Прямоугольник 7">
            <a:extLst>
              <a:ext uri="{FF2B5EF4-FFF2-40B4-BE49-F238E27FC236}">
                <a16:creationId xmlns:a16="http://schemas.microsoft.com/office/drawing/2014/main" id="{8A5A2B14-8F6A-45C6-AE5C-201EE6ECBFE3}"/>
              </a:ext>
            </a:extLst>
          </p:cNvPr>
          <p:cNvSpPr/>
          <p:nvPr/>
        </p:nvSpPr>
        <p:spPr>
          <a:xfrm>
            <a:off x="362609" y="2965223"/>
            <a:ext cx="6239465" cy="1077218"/>
          </a:xfrm>
          <a:prstGeom prst="rect">
            <a:avLst/>
          </a:prstGeom>
        </p:spPr>
        <p:txBody>
          <a:bodyPr wrap="square">
            <a:spAutoFit/>
          </a:bodyPr>
          <a:lstStyle/>
          <a:p>
            <a:r>
              <a:rPr lang="ro-RO" sz="1600" dirty="0">
                <a:latin typeface="Times New Roman" panose="02020603050405020304" pitchFamily="18" charset="0"/>
                <a:cs typeface="Times New Roman" panose="02020603050405020304" pitchFamily="18" charset="0"/>
              </a:rPr>
              <a:t>În a doua jumătate a anului 2025, Curtea de Apel Nord a continuat demersurile de consolidare a transparenței și a calității actului de justiție, prin aplicarea mecanismelor de evaluare a satisfacției utilizatorilor instanțelor judecătorești, în conformitate cu recomandările CEPEJ.</a:t>
            </a:r>
            <a:endParaRPr lang="ru-RU" sz="1600"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392B8181-6F9E-4471-8709-C2BBE6ACBEF7}"/>
              </a:ext>
            </a:extLst>
          </p:cNvPr>
          <p:cNvPicPr>
            <a:picLocks noChangeAspect="1"/>
          </p:cNvPicPr>
          <p:nvPr/>
        </p:nvPicPr>
        <p:blipFill>
          <a:blip r:embed="rId3"/>
          <a:stretch>
            <a:fillRect/>
          </a:stretch>
        </p:blipFill>
        <p:spPr>
          <a:xfrm>
            <a:off x="1139868" y="4024293"/>
            <a:ext cx="3883069" cy="1732959"/>
          </a:xfrm>
          <a:prstGeom prst="rect">
            <a:avLst/>
          </a:prstGeom>
          <a:effectLst>
            <a:softEdge rad="127000"/>
          </a:effectLst>
        </p:spPr>
      </p:pic>
    </p:spTree>
    <p:extLst>
      <p:ext uri="{BB962C8B-B14F-4D97-AF65-F5344CB8AC3E}">
        <p14:creationId xmlns:p14="http://schemas.microsoft.com/office/powerpoint/2010/main" val="323211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CFBB185-DD15-4D62-95CF-B4DC9DDE4220}"/>
              </a:ext>
            </a:extLst>
          </p:cNvPr>
          <p:cNvSpPr/>
          <p:nvPr/>
        </p:nvSpPr>
        <p:spPr>
          <a:xfrm>
            <a:off x="0" y="-45719"/>
            <a:ext cx="5684520" cy="2484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EBD14733-F3F4-4822-96D4-75FE593A536C}"/>
              </a:ext>
            </a:extLst>
          </p:cNvPr>
          <p:cNvPicPr>
            <a:picLocks noChangeAspect="1"/>
          </p:cNvPicPr>
          <p:nvPr/>
        </p:nvPicPr>
        <p:blipFill>
          <a:blip r:embed="rId2"/>
          <a:stretch>
            <a:fillRect/>
          </a:stretch>
        </p:blipFill>
        <p:spPr>
          <a:xfrm>
            <a:off x="0" y="330062"/>
            <a:ext cx="5749026" cy="2566638"/>
          </a:xfrm>
          <a:prstGeom prst="rect">
            <a:avLst/>
          </a:prstGeom>
        </p:spPr>
      </p:pic>
      <p:sp>
        <p:nvSpPr>
          <p:cNvPr id="2" name="Заголовок 1">
            <a:extLst>
              <a:ext uri="{FF2B5EF4-FFF2-40B4-BE49-F238E27FC236}">
                <a16:creationId xmlns:a16="http://schemas.microsoft.com/office/drawing/2014/main" id="{37E70C10-ACBE-4A02-908A-308F7A03E889}"/>
              </a:ext>
            </a:extLst>
          </p:cNvPr>
          <p:cNvSpPr>
            <a:spLocks noGrp="1"/>
          </p:cNvSpPr>
          <p:nvPr>
            <p:ph type="title"/>
          </p:nvPr>
        </p:nvSpPr>
        <p:spPr>
          <a:xfrm>
            <a:off x="325551" y="444101"/>
            <a:ext cx="5358969" cy="2029377"/>
          </a:xfrm>
        </p:spPr>
        <p:txBody>
          <a:bodyPr>
            <a:normAutofit/>
          </a:bodyPr>
          <a:lstStyle/>
          <a:p>
            <a:br>
              <a:rPr lang="ro-RO" sz="3100"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Sondajul privind gradul de satisfacție al justițiabililor</a:t>
            </a:r>
            <a:br>
              <a:rPr lang="ru-RU"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B1BCDD1-B560-40F7-B966-9DA2D5481339}"/>
              </a:ext>
            </a:extLst>
          </p:cNvPr>
          <p:cNvSpPr>
            <a:spLocks noGrp="1"/>
          </p:cNvSpPr>
          <p:nvPr>
            <p:ph idx="1"/>
          </p:nvPr>
        </p:nvSpPr>
        <p:spPr>
          <a:xfrm>
            <a:off x="469295" y="5509838"/>
            <a:ext cx="6101255" cy="4151849"/>
          </a:xfrm>
        </p:spPr>
        <p:txBody>
          <a:bodyPr>
            <a:normAutofit/>
          </a:bodyPr>
          <a:lstStyle/>
          <a:p>
            <a:pPr marL="0" indent="0">
              <a:buNone/>
            </a:pPr>
            <a:r>
              <a:rPr lang="ro-RO" sz="2667"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În luna august 2025, a fost realizat sondajul destinat justițiabililor, prin intermediul Programului Integrat de Gestionare a Dosarelor, pentru indicatorul de performanță 1.17 – Satisfacția utilizatorilor instanțelor judecătorești.</a:t>
            </a:r>
          </a:p>
          <a:p>
            <a:pPr marL="0" indent="0">
              <a:buNone/>
            </a:pPr>
            <a:r>
              <a:rPr lang="ro-RO" sz="2000" dirty="0">
                <a:latin typeface="Times New Roman" panose="02020603050405020304" pitchFamily="18" charset="0"/>
                <a:cs typeface="Times New Roman" panose="02020603050405020304" pitchFamily="18" charset="0"/>
              </a:rPr>
              <a:t>Scopul sondajului a constat în evaluarea nivelului de satisfacție al justițiabililor față de serviciile prestate de instanță, precum și în identificarea direcțiilor de îmbunătățire continuă a activității judiciare.</a:t>
            </a:r>
          </a:p>
          <a:p>
            <a:pPr marL="0" indent="0">
              <a:buNone/>
            </a:pPr>
            <a:r>
              <a:rPr lang="ro-RO" sz="2000" dirty="0">
                <a:latin typeface="Times New Roman" panose="02020603050405020304" pitchFamily="18" charset="0"/>
                <a:cs typeface="Times New Roman" panose="02020603050405020304" pitchFamily="18" charset="0"/>
              </a:rPr>
              <a:t>📌 Rezultatele sondajului sunt publicate pe pagina web a instanței, la rubrica Transparența – Statistica.</a:t>
            </a:r>
          </a:p>
          <a:p>
            <a:pPr marL="0" indent="0">
              <a:buNone/>
            </a:pPr>
            <a:endParaRPr lang="ro-RO" sz="2000" dirty="0">
              <a:latin typeface="Times New Roman" panose="02020603050405020304" pitchFamily="18" charset="0"/>
              <a:cs typeface="Times New Roman" panose="02020603050405020304" pitchFamily="18" charset="0"/>
            </a:endParaRPr>
          </a:p>
          <a:p>
            <a:pPr marL="0" indent="0" algn="just">
              <a:buNone/>
            </a:pPr>
            <a:endParaRPr lang="ru-RU" dirty="0"/>
          </a:p>
        </p:txBody>
      </p:sp>
      <p:pic>
        <p:nvPicPr>
          <p:cNvPr id="7" name="Рисунок 6">
            <a:extLst>
              <a:ext uri="{FF2B5EF4-FFF2-40B4-BE49-F238E27FC236}">
                <a16:creationId xmlns:a16="http://schemas.microsoft.com/office/drawing/2014/main" id="{AF291081-A7E3-4974-AFD8-9DFC61682E59}"/>
              </a:ext>
            </a:extLst>
          </p:cNvPr>
          <p:cNvPicPr>
            <a:picLocks noChangeAspect="1"/>
          </p:cNvPicPr>
          <p:nvPr/>
        </p:nvPicPr>
        <p:blipFill>
          <a:blip r:embed="rId3"/>
          <a:stretch>
            <a:fillRect/>
          </a:stretch>
        </p:blipFill>
        <p:spPr>
          <a:xfrm>
            <a:off x="719826" y="3010739"/>
            <a:ext cx="5029200" cy="2385060"/>
          </a:xfrm>
          <a:prstGeom prst="rect">
            <a:avLst/>
          </a:prstGeom>
          <a:ln>
            <a:noFill/>
          </a:ln>
          <a:effectLst>
            <a:softEdge rad="127000"/>
          </a:effectLst>
        </p:spPr>
      </p:pic>
    </p:spTree>
    <p:extLst>
      <p:ext uri="{BB962C8B-B14F-4D97-AF65-F5344CB8AC3E}">
        <p14:creationId xmlns:p14="http://schemas.microsoft.com/office/powerpoint/2010/main" val="157896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07E3DEF-BCCB-4D7C-8F60-9875ED02FC5F}"/>
              </a:ext>
            </a:extLst>
          </p:cNvPr>
          <p:cNvSpPr/>
          <p:nvPr/>
        </p:nvSpPr>
        <p:spPr>
          <a:xfrm>
            <a:off x="-1" y="0"/>
            <a:ext cx="5648633" cy="2381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a:extLst>
              <a:ext uri="{FF2B5EF4-FFF2-40B4-BE49-F238E27FC236}">
                <a16:creationId xmlns:a16="http://schemas.microsoft.com/office/drawing/2014/main" id="{AEB65230-2BF9-4E7A-BE4C-EBAF2ED7C98A}"/>
              </a:ext>
            </a:extLst>
          </p:cNvPr>
          <p:cNvPicPr>
            <a:picLocks noChangeAspect="1"/>
          </p:cNvPicPr>
          <p:nvPr/>
        </p:nvPicPr>
        <p:blipFill>
          <a:blip r:embed="rId2"/>
          <a:stretch>
            <a:fillRect/>
          </a:stretch>
        </p:blipFill>
        <p:spPr>
          <a:xfrm>
            <a:off x="-50198" y="302523"/>
            <a:ext cx="5749026" cy="2566638"/>
          </a:xfrm>
          <a:prstGeom prst="rect">
            <a:avLst/>
          </a:prstGeom>
        </p:spPr>
      </p:pic>
      <p:sp>
        <p:nvSpPr>
          <p:cNvPr id="2" name="Заголовок 1">
            <a:extLst>
              <a:ext uri="{FF2B5EF4-FFF2-40B4-BE49-F238E27FC236}">
                <a16:creationId xmlns:a16="http://schemas.microsoft.com/office/drawing/2014/main" id="{9F0719A4-0635-4191-84CB-96BB1D90C4AE}"/>
              </a:ext>
            </a:extLst>
          </p:cNvPr>
          <p:cNvSpPr>
            <a:spLocks noGrp="1"/>
          </p:cNvSpPr>
          <p:nvPr>
            <p:ph type="title"/>
          </p:nvPr>
        </p:nvSpPr>
        <p:spPr>
          <a:xfrm>
            <a:off x="636468" y="332228"/>
            <a:ext cx="4375695" cy="1710813"/>
          </a:xfrm>
        </p:spPr>
        <p:txBody>
          <a:bodyPr>
            <a:normAutofit fontScale="90000"/>
          </a:bodyPr>
          <a:lstStyle/>
          <a:p>
            <a:br>
              <a:rPr lang="ro-RO" sz="4800" dirty="0">
                <a:solidFill>
                  <a:srgbClr val="FFFFFF"/>
                </a:solidFill>
                <a:latin typeface="Times New Roman" panose="02020603050405020304" pitchFamily="18" charset="0"/>
                <a:cs typeface="Times New Roman" panose="02020603050405020304" pitchFamily="18" charset="0"/>
              </a:rPr>
            </a:br>
            <a:r>
              <a:rPr lang="ro-RO" dirty="0">
                <a:solidFill>
                  <a:srgbClr val="FFFFFF"/>
                </a:solidFill>
                <a:latin typeface="Times New Roman" panose="02020603050405020304" pitchFamily="18" charset="0"/>
                <a:cs typeface="Times New Roman" panose="02020603050405020304" pitchFamily="18" charset="0"/>
              </a:rPr>
              <a:t>⚖️ Dimensiunea instituțională și simbolică a profesiei juridice</a:t>
            </a:r>
            <a:br>
              <a:rPr lang="ro-RO" sz="3911" dirty="0">
                <a:solidFill>
                  <a:srgbClr val="FFFFFF"/>
                </a:solidFill>
                <a:latin typeface="Times New Roman" panose="02020603050405020304" pitchFamily="18" charset="0"/>
                <a:cs typeface="Times New Roman" panose="02020603050405020304" pitchFamily="18" charset="0"/>
              </a:rPr>
            </a:br>
            <a:endParaRPr lang="ru-RU" sz="3911"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6A09732C-FBBB-4C11-AAA4-0BD7CFCA4A04}"/>
              </a:ext>
            </a:extLst>
          </p:cNvPr>
          <p:cNvPicPr>
            <a:picLocks noGrp="1" noChangeAspect="1"/>
          </p:cNvPicPr>
          <p:nvPr>
            <p:ph type="pic" idx="1"/>
          </p:nvPr>
        </p:nvPicPr>
        <p:blipFill>
          <a:blip r:embed="rId3"/>
          <a:srcRect l="5712" r="5712"/>
          <a:stretch>
            <a:fillRect/>
          </a:stretch>
        </p:blipFill>
        <p:spPr>
          <a:xfrm>
            <a:off x="1590805" y="1833009"/>
            <a:ext cx="3939992" cy="5203831"/>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4" name="Текст 3">
            <a:extLst>
              <a:ext uri="{FF2B5EF4-FFF2-40B4-BE49-F238E27FC236}">
                <a16:creationId xmlns:a16="http://schemas.microsoft.com/office/drawing/2014/main" id="{E13CD50F-F509-431B-8798-3B1F6ED38A93}"/>
              </a:ext>
            </a:extLst>
          </p:cNvPr>
          <p:cNvSpPr>
            <a:spLocks noGrp="1"/>
          </p:cNvSpPr>
          <p:nvPr>
            <p:ph type="body" sz="half" idx="2"/>
          </p:nvPr>
        </p:nvSpPr>
        <p:spPr>
          <a:xfrm>
            <a:off x="471013" y="6497446"/>
            <a:ext cx="6179575" cy="3846784"/>
          </a:xfrm>
        </p:spPr>
        <p:txBody>
          <a:bodyPr>
            <a:noAutofit/>
          </a:bodyPr>
          <a:lstStyle/>
          <a:p>
            <a:pPr>
              <a:lnSpc>
                <a:spcPct val="107000"/>
              </a:lnSpc>
              <a:spcAft>
                <a:spcPts val="800"/>
              </a:spcAft>
            </a:pPr>
            <a:r>
              <a:rPr lang="ro-RO" sz="2100" dirty="0">
                <a:latin typeface="Times New Roman" panose="02020603050405020304" pitchFamily="18" charset="0"/>
                <a:ea typeface="Calibri" panose="020F0502020204030204" pitchFamily="34" charset="0"/>
                <a:cs typeface="Times New Roman" panose="02020603050405020304" pitchFamily="18" charset="0"/>
              </a:rPr>
              <a:t>   </a:t>
            </a:r>
            <a:r>
              <a:rPr lang="ro-RO" sz="1800" dirty="0">
                <a:latin typeface="Times New Roman" panose="02020603050405020304" pitchFamily="18" charset="0"/>
                <a:ea typeface="Calibri" panose="020F0502020204030204" pitchFamily="34" charset="0"/>
                <a:cs typeface="Times New Roman" panose="02020603050405020304" pitchFamily="18" charset="0"/>
              </a:rPr>
              <a:t>În octombrie  2025, Curtea de Apel Nord a marcat Ziua Juristului, reafirmând rolul esențial al profesiei juridice în apărarea drepturilor și libertăților fundamentale, precum și în consolidarea statului de drept.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sz="1800" dirty="0">
                <a:latin typeface="Times New Roman" panose="02020603050405020304" pitchFamily="18" charset="0"/>
                <a:ea typeface="Calibri" panose="020F0502020204030204" pitchFamily="34" charset="0"/>
                <a:cs typeface="Times New Roman" panose="02020603050405020304" pitchFamily="18" charset="0"/>
              </a:rPr>
              <a:t>	Mesajul instituțional transmis cu acest prilej a subliniat importanța clarității în gândire, responsabilității în decizie și integrității profesionale, valori care definesc activitatea zilnică a sistemului judecătoresc</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85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7E11641-FBD2-48D3-890D-C794D3C03853}"/>
              </a:ext>
            </a:extLst>
          </p:cNvPr>
          <p:cNvSpPr/>
          <p:nvPr/>
        </p:nvSpPr>
        <p:spPr>
          <a:xfrm>
            <a:off x="0" y="0"/>
            <a:ext cx="5699760" cy="2384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BE94253A-9D23-4EC8-A047-ECB5CDF39AA6}"/>
              </a:ext>
            </a:extLst>
          </p:cNvPr>
          <p:cNvPicPr>
            <a:picLocks noChangeAspect="1"/>
          </p:cNvPicPr>
          <p:nvPr/>
        </p:nvPicPr>
        <p:blipFill>
          <a:blip r:embed="rId2"/>
          <a:stretch>
            <a:fillRect/>
          </a:stretch>
        </p:blipFill>
        <p:spPr>
          <a:xfrm>
            <a:off x="0" y="332334"/>
            <a:ext cx="5749026" cy="2566638"/>
          </a:xfrm>
          <a:prstGeom prst="rect">
            <a:avLst/>
          </a:prstGeom>
        </p:spPr>
      </p:pic>
      <p:sp>
        <p:nvSpPr>
          <p:cNvPr id="2" name="Заголовок 1">
            <a:extLst>
              <a:ext uri="{FF2B5EF4-FFF2-40B4-BE49-F238E27FC236}">
                <a16:creationId xmlns:a16="http://schemas.microsoft.com/office/drawing/2014/main" id="{2BB9FAC6-C02F-4B0B-8DE5-0E81E358405C}"/>
              </a:ext>
            </a:extLst>
          </p:cNvPr>
          <p:cNvSpPr>
            <a:spLocks noGrp="1"/>
          </p:cNvSpPr>
          <p:nvPr>
            <p:ph type="title"/>
          </p:nvPr>
        </p:nvSpPr>
        <p:spPr>
          <a:xfrm>
            <a:off x="265471" y="478329"/>
            <a:ext cx="5434289" cy="1921668"/>
          </a:xfrm>
        </p:spPr>
        <p:txBody>
          <a:bodyPr>
            <a:normAutofit/>
          </a:bodyPr>
          <a:lstStyle/>
          <a:p>
            <a:r>
              <a:rPr lang="ro-RO" sz="2400" dirty="0">
                <a:latin typeface="Times New Roman" panose="02020603050405020304" pitchFamily="18" charset="0"/>
                <a:cs typeface="Times New Roman" panose="02020603050405020304" pitchFamily="18" charset="0"/>
              </a:rPr>
              <a:t>19 octombrie 2025– Ziua Juristului</a:t>
            </a:r>
            <a:br>
              <a:rPr lang="ro-RO" sz="2400" dirty="0">
                <a:latin typeface="Times New Roman" panose="02020603050405020304" pitchFamily="18" charset="0"/>
                <a:cs typeface="Times New Roman" panose="02020603050405020304" pitchFamily="18" charset="0"/>
              </a:rPr>
            </a:br>
            <a:br>
              <a:rPr lang="ro-RO" sz="2400" dirty="0">
                <a:latin typeface="Times New Roman" panose="02020603050405020304" pitchFamily="18" charset="0"/>
                <a:cs typeface="Times New Roman" panose="02020603050405020304" pitchFamily="18" charset="0"/>
              </a:rPr>
            </a:br>
            <a:r>
              <a:rPr lang="ro-RO" sz="2400" dirty="0">
                <a:latin typeface="Times New Roman" panose="02020603050405020304" pitchFamily="18" charset="0"/>
                <a:cs typeface="Times New Roman" panose="02020603050405020304" pitchFamily="18" charset="0"/>
              </a:rPr>
              <a:t>Ziua Ușilor Deschise</a:t>
            </a:r>
          </a:p>
        </p:txBody>
      </p:sp>
      <p:sp>
        <p:nvSpPr>
          <p:cNvPr id="3" name="Объект 2">
            <a:extLst>
              <a:ext uri="{FF2B5EF4-FFF2-40B4-BE49-F238E27FC236}">
                <a16:creationId xmlns:a16="http://schemas.microsoft.com/office/drawing/2014/main" id="{C6FCCF2B-C374-49E1-AF82-37C0C1D3A94E}"/>
              </a:ext>
            </a:extLst>
          </p:cNvPr>
          <p:cNvSpPr>
            <a:spLocks noGrp="1"/>
          </p:cNvSpPr>
          <p:nvPr>
            <p:ph idx="1"/>
          </p:nvPr>
        </p:nvSpPr>
        <p:spPr>
          <a:xfrm>
            <a:off x="373016" y="3044967"/>
            <a:ext cx="6051140" cy="8071907"/>
          </a:xfrm>
        </p:spPr>
        <p:txBody>
          <a:bodyPr>
            <a:noAutofit/>
          </a:bodyPr>
          <a:lstStyle/>
          <a:p>
            <a:pPr marL="0" indent="0">
              <a:buNone/>
            </a:pPr>
            <a:r>
              <a:rPr lang="ro-RO" dirty="0">
                <a:latin typeface="Times New Roman" panose="02020603050405020304" pitchFamily="18" charset="0"/>
                <a:cs typeface="Times New Roman" panose="02020603050405020304" pitchFamily="18" charset="0"/>
              </a:rPr>
              <a:t>Curtea de Apel Nord a organizat Ziua Ușilor Deschise pentru elevii claselor a XI-a de la Liceul Teoretic „Ion Creangă” și Liceul Teoretic „Mihai Eminescu”, oferindu-le posibilitatea de a descoperi din interior modul de funcționare al justiției.</a:t>
            </a:r>
            <a:endParaRPr lang="ru-RU"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Evenimentul a avut un</a:t>
            </a:r>
          </a:p>
          <a:p>
            <a:pPr marL="0" indent="0">
              <a:buNone/>
            </a:pPr>
            <a:r>
              <a:rPr lang="ro-RO" dirty="0">
                <a:latin typeface="Times New Roman" panose="02020603050405020304" pitchFamily="18" charset="0"/>
                <a:cs typeface="Times New Roman" panose="02020603050405020304" pitchFamily="18" charset="0"/>
              </a:rPr>
              <a:t> caracter educativ și</a:t>
            </a:r>
          </a:p>
          <a:p>
            <a:pPr marL="0" indent="0">
              <a:buNone/>
            </a:pPr>
            <a:r>
              <a:rPr lang="ro-RO" dirty="0">
                <a:latin typeface="Times New Roman" panose="02020603050405020304" pitchFamily="18" charset="0"/>
                <a:cs typeface="Times New Roman" panose="02020603050405020304" pitchFamily="18" charset="0"/>
              </a:rPr>
              <a:t> interactiv, elevii explorând</a:t>
            </a:r>
          </a:p>
          <a:p>
            <a:pPr marL="0" indent="0">
              <a:buNone/>
            </a:pPr>
            <a:r>
              <a:rPr lang="ro-RO" dirty="0">
                <a:latin typeface="Times New Roman" panose="02020603050405020304" pitchFamily="18" charset="0"/>
                <a:cs typeface="Times New Roman" panose="02020603050405020304" pitchFamily="18" charset="0"/>
              </a:rPr>
              <a:t> sălile de judecată și </a:t>
            </a:r>
          </a:p>
          <a:p>
            <a:pPr marL="0" indent="0">
              <a:buNone/>
            </a:pPr>
            <a:r>
              <a:rPr lang="ro-RO" dirty="0">
                <a:latin typeface="Times New Roman" panose="02020603050405020304" pitchFamily="18" charset="0"/>
                <a:cs typeface="Times New Roman" panose="02020603050405020304" pitchFamily="18" charset="0"/>
              </a:rPr>
              <a:t>familiarizându-se cu </a:t>
            </a:r>
          </a:p>
          <a:p>
            <a:pPr marL="0" indent="0">
              <a:buNone/>
            </a:pPr>
            <a:r>
              <a:rPr lang="ro-RO" dirty="0">
                <a:latin typeface="Times New Roman" panose="02020603050405020304" pitchFamily="18" charset="0"/>
                <a:cs typeface="Times New Roman" panose="02020603050405020304" pitchFamily="18" charset="0"/>
              </a:rPr>
              <a:t>facilitățile tehnologice </a:t>
            </a:r>
          </a:p>
          <a:p>
            <a:pPr marL="0" indent="0">
              <a:buNone/>
            </a:pPr>
            <a:r>
              <a:rPr lang="ro-RO" dirty="0">
                <a:latin typeface="Times New Roman" panose="02020603050405020304" pitchFamily="18" charset="0"/>
                <a:cs typeface="Times New Roman" panose="02020603050405020304" pitchFamily="18" charset="0"/>
              </a:rPr>
              <a:t>moderne ale instanței,</a:t>
            </a:r>
          </a:p>
          <a:p>
            <a:pPr marL="0" indent="0">
              <a:buNone/>
            </a:pPr>
            <a:r>
              <a:rPr lang="ro-RO" dirty="0">
                <a:latin typeface="Times New Roman" panose="02020603050405020304" pitchFamily="18" charset="0"/>
                <a:cs typeface="Times New Roman" panose="02020603050405020304" pitchFamily="18" charset="0"/>
              </a:rPr>
              <a:t> precum sistemele PIGD, </a:t>
            </a:r>
          </a:p>
          <a:p>
            <a:pPr marL="0" indent="0">
              <a:buNone/>
            </a:pPr>
            <a:r>
              <a:rPr lang="ro-RO" dirty="0">
                <a:latin typeface="Times New Roman" panose="02020603050405020304" pitchFamily="18" charset="0"/>
                <a:cs typeface="Times New Roman" panose="02020603050405020304" pitchFamily="18" charset="0"/>
              </a:rPr>
              <a:t>SRS „</a:t>
            </a:r>
            <a:r>
              <a:rPr lang="ro-RO" dirty="0" err="1">
                <a:latin typeface="Times New Roman" panose="02020603050405020304" pitchFamily="18" charset="0"/>
                <a:cs typeface="Times New Roman" panose="02020603050405020304" pitchFamily="18" charset="0"/>
              </a:rPr>
              <a:t>Femida</a:t>
            </a:r>
            <a:r>
              <a:rPr lang="ro-RO" dirty="0">
                <a:latin typeface="Times New Roman" panose="02020603050405020304" pitchFamily="18" charset="0"/>
                <a:cs typeface="Times New Roman" panose="02020603050405020304" pitchFamily="18" charset="0"/>
              </a:rPr>
              <a:t>”, e-dosar </a:t>
            </a:r>
          </a:p>
          <a:p>
            <a:pPr marL="0" indent="0">
              <a:buNone/>
            </a:pPr>
            <a:r>
              <a:rPr lang="ro-RO" dirty="0">
                <a:latin typeface="Times New Roman" panose="02020603050405020304" pitchFamily="18" charset="0"/>
                <a:cs typeface="Times New Roman" panose="02020603050405020304" pitchFamily="18" charset="0"/>
              </a:rPr>
              <a:t>judiciar și videoconferința</a:t>
            </a:r>
          </a:p>
          <a:p>
            <a:pPr marL="0" indent="0">
              <a:buNone/>
            </a:pPr>
            <a:r>
              <a:rPr lang="ro-RO" dirty="0">
                <a:latin typeface="Times New Roman" panose="02020603050405020304" pitchFamily="18" charset="0"/>
                <a:cs typeface="Times New Roman" panose="02020603050405020304" pitchFamily="18" charset="0"/>
              </a:rPr>
              <a:t>De asemenea, aceștia au vizitat camera de audiere a minorilor, concepută pentru a asigura protecția copiilor implicați în proceduri judiciare.</a:t>
            </a:r>
            <a:endParaRPr lang="ru-RU"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Dialogul deschis cu reprezentanții instanței a oferit elevilor informații relevante despre profesiile juridice, rolul justiției în societate și drepturile cetățenilor, fiind completat de materiale informative distribuite participanților.</a:t>
            </a:r>
            <a:endParaRPr lang="ru-RU"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2781A5-342F-4C20-9B05-BD996491C900}"/>
              </a:ext>
            </a:extLst>
          </p:cNvPr>
          <p:cNvSpPr txBox="1"/>
          <p:nvPr/>
        </p:nvSpPr>
        <p:spPr>
          <a:xfrm>
            <a:off x="265472" y="7678174"/>
            <a:ext cx="6368719" cy="1012713"/>
          </a:xfrm>
          <a:prstGeom prst="rect">
            <a:avLst/>
          </a:prstGeom>
          <a:noFill/>
        </p:spPr>
        <p:txBody>
          <a:bodyPr wrap="square" rtlCol="0">
            <a:spAutoFit/>
          </a:bodyPr>
          <a:lstStyle/>
          <a:p>
            <a:pPr algn="just" defTabSz="1625579">
              <a:lnSpc>
                <a:spcPct val="90000"/>
              </a:lnSpc>
              <a:spcBef>
                <a:spcPts val="1778"/>
              </a:spcBef>
            </a:pPr>
            <a:endParaRPr lang="ro-RO" sz="2489"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defTabSz="1625579">
              <a:lnSpc>
                <a:spcPct val="90000"/>
              </a:lnSpc>
              <a:spcBef>
                <a:spcPts val="1778"/>
              </a:spcBef>
            </a:pPr>
            <a:endParaRPr lang="ro-RO" sz="2489"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59851814-B419-425A-9CBD-DF7F05433EBF}"/>
              </a:ext>
            </a:extLst>
          </p:cNvPr>
          <p:cNvPicPr>
            <a:picLocks noChangeAspect="1"/>
          </p:cNvPicPr>
          <p:nvPr/>
        </p:nvPicPr>
        <p:blipFill>
          <a:blip r:embed="rId3"/>
          <a:stretch>
            <a:fillRect/>
          </a:stretch>
        </p:blipFill>
        <p:spPr>
          <a:xfrm>
            <a:off x="3398586" y="4100048"/>
            <a:ext cx="2971798" cy="3432131"/>
          </a:xfrm>
          <a:prstGeom prst="rect">
            <a:avLst/>
          </a:prstGeom>
          <a:effectLst>
            <a:softEdge rad="127000"/>
          </a:effectLst>
        </p:spPr>
      </p:pic>
    </p:spTree>
    <p:extLst>
      <p:ext uri="{BB962C8B-B14F-4D97-AF65-F5344CB8AC3E}">
        <p14:creationId xmlns:p14="http://schemas.microsoft.com/office/powerpoint/2010/main" val="3734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72C506B-30C2-4D96-B2D6-92A01627B256}"/>
              </a:ext>
            </a:extLst>
          </p:cNvPr>
          <p:cNvSpPr/>
          <p:nvPr/>
        </p:nvSpPr>
        <p:spPr>
          <a:xfrm>
            <a:off x="0" y="-76200"/>
            <a:ext cx="5699760" cy="254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D874BC17-C0DA-4448-8F1E-C6F1411019A8}"/>
              </a:ext>
            </a:extLst>
          </p:cNvPr>
          <p:cNvPicPr>
            <a:picLocks noChangeAspect="1"/>
          </p:cNvPicPr>
          <p:nvPr/>
        </p:nvPicPr>
        <p:blipFill>
          <a:blip r:embed="rId2"/>
          <a:stretch>
            <a:fillRect/>
          </a:stretch>
        </p:blipFill>
        <p:spPr>
          <a:xfrm>
            <a:off x="0" y="303075"/>
            <a:ext cx="5749026" cy="2566638"/>
          </a:xfrm>
          <a:prstGeom prst="rect">
            <a:avLst/>
          </a:prstGeom>
        </p:spPr>
      </p:pic>
      <p:sp>
        <p:nvSpPr>
          <p:cNvPr id="2" name="Заголовок 1">
            <a:extLst>
              <a:ext uri="{FF2B5EF4-FFF2-40B4-BE49-F238E27FC236}">
                <a16:creationId xmlns:a16="http://schemas.microsoft.com/office/drawing/2014/main" id="{4B8D7BEA-F8FC-440A-8F3D-BFA0BF7E3755}"/>
              </a:ext>
            </a:extLst>
          </p:cNvPr>
          <p:cNvSpPr>
            <a:spLocks noGrp="1"/>
          </p:cNvSpPr>
          <p:nvPr>
            <p:ph type="title"/>
          </p:nvPr>
        </p:nvSpPr>
        <p:spPr>
          <a:xfrm>
            <a:off x="288312" y="909426"/>
            <a:ext cx="5172401" cy="1615440"/>
          </a:xfrm>
        </p:spPr>
        <p:txBody>
          <a:bodyPr>
            <a:normAutofit/>
          </a:bodyPr>
          <a:lstStyle/>
          <a:p>
            <a:pPr>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Activitatea instanței în perioada a 9 luni al anului 2025</a:t>
            </a:r>
            <a:br>
              <a:rPr lang="ru-RU" sz="1600" dirty="0">
                <a:latin typeface="Calibri" panose="020F0502020204030204" pitchFamily="34"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31433DE-D187-4A57-B125-E4096CD9368C}"/>
              </a:ext>
            </a:extLst>
          </p:cNvPr>
          <p:cNvSpPr>
            <a:spLocks noGrp="1"/>
          </p:cNvSpPr>
          <p:nvPr>
            <p:ph idx="1"/>
          </p:nvPr>
        </p:nvSpPr>
        <p:spPr>
          <a:xfrm>
            <a:off x="396433" y="3075231"/>
            <a:ext cx="6065133" cy="8133430"/>
          </a:xfrm>
        </p:spPr>
        <p:txBody>
          <a:bodyPr>
            <a:normAutofit/>
          </a:bodyPr>
          <a:lstStyle/>
          <a:p>
            <a:pPr marL="0" indent="0">
              <a:lnSpc>
                <a:spcPct val="107000"/>
              </a:lnSpc>
              <a:spcAft>
                <a:spcPts val="800"/>
              </a:spcAft>
              <a:buNone/>
            </a:pPr>
            <a:r>
              <a:rPr lang="ro-RO" sz="2000"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În perioada raportată, la Curtea de Apel Nord   s-au aflat în procedură 14.354 cauze civile și penale, înregistrându-se o creștere semnificativă față de aceeași perioadă a anului 2024. Din totalul dosarelor, 8.143 cauze au fost soluționate, iar 6.211 cauze au rămas pendinte la sfârșitul perioadei de raportare.</a:t>
            </a:r>
          </a:p>
          <a:p>
            <a:pPr marL="0" indent="0">
              <a:lnSpc>
                <a:spcPct val="107000"/>
              </a:lnSpc>
              <a:spcAft>
                <a:spcPts val="800"/>
              </a:spcAft>
              <a:buNone/>
            </a:pPr>
            <a:r>
              <a:rPr lang="ro-RO" dirty="0">
                <a:latin typeface="Times New Roman" panose="02020603050405020304" pitchFamily="18" charset="0"/>
                <a:ea typeface="Calibri" panose="020F0502020204030204" pitchFamily="34" charset="0"/>
                <a:cs typeface="Times New Roman" panose="02020603050405020304" pitchFamily="18" charset="0"/>
              </a:rPr>
              <a:t>În anul 2025, fiecărui judecător i-au revenit, în medie, 1.025 dosare, dintre care 582 au fost soluționate, indicatorii relevând o activitate susținută și un volum de muncă în creștere.</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o-RO" dirty="0">
                <a:latin typeface="Times New Roman" panose="02020603050405020304" pitchFamily="18" charset="0"/>
                <a:ea typeface="Calibri" panose="020F0502020204030204" pitchFamily="34" charset="0"/>
                <a:cs typeface="Times New Roman" panose="02020603050405020304" pitchFamily="18" charset="0"/>
              </a:rPr>
              <a:t>	Rata de variație a stocului de cauze pendinte a constituit 74%, comparativ cu 70% în anul 2024, ceea ce reflectă atât creșterea numărului de dosare noi, cât și menținerea unui ritm constant de soluționare a cauzelor.</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B36842D3-E782-40A9-85C7-3C6F3654726E}"/>
              </a:ext>
            </a:extLst>
          </p:cNvPr>
          <p:cNvPicPr>
            <a:picLocks noChangeAspect="1"/>
          </p:cNvPicPr>
          <p:nvPr/>
        </p:nvPicPr>
        <p:blipFill>
          <a:blip r:embed="rId3"/>
          <a:stretch>
            <a:fillRect/>
          </a:stretch>
        </p:blipFill>
        <p:spPr>
          <a:xfrm>
            <a:off x="933581" y="7231529"/>
            <a:ext cx="4990836" cy="2371396"/>
          </a:xfrm>
          <a:prstGeom prst="rect">
            <a:avLst/>
          </a:prstGeom>
          <a:effectLst>
            <a:softEdge rad="127000"/>
          </a:effectLst>
        </p:spPr>
      </p:pic>
    </p:spTree>
    <p:extLst>
      <p:ext uri="{BB962C8B-B14F-4D97-AF65-F5344CB8AC3E}">
        <p14:creationId xmlns:p14="http://schemas.microsoft.com/office/powerpoint/2010/main" val="181552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AFB2D33-3960-4DFA-9047-CE110367A62F}"/>
              </a:ext>
            </a:extLst>
          </p:cNvPr>
          <p:cNvPicPr>
            <a:picLocks noChangeAspect="1"/>
          </p:cNvPicPr>
          <p:nvPr/>
        </p:nvPicPr>
        <p:blipFill>
          <a:blip r:embed="rId2"/>
          <a:stretch>
            <a:fillRect/>
          </a:stretch>
        </p:blipFill>
        <p:spPr>
          <a:xfrm>
            <a:off x="0" y="327347"/>
            <a:ext cx="5749026" cy="2566638"/>
          </a:xfrm>
          <a:prstGeom prst="rect">
            <a:avLst/>
          </a:prstGeom>
        </p:spPr>
      </p:pic>
      <p:sp>
        <p:nvSpPr>
          <p:cNvPr id="4" name="Прямоугольник 3">
            <a:extLst>
              <a:ext uri="{FF2B5EF4-FFF2-40B4-BE49-F238E27FC236}">
                <a16:creationId xmlns:a16="http://schemas.microsoft.com/office/drawing/2014/main" id="{9B61CFD1-AE2C-4DD6-872C-999CB6B18EDD}"/>
              </a:ext>
            </a:extLst>
          </p:cNvPr>
          <p:cNvSpPr/>
          <p:nvPr/>
        </p:nvSpPr>
        <p:spPr>
          <a:xfrm>
            <a:off x="0" y="0"/>
            <a:ext cx="577215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91D248D3-6859-48CC-985E-B911AE4A0E40}"/>
              </a:ext>
            </a:extLst>
          </p:cNvPr>
          <p:cNvPicPr>
            <a:picLocks noChangeAspect="1"/>
          </p:cNvPicPr>
          <p:nvPr/>
        </p:nvPicPr>
        <p:blipFill>
          <a:blip r:embed="rId2"/>
          <a:stretch>
            <a:fillRect/>
          </a:stretch>
        </p:blipFill>
        <p:spPr>
          <a:xfrm>
            <a:off x="11562" y="-3550"/>
            <a:ext cx="5749026" cy="2563089"/>
          </a:xfrm>
          <a:prstGeom prst="rect">
            <a:avLst/>
          </a:prstGeom>
          <a:effectLst>
            <a:softEdge rad="317500"/>
          </a:effectLst>
        </p:spPr>
      </p:pic>
      <p:sp>
        <p:nvSpPr>
          <p:cNvPr id="2" name="Заголовок 1">
            <a:extLst>
              <a:ext uri="{FF2B5EF4-FFF2-40B4-BE49-F238E27FC236}">
                <a16:creationId xmlns:a16="http://schemas.microsoft.com/office/drawing/2014/main" id="{B0D4B6DC-065D-49A8-A29C-03DC1667D069}"/>
              </a:ext>
            </a:extLst>
          </p:cNvPr>
          <p:cNvSpPr>
            <a:spLocks noGrp="1"/>
          </p:cNvSpPr>
          <p:nvPr>
            <p:ph type="title"/>
          </p:nvPr>
        </p:nvSpPr>
        <p:spPr>
          <a:xfrm>
            <a:off x="211587" y="327346"/>
            <a:ext cx="5537439" cy="1814587"/>
          </a:xfrm>
        </p:spPr>
        <p:txBody>
          <a:bodyPr/>
          <a:lstStyle/>
          <a:p>
            <a:pPr>
              <a:lnSpc>
                <a:spcPct val="107000"/>
              </a:lnSpc>
              <a:spcAft>
                <a:spcPts val="800"/>
              </a:spcAft>
            </a:pPr>
            <a:r>
              <a:rPr lang="ro-RO"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24 octombrie 2025</a:t>
            </a:r>
            <a:br>
              <a:rPr lang="ro-RO" sz="2400" dirty="0">
                <a:latin typeface="Times New Roman" panose="02020603050405020304" pitchFamily="18" charset="0"/>
                <a:ea typeface="Calibri" panose="020F0502020204030204" pitchFamily="34" charset="0"/>
                <a:cs typeface="Times New Roman" panose="02020603050405020304" pitchFamily="18" charset="0"/>
              </a:rPr>
            </a:br>
            <a:r>
              <a:rPr lang="ro-RO" sz="2400" dirty="0">
                <a:latin typeface="Times New Roman" panose="02020603050405020304" pitchFamily="18" charset="0"/>
                <a:ea typeface="Calibri" panose="020F0502020204030204" pitchFamily="34" charset="0"/>
                <a:cs typeface="Times New Roman" panose="02020603050405020304" pitchFamily="18" charset="0"/>
              </a:rPr>
              <a:t> Ziua Ușilor Deschise de Ziua Justiției Civile</a:t>
            </a:r>
            <a:br>
              <a:rPr lang="ru-RU" sz="2400" dirty="0">
                <a:latin typeface="Times New Roman" panose="02020603050405020304" pitchFamily="18"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E5CF7750-89C4-4EF5-903A-7E6114A1D8D7}"/>
              </a:ext>
            </a:extLst>
          </p:cNvPr>
          <p:cNvSpPr>
            <a:spLocks noGrp="1"/>
          </p:cNvSpPr>
          <p:nvPr>
            <p:ph idx="1"/>
          </p:nvPr>
        </p:nvSpPr>
        <p:spPr>
          <a:xfrm>
            <a:off x="373070" y="3076276"/>
            <a:ext cx="5749026" cy="4659170"/>
          </a:xfrm>
        </p:spPr>
        <p:txBody>
          <a:bodyPr>
            <a:normAutofit/>
          </a:bodyPr>
          <a:lstStyle/>
          <a:p>
            <a:pPr marL="0" indent="0">
              <a:buNone/>
            </a:pPr>
            <a:r>
              <a:rPr lang="ro-RO" sz="2100"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Cu prilejul Zilei Justiției Civile, Curtea de Apel Nord a organizat un eveniment dedicat promovării culturii juridice, la care au participat studenții anului III ai Facultății de Drept din cadrul Universității de Stat „Alecu Russo” din Bălți.</a:t>
            </a:r>
            <a:endParaRPr lang="ru-RU"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     	Participanții au efectuat un tur ghidat al instanței, au asistat la ședințe de judecată pe cauze civile și penale și au discutat cu personalul instanței despre etapele procesului de judecată și atribuțiile actorilor implicați.</a:t>
            </a:r>
            <a:endParaRPr lang="ru-RU"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     	Activitatea a avut drept scop consolidarea educației juridice și apropierea tinerilor de valorile fundamentale ale justiției, transparenței și responsabilității civice.</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8" name="Рисунок 7">
            <a:extLst>
              <a:ext uri="{FF2B5EF4-FFF2-40B4-BE49-F238E27FC236}">
                <a16:creationId xmlns:a16="http://schemas.microsoft.com/office/drawing/2014/main" id="{D393802C-0F5C-4EE9-A3B7-54F91AD4DF9C}"/>
              </a:ext>
            </a:extLst>
          </p:cNvPr>
          <p:cNvPicPr>
            <a:picLocks noChangeAspect="1"/>
          </p:cNvPicPr>
          <p:nvPr/>
        </p:nvPicPr>
        <p:blipFill>
          <a:blip r:embed="rId3"/>
          <a:stretch>
            <a:fillRect/>
          </a:stretch>
        </p:blipFill>
        <p:spPr>
          <a:xfrm>
            <a:off x="1882789" y="6396868"/>
            <a:ext cx="2729588" cy="3342362"/>
          </a:xfrm>
          <a:prstGeom prst="rect">
            <a:avLst/>
          </a:prstGeom>
        </p:spPr>
      </p:pic>
    </p:spTree>
    <p:extLst>
      <p:ext uri="{BB962C8B-B14F-4D97-AF65-F5344CB8AC3E}">
        <p14:creationId xmlns:p14="http://schemas.microsoft.com/office/powerpoint/2010/main" val="277499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8C22AB0-D8B1-4259-980C-6A219BC71BBC}"/>
              </a:ext>
            </a:extLst>
          </p:cNvPr>
          <p:cNvSpPr/>
          <p:nvPr/>
        </p:nvSpPr>
        <p:spPr>
          <a:xfrm>
            <a:off x="0" y="492899"/>
            <a:ext cx="573024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6CE52B55-D1FD-49C2-8E0E-409F16E9F99C}"/>
              </a:ext>
            </a:extLst>
          </p:cNvPr>
          <p:cNvPicPr>
            <a:picLocks noChangeAspect="1"/>
          </p:cNvPicPr>
          <p:nvPr/>
        </p:nvPicPr>
        <p:blipFill>
          <a:blip r:embed="rId2"/>
          <a:stretch>
            <a:fillRect/>
          </a:stretch>
        </p:blipFill>
        <p:spPr>
          <a:xfrm>
            <a:off x="-75149" y="216140"/>
            <a:ext cx="5880538" cy="2566638"/>
          </a:xfrm>
          <a:prstGeom prst="rect">
            <a:avLst/>
          </a:prstGeom>
          <a:effectLst>
            <a:softEdge rad="127000"/>
          </a:effectLst>
        </p:spPr>
      </p:pic>
      <p:sp>
        <p:nvSpPr>
          <p:cNvPr id="2" name="Заголовок 1">
            <a:extLst>
              <a:ext uri="{FF2B5EF4-FFF2-40B4-BE49-F238E27FC236}">
                <a16:creationId xmlns:a16="http://schemas.microsoft.com/office/drawing/2014/main" id="{6E83DE94-1020-44A4-A640-0E5268FADEBD}"/>
              </a:ext>
            </a:extLst>
          </p:cNvPr>
          <p:cNvSpPr>
            <a:spLocks noGrp="1"/>
          </p:cNvSpPr>
          <p:nvPr>
            <p:ph type="title"/>
          </p:nvPr>
        </p:nvSpPr>
        <p:spPr>
          <a:xfrm>
            <a:off x="112724" y="216140"/>
            <a:ext cx="5730240" cy="1921668"/>
          </a:xfrm>
        </p:spPr>
        <p:txBody>
          <a:bodyPr>
            <a:normAutofit/>
          </a:bodyPr>
          <a:lstStyle/>
          <a:p>
            <a:r>
              <a:rPr lang="ro-RO"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Ce trebuie să știe justițiabilii</a:t>
            </a:r>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C9E6DED-972F-4EED-A3E6-189B52C8A72F}"/>
              </a:ext>
            </a:extLst>
          </p:cNvPr>
          <p:cNvSpPr>
            <a:spLocks noGrp="1"/>
          </p:cNvSpPr>
          <p:nvPr>
            <p:ph idx="1"/>
          </p:nvPr>
        </p:nvSpPr>
        <p:spPr>
          <a:xfrm>
            <a:off x="488731" y="2758441"/>
            <a:ext cx="5880538" cy="6931420"/>
          </a:xfrm>
        </p:spPr>
        <p:txBody>
          <a:bodyPr/>
          <a:lstStyle/>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a:p>
            <a:pPr marL="0" indent="0">
              <a:buNone/>
            </a:pPr>
            <a:endParaRPr lang="ro-RO" sz="2000" b="1"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Ce </a:t>
            </a:r>
            <a:r>
              <a:rPr lang="fr-FR" b="1" dirty="0" err="1">
                <a:latin typeface="Times New Roman" panose="02020603050405020304" pitchFamily="18" charset="0"/>
                <a:cs typeface="Times New Roman" panose="02020603050405020304" pitchFamily="18" charset="0"/>
              </a:rPr>
              <a:t>trebuie</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să</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știe</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justițiabilii</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atunci</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când</a:t>
            </a:r>
            <a:r>
              <a:rPr lang="fr-FR" b="1" dirty="0">
                <a:latin typeface="Times New Roman" panose="02020603050405020304" pitchFamily="18" charset="0"/>
                <a:cs typeface="Times New Roman" panose="02020603050405020304" pitchFamily="18" charset="0"/>
              </a:rPr>
              <a:t> se </a:t>
            </a:r>
            <a:r>
              <a:rPr lang="fr-FR" b="1" dirty="0" err="1">
                <a:latin typeface="Times New Roman" panose="02020603050405020304" pitchFamily="18" charset="0"/>
                <a:cs typeface="Times New Roman" panose="02020603050405020304" pitchFamily="18" charset="0"/>
              </a:rPr>
              <a:t>prezint</a:t>
            </a:r>
            <a:r>
              <a:rPr lang="ro-RO" b="1" dirty="0">
                <a:latin typeface="Times New Roman" panose="02020603050405020304" pitchFamily="18" charset="0"/>
                <a:cs typeface="Times New Roman" panose="02020603050405020304" pitchFamily="18" charset="0"/>
              </a:rPr>
              <a:t>ă într-o instanță de judecată</a:t>
            </a:r>
            <a:r>
              <a:rPr lang="fr-FR" b="1"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p>
          <a:p>
            <a:pPr marL="0" indent="0">
              <a:buNone/>
            </a:pPr>
            <a:r>
              <a:rPr lang="ro-RO" dirty="0">
                <a:latin typeface="Times New Roman" panose="02020603050405020304" pitchFamily="18" charset="0"/>
                <a:cs typeface="Times New Roman" panose="02020603050405020304" pitchFamily="18" charset="0"/>
              </a:rPr>
              <a:t>	Pentru a asigura un mediu sigur și ordonat în  instanțele de judecată, Consiliul Superior al Magistraturii a aprobat un Regulament-cadru privind accesul în sediile acestora.  Documentul stabilește reguli clare de intrare și comportament în incinta instanțelor, menite să protejeze justițiabilii, judecătorii și personalul instanțelor.</a:t>
            </a:r>
          </a:p>
          <a:p>
            <a:pPr marL="0" indent="0">
              <a:buNone/>
            </a:pPr>
            <a:r>
              <a:rPr lang="ro-RO" dirty="0">
                <a:latin typeface="Times New Roman" panose="02020603050405020304" pitchFamily="18" charset="0"/>
                <a:cs typeface="Times New Roman" panose="02020603050405020304" pitchFamily="18" charset="0"/>
              </a:rPr>
              <a:t>	Aplicarea acestor reguli contribuie la prevenirea incidentelor și la desfășurarea actului de justiție într-un climat de respect și securitate, fără a limita dreptul cetățenilor de a se adresa instanțelor de judecată.</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ED691FA2-BA21-43F6-AB77-B4AD967DDD72}"/>
              </a:ext>
            </a:extLst>
          </p:cNvPr>
          <p:cNvPicPr>
            <a:picLocks noChangeAspect="1"/>
          </p:cNvPicPr>
          <p:nvPr/>
        </p:nvPicPr>
        <p:blipFill>
          <a:blip r:embed="rId3"/>
          <a:stretch>
            <a:fillRect/>
          </a:stretch>
        </p:blipFill>
        <p:spPr>
          <a:xfrm>
            <a:off x="1390390" y="3059537"/>
            <a:ext cx="3569918" cy="3006038"/>
          </a:xfrm>
          <a:prstGeom prst="rect">
            <a:avLst/>
          </a:prstGeom>
          <a:effectLst>
            <a:softEdge rad="63500"/>
          </a:effectLst>
        </p:spPr>
      </p:pic>
    </p:spTree>
    <p:extLst>
      <p:ext uri="{BB962C8B-B14F-4D97-AF65-F5344CB8AC3E}">
        <p14:creationId xmlns:p14="http://schemas.microsoft.com/office/powerpoint/2010/main" val="633293820"/>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TM04033917[[fn=Берлин]]</Template>
  <TotalTime>6843</TotalTime>
  <Words>616</Words>
  <Application>Microsoft Office PowerPoint</Application>
  <PresentationFormat>Лист A4 (210x297 мм)</PresentationFormat>
  <Paragraphs>88</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Trebuchet MS</vt:lpstr>
      <vt:lpstr>Берлин</vt:lpstr>
      <vt:lpstr>Buletin Informativ</vt:lpstr>
      <vt:lpstr>Mesajul Președintelui – Talpa Ion</vt:lpstr>
      <vt:lpstr>Evaluarea satisfacției utilizatorilor serviciilor instanței</vt:lpstr>
      <vt:lpstr> Sondajul privind gradul de satisfacție al justițiabililor  </vt:lpstr>
      <vt:lpstr> ⚖️ Dimensiunea instituțională și simbolică a profesiei juridice </vt:lpstr>
      <vt:lpstr>19 octombrie 2025– Ziua Juristului  Ziua Ușilor Deschise</vt:lpstr>
      <vt:lpstr>Activitatea instanței în perioada a 9 luni al anului 2025 </vt:lpstr>
      <vt:lpstr>                24 octombrie 2025  Ziua Ușilor Deschise de Ziua Justiției Civile </vt:lpstr>
      <vt:lpstr>     “ Ce trebuie să știe justițiabilii ” </vt:lpstr>
      <vt:lpstr>       În atenția justițiabililor !!!                          Restituirea Taxei de timbru</vt:lpstr>
      <vt:lpstr>          Ședința de lucru  “ Schimb de bune practici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Buletin Informativ</dc:title>
  <dc:creator>Пользователь</dc:creator>
  <cp:lastModifiedBy>Пользователь</cp:lastModifiedBy>
  <cp:revision>141</cp:revision>
  <dcterms:created xsi:type="dcterms:W3CDTF">2025-07-12T08:14:30Z</dcterms:created>
  <dcterms:modified xsi:type="dcterms:W3CDTF">2026-02-23T07:34:38Z</dcterms:modified>
</cp:coreProperties>
</file>