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0" r:id="rId6"/>
    <p:sldId id="271" r:id="rId7"/>
    <p:sldId id="272" r:id="rId8"/>
    <p:sldId id="273" r:id="rId9"/>
    <p:sldId id="258" r:id="rId10"/>
    <p:sldId id="261" r:id="rId11"/>
    <p:sldId id="266" r:id="rId12"/>
    <p:sldId id="267" r:id="rId13"/>
    <p:sldId id="287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4967D0-4397-49A2-9269-EE17FBA58DD4}">
          <p14:sldIdLst>
            <p14:sldId id="256"/>
            <p14:sldId id="270"/>
            <p14:sldId id="271"/>
            <p14:sldId id="272"/>
            <p14:sldId id="273"/>
            <p14:sldId id="258"/>
            <p14:sldId id="261"/>
            <p14:sldId id="266"/>
            <p14:sldId id="267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17" autoAdjust="0"/>
  </p:normalViewPr>
  <p:slideViewPr>
    <p:cSldViewPr>
      <p:cViewPr varScale="1">
        <p:scale>
          <a:sx n="114" d="100"/>
          <a:sy n="114" d="100"/>
        </p:scale>
        <p:origin x="414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346592"/>
        <c:axId val="611350120"/>
      </c:lineChart>
      <c:catAx>
        <c:axId val="6113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350120"/>
        <c:crosses val="autoZero"/>
        <c:auto val="1"/>
        <c:lblAlgn val="ctr"/>
        <c:lblOffset val="100"/>
        <c:noMultiLvlLbl val="0"/>
      </c:catAx>
      <c:valAx>
        <c:axId val="61135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3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0.08696</cdr:x>
      <cdr:y>0.00297</cdr:y>
    </cdr:from>
    <cdr:to>
      <cdr:x>0.80778</cdr:x>
      <cdr:y>1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17F6ADB8-8096-4F91-97F3-CD7017F077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912167" y="14563"/>
          <a:ext cx="7560840" cy="48888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13.10.2025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13.10.2025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69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24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5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10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58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2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13.10.2025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772" y="2636912"/>
            <a:ext cx="4236641" cy="180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rtl="0"/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gradului de satisfacție al avocaților privind activitatea instanțelor de judecată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FE22A2-5A0B-4F64-8BD8-71BA15B331DE}"/>
              </a:ext>
            </a:extLst>
          </p:cNvPr>
          <p:cNvSpPr/>
          <p:nvPr/>
        </p:nvSpPr>
        <p:spPr>
          <a:xfrm>
            <a:off x="981844" y="188640"/>
            <a:ext cx="10585176" cy="674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CONCLUZII</a:t>
            </a:r>
          </a:p>
          <a:p>
            <a:pPr algn="just">
              <a:lnSpc>
                <a:spcPct val="107000"/>
              </a:lnSpc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Analiza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răspunsurilor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colectate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evidențiază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îmbunătățirea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instanței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judecată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necesa</a:t>
            </a:r>
            <a:r>
              <a:rPr lang="ro-RO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implementarea unui set complex de măsuri, care să combine intervenții de natură organizatorică, materială și tehnologică. Opiniile exprimate conturează direcții clare de dezvoltare și modernizare a instanței, orientate spre creșterea eficienței transparenței și calității actului de justiție.</a:t>
            </a:r>
          </a:p>
          <a:p>
            <a:pPr algn="just">
              <a:lnSpc>
                <a:spcPct val="107000"/>
              </a:lnSpc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Una dintre principalele direcții vizează </a:t>
            </a: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îmbunătățirea dotării materiale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întrucât, deși s-au înregistrat progrese notabile în ultimii ani, există în continuare carențe legate de infrastructura fizică și de resursele tehnice disponibile. </a:t>
            </a:r>
            <a:r>
              <a:rPr lang="ro-RO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infrastructură modernă și funcțională reprezintă o condiție esențială pentru desfășurarea eficientă a activităților judiciare și administrativă.</a:t>
            </a:r>
          </a:p>
          <a:p>
            <a:pPr algn="just">
              <a:lnSpc>
                <a:spcPct val="107000"/>
              </a:lnSpc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Un alt aspect important identificat este </a:t>
            </a: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suplinirea posturilor vacante și creșterea numărului de judecători și personal auxiliar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măsură care ar contribui direct la reducerea volumului de lucru și la creșterea eficienței generale a instanței.</a:t>
            </a:r>
          </a:p>
          <a:p>
            <a:pPr algn="just">
              <a:lnSpc>
                <a:spcPct val="107000"/>
              </a:lnSpc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De asemenea, sa evidențiat necesitatea </a:t>
            </a: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extinderii procesului de digitalizare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atât în ceea ce privește accesul părților la dosare prin intermediul sistemului PIGD, cât și în privința consultării online a proceselor verbale, a hotărârilor și a altor acte procedurale. Digitalizarea contribuie semnificativ la reducerea timpului și la sporirea accesului la justiție.</a:t>
            </a:r>
          </a:p>
          <a:p>
            <a:pPr algn="just">
              <a:lnSpc>
                <a:spcPct val="107000"/>
              </a:lnSpc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Un element central al îmbunătățirii activității îl constituie </a:t>
            </a: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mai bună organizare a ședințelor de judecată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prin stabilirea unor proceduri clare, respectarea strictă a termenelor, reducerea amânărilor nejustificate și asigurarea accesului facil la informațiile din dosar pentru toate părțile implicate. </a:t>
            </a:r>
          </a:p>
          <a:p>
            <a:pPr algn="just">
              <a:lnSpc>
                <a:spcPct val="107000"/>
              </a:lnSpc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răspunsurile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reflect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nevoie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clară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modernizare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digitalize continua a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sistemului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judecătoresc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transparența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promtitudine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calitatea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actului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justiție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Aceste acțiuni pot contribui la creșterea încrederii publicului în justiție și la eficientizarea activității instanțelor, în concordanță cu standardele europene și bunele practici internaționale.</a:t>
            </a:r>
          </a:p>
          <a:p>
            <a:pPr algn="just">
              <a:lnSpc>
                <a:spcPct val="107000"/>
              </a:lnSpc>
            </a:pPr>
            <a:endParaRPr lang="ro-RO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Președintele Curții de Apel Nord                                                                 Talpa 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7828" y="685801"/>
            <a:ext cx="10742985" cy="10668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o-RO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CAPITOLUL 1.1. GRADUL DE SATISFACȚIE AL AVOCAȚILOR ÎN PRIVINȚA ACTIVITĂȚII NSTANȚELOR DE JUDECATĂ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C1E93-513F-418A-A0B6-C3E3DD9DA7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828" y="1916832"/>
            <a:ext cx="103837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descr="Гистограмма с группировкой&#10;2-рядная и 1-строчная смешанная диаграмма для 4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772383"/>
              </p:ext>
            </p:extLst>
          </p:nvPr>
        </p:nvGraphicFramePr>
        <p:xfrm>
          <a:off x="1293813" y="685800"/>
          <a:ext cx="10489231" cy="490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13EE76-BD57-4A77-BBEC-B6FC712D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3852" y="332656"/>
            <a:ext cx="94330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D34066-1378-40FB-B583-A84DEFE537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3852" y="3573017"/>
            <a:ext cx="94330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0AA60-7791-497B-9366-AB120FD3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98" y="908719"/>
            <a:ext cx="9746080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8285BE-AA1F-4119-B974-E912377420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8898" y="3641574"/>
            <a:ext cx="8065834" cy="273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DE494B-F996-4A24-8A40-91A80AFB2923}"/>
              </a:ext>
            </a:extLst>
          </p:cNvPr>
          <p:cNvSpPr/>
          <p:nvPr/>
        </p:nvSpPr>
        <p:spPr>
          <a:xfrm>
            <a:off x="908898" y="260648"/>
            <a:ext cx="5257521" cy="864095"/>
          </a:xfrm>
          <a:prstGeom prst="rect">
            <a:avLst/>
          </a:prstGeom>
          <a:noFill/>
          <a:ln>
            <a:noFill/>
          </a:ln>
        </p:spPr>
        <p:txBody>
          <a:bodyPr vert="horz" lIns="25400" tIns="25400" rIns="25400" bIns="25400" anchor="t" anchorCtr="0"/>
          <a:lstStyle/>
          <a:p>
            <a:pPr defTabSz="457200"/>
            <a:r>
              <a:rPr lang="ro-MD" sz="1600" b="1" dirty="0">
                <a:solidFill>
                  <a:srgbClr val="000000"/>
                </a:solidFill>
                <a:latin typeface="Times New Roman"/>
              </a:rPr>
              <a:t>Instanţa de judecată: </a:t>
            </a:r>
            <a:r>
              <a:rPr lang="ro-MD" sz="1600" b="1" i="1" dirty="0">
                <a:solidFill>
                  <a:srgbClr val="000000"/>
                </a:solidFill>
                <a:latin typeface="Times New Roman"/>
              </a:rPr>
              <a:t>Curtea de Apel Nord</a:t>
            </a:r>
            <a:r>
              <a:rPr lang="ro-MD" sz="1600" b="1" dirty="0">
                <a:solidFill>
                  <a:srgbClr val="000000"/>
                </a:solidFill>
                <a:latin typeface="Times New Roman"/>
              </a:rPr>
              <a:t> , Anul 2025</a:t>
            </a:r>
          </a:p>
        </p:txBody>
      </p:sp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69D6E2-5624-4D60-94A5-FB49C003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3811" y="1202030"/>
            <a:ext cx="8231187" cy="205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BBE88-848D-448B-8F3D-760A3186AE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0076" y="3645024"/>
            <a:ext cx="8588375" cy="260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43CB74-78B0-4A22-A369-88EB509317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3811" y="440029"/>
            <a:ext cx="8228335" cy="76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614716-D688-4646-A7C8-BAC0CBCE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788" y="188640"/>
            <a:ext cx="1022513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6B46F3-34D3-4239-83B4-39EEC140D7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7788" y="1042876"/>
            <a:ext cx="10225136" cy="257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A05988-AD54-4813-BE00-BF84549DA9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26060" y="3789040"/>
            <a:ext cx="8561386" cy="294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26" y="260648"/>
            <a:ext cx="10971372" cy="1066800"/>
          </a:xfrm>
        </p:spPr>
        <p:txBody>
          <a:bodyPr rtlCol="0"/>
          <a:lstStyle/>
          <a:p>
            <a:pPr rtl="0"/>
            <a:r>
              <a:rPr lang="ru-RU" dirty="0"/>
              <a:t>Добавить заголовок слайда — 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FC2D53-0512-4052-AB26-3B4336F6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5346" y="260648"/>
            <a:ext cx="9514592" cy="85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166C8F-C2A1-478B-9D49-2979A4BCF8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8726" y="1066500"/>
            <a:ext cx="9514592" cy="23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3F5D4-92FB-4ACF-A20C-D7EB18BE4F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5346" y="3573016"/>
            <a:ext cx="949797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BE109D-8D07-4AA8-AA2E-2BA5A20D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3892" y="1340768"/>
            <a:ext cx="9001000" cy="275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1120</TotalTime>
  <Words>52</Words>
  <Application>Microsoft Office PowerPoint</Application>
  <PresentationFormat>Произвольный</PresentationFormat>
  <Paragraphs>22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Маркетинг 16:9</vt:lpstr>
      <vt:lpstr>Analiza gradului de satisfacție al avocaților privind activitatea instanțelor de judecată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Добавить заголовок слайда — 3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</dc:creator>
  <cp:lastModifiedBy>Пользователь</cp:lastModifiedBy>
  <cp:revision>43</cp:revision>
  <dcterms:created xsi:type="dcterms:W3CDTF">2025-10-03T07:16:17Z</dcterms:created>
  <dcterms:modified xsi:type="dcterms:W3CDTF">2025-10-13T05:25:04Z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